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handoutMasterIdLst>
    <p:handoutMasterId r:id="rId25"/>
  </p:handoutMasterIdLst>
  <p:sldIdLst>
    <p:sldId id="256" r:id="rId2"/>
    <p:sldId id="257" r:id="rId3"/>
    <p:sldId id="281" r:id="rId4"/>
    <p:sldId id="393" r:id="rId5"/>
    <p:sldId id="392" r:id="rId6"/>
    <p:sldId id="401" r:id="rId7"/>
    <p:sldId id="402" r:id="rId8"/>
    <p:sldId id="403" r:id="rId9"/>
    <p:sldId id="404" r:id="rId10"/>
    <p:sldId id="293" r:id="rId11"/>
    <p:sldId id="297" r:id="rId12"/>
    <p:sldId id="405" r:id="rId13"/>
    <p:sldId id="406" r:id="rId14"/>
    <p:sldId id="407" r:id="rId15"/>
    <p:sldId id="316" r:id="rId16"/>
    <p:sldId id="323" r:id="rId17"/>
    <p:sldId id="324" r:id="rId18"/>
    <p:sldId id="284" r:id="rId19"/>
    <p:sldId id="325" r:id="rId20"/>
    <p:sldId id="286" r:id="rId21"/>
    <p:sldId id="287" r:id="rId22"/>
    <p:sldId id="346" r:id="rId23"/>
    <p:sldId id="408" r:id="rId24"/>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4A3"/>
    <a:srgbClr val="DCA98C"/>
    <a:srgbClr val="FF9900"/>
    <a:srgbClr val="FF0000"/>
    <a:srgbClr val="0000CC"/>
    <a:srgbClr val="F48337"/>
    <a:srgbClr val="1B718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124" autoAdjust="0"/>
  </p:normalViewPr>
  <p:slideViewPr>
    <p:cSldViewPr>
      <p:cViewPr varScale="1">
        <p:scale>
          <a:sx n="94" d="100"/>
          <a:sy n="94" d="100"/>
        </p:scale>
        <p:origin x="120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00"/>
    </p:cViewPr>
  </p:sorter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A3A11375-EB6B-B3FF-71E3-008886A8834A}"/>
              </a:ext>
            </a:extLst>
          </p:cNvPr>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t" anchorCtr="0" compatLnSpc="1">
            <a:prstTxWarp prst="textNoShape">
              <a:avLst/>
            </a:prstTxWarp>
          </a:bodyPr>
          <a:lstStyle>
            <a:lvl1pPr defTabSz="917575">
              <a:defRPr sz="1200"/>
            </a:lvl1pPr>
          </a:lstStyle>
          <a:p>
            <a:endParaRPr lang="en-US" altLang="en-US"/>
          </a:p>
        </p:txBody>
      </p:sp>
      <p:sp>
        <p:nvSpPr>
          <p:cNvPr id="187395" name="Rectangle 3">
            <a:extLst>
              <a:ext uri="{FF2B5EF4-FFF2-40B4-BE49-F238E27FC236}">
                <a16:creationId xmlns:a16="http://schemas.microsoft.com/office/drawing/2014/main" id="{E8904E72-090F-C63C-0B3F-44D74353AE8D}"/>
              </a:ext>
            </a:extLst>
          </p:cNvPr>
          <p:cNvSpPr>
            <a:spLocks noGrp="1" noChangeArrowheads="1"/>
          </p:cNvSpPr>
          <p:nvPr>
            <p:ph type="dt" sz="quarter" idx="1"/>
          </p:nvPr>
        </p:nvSpPr>
        <p:spPr bwMode="auto">
          <a:xfrm>
            <a:off x="3884613"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t" anchorCtr="0" compatLnSpc="1">
            <a:prstTxWarp prst="textNoShape">
              <a:avLst/>
            </a:prstTxWarp>
          </a:bodyPr>
          <a:lstStyle>
            <a:lvl1pPr algn="r" defTabSz="917575">
              <a:defRPr sz="1200"/>
            </a:lvl1pPr>
          </a:lstStyle>
          <a:p>
            <a:endParaRPr lang="en-US" altLang="en-US"/>
          </a:p>
        </p:txBody>
      </p:sp>
      <p:sp>
        <p:nvSpPr>
          <p:cNvPr id="187396" name="Rectangle 4">
            <a:extLst>
              <a:ext uri="{FF2B5EF4-FFF2-40B4-BE49-F238E27FC236}">
                <a16:creationId xmlns:a16="http://schemas.microsoft.com/office/drawing/2014/main" id="{D6678930-7991-3C57-940D-1ABD17C0BD15}"/>
              </a:ext>
            </a:extLst>
          </p:cNvPr>
          <p:cNvSpPr>
            <a:spLocks noGrp="1" noChangeArrowheads="1"/>
          </p:cNvSpPr>
          <p:nvPr>
            <p:ph type="ftr" sz="quarter" idx="2"/>
          </p:nvPr>
        </p:nvSpPr>
        <p:spPr bwMode="auto">
          <a:xfrm>
            <a:off x="0" y="873760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b" anchorCtr="0" compatLnSpc="1">
            <a:prstTxWarp prst="textNoShape">
              <a:avLst/>
            </a:prstTxWarp>
          </a:bodyPr>
          <a:lstStyle>
            <a:lvl1pPr defTabSz="917575">
              <a:defRPr sz="1200"/>
            </a:lvl1pPr>
          </a:lstStyle>
          <a:p>
            <a:endParaRPr lang="en-US" altLang="en-US"/>
          </a:p>
        </p:txBody>
      </p:sp>
      <p:sp>
        <p:nvSpPr>
          <p:cNvPr id="187397" name="Rectangle 5">
            <a:extLst>
              <a:ext uri="{FF2B5EF4-FFF2-40B4-BE49-F238E27FC236}">
                <a16:creationId xmlns:a16="http://schemas.microsoft.com/office/drawing/2014/main" id="{F71BD6D7-F5A6-B32C-06D9-ED72A7C733BE}"/>
              </a:ext>
            </a:extLst>
          </p:cNvPr>
          <p:cNvSpPr>
            <a:spLocks noGrp="1" noChangeArrowheads="1"/>
          </p:cNvSpPr>
          <p:nvPr>
            <p:ph type="sldNum" sz="quarter" idx="3"/>
          </p:nvPr>
        </p:nvSpPr>
        <p:spPr bwMode="auto">
          <a:xfrm>
            <a:off x="3884613" y="873760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53" tIns="45876" rIns="91753" bIns="45876" numCol="1" anchor="b" anchorCtr="0" compatLnSpc="1">
            <a:prstTxWarp prst="textNoShape">
              <a:avLst/>
            </a:prstTxWarp>
          </a:bodyPr>
          <a:lstStyle>
            <a:lvl1pPr algn="r" defTabSz="917575">
              <a:defRPr sz="1200"/>
            </a:lvl1pPr>
          </a:lstStyle>
          <a:p>
            <a:fld id="{6B6B7406-96D2-4DDF-B948-40243ACC80E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B4B1-0183-884A-0D83-7BFEA74660C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A05F9D5-6C63-E677-F296-6385E64E1F4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Footer Placeholder 3">
            <a:extLst>
              <a:ext uri="{FF2B5EF4-FFF2-40B4-BE49-F238E27FC236}">
                <a16:creationId xmlns:a16="http://schemas.microsoft.com/office/drawing/2014/main" id="{FAD58528-3A74-FA06-9A23-66CA2C901EB6}"/>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173749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E4DA7-FC51-87EA-FA95-B77B20EC66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393D81-576E-0C29-55A1-106FE2375E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9B68C2B9-AA74-2255-F73D-FE9A3C166407}"/>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3998207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4FD07A-333D-2235-1168-4B81B808952C}"/>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DCB9A6-8F85-9D15-7AAF-EEB506BC7A65}"/>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4CC35D9A-A704-1364-A6DA-1FB02E155D33}"/>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2643883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61DE6-6CFB-B116-2F5C-478B3A5106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93D808-185F-819A-D0C5-BB580C8382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86D46DE0-EE5B-2F54-51D8-1A3B26443A85}"/>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51577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F11CE-2ABE-16B0-AF8A-9BBBB5E0F4C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C66160-B7D2-E3B3-A4AA-FBD6D0DB2CB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Footer Placeholder 3">
            <a:extLst>
              <a:ext uri="{FF2B5EF4-FFF2-40B4-BE49-F238E27FC236}">
                <a16:creationId xmlns:a16="http://schemas.microsoft.com/office/drawing/2014/main" id="{6A4FA203-EA81-A7D5-8924-2190934E4E8E}"/>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1301675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82CBB-BDE8-E48B-19E3-51C25E15E9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31B6EC-DD39-F74E-F7C6-9ED320B48238}"/>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42ADBD-E8F2-1969-5156-A03D73BDC4C5}"/>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2C1CF4FD-0226-58A8-8FB2-A5F907481DDF}"/>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3695991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67D36-9AF8-A456-D0E7-BC973998C64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F7131A-E472-F5CA-70AE-37A37EFB3DC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9FF23-CCC0-8DD6-D312-48C45661EF4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173E6B-B92D-55E5-E444-E60E6F4D4FD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923EB7-D795-D4B0-E887-64EC63749EA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6885C2B1-366E-008C-87E7-578122292C6E}"/>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8328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C1DF5-7D9C-996E-BE4E-BD0F72C028B4}"/>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BD401ADB-0303-451B-CB62-A67CC1FA31DC}"/>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97164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3AEE947-2A5C-CF25-FD0F-7AE5A0FBE22F}"/>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468119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42E5-87C3-7DDB-D45D-ED4B2A1CFD7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63803F-F2C2-4A07-56FA-C28EE134BA5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33C137-B696-A27B-367E-BBD6007CF9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B4910EDE-E273-758C-4242-7848E258E167}"/>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3146709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14961-6E33-DAB3-84F7-9783E23E9EA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3462A1-CE4A-750D-AEF2-D3DE3E1DD6D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B6C166-31E0-EDF0-40CD-D32DBC1ABF6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430FFAE0-D7DF-EF53-EAE7-D498E7186FCE}"/>
              </a:ext>
            </a:extLst>
          </p:cNvPr>
          <p:cNvSpPr>
            <a:spLocks noGrp="1"/>
          </p:cNvSpPr>
          <p:nvPr>
            <p:ph type="ftr" sz="quarter" idx="10"/>
          </p:nvPr>
        </p:nvSpPr>
        <p:spPr/>
        <p:txBody>
          <a:bodyPr/>
          <a:lstStyle>
            <a:lvl1pPr>
              <a:defRPr/>
            </a:lvl1pPr>
          </a:lstStyle>
          <a:p>
            <a:endParaRPr lang="en-US" altLang="en-US"/>
          </a:p>
        </p:txBody>
      </p:sp>
    </p:spTree>
    <p:extLst>
      <p:ext uri="{BB962C8B-B14F-4D97-AF65-F5344CB8AC3E}">
        <p14:creationId xmlns:p14="http://schemas.microsoft.com/office/powerpoint/2010/main" val="2674974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5CA04BCF-1F7F-53C6-2A58-A904EB86159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 rIns="91440" bIns="9144" numCol="1" anchor="t" anchorCtr="0" compatLnSpc="1">
            <a:prstTxWarp prst="textNoShape">
              <a:avLst/>
            </a:prstTxWarp>
          </a:bodyPr>
          <a:lstStyle/>
          <a:p>
            <a:pPr lvl="0"/>
            <a:r>
              <a:rPr lang="en-US" altLang="en-US"/>
              <a:t>Click to edit Master title style</a:t>
            </a:r>
          </a:p>
        </p:txBody>
      </p:sp>
      <p:sp>
        <p:nvSpPr>
          <p:cNvPr id="84995" name="Rectangle 3">
            <a:extLst>
              <a:ext uri="{FF2B5EF4-FFF2-40B4-BE49-F238E27FC236}">
                <a16:creationId xmlns:a16="http://schemas.microsoft.com/office/drawing/2014/main" id="{4C4483F5-A1D0-A20E-43E9-32C920F25D3C}"/>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 rIns="91440" bIns="9144"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84997" name="Rectangle 5">
            <a:extLst>
              <a:ext uri="{FF2B5EF4-FFF2-40B4-BE49-F238E27FC236}">
                <a16:creationId xmlns:a16="http://schemas.microsoft.com/office/drawing/2014/main" id="{D5DB123D-E31D-D799-11B7-5F472B518559}"/>
              </a:ext>
            </a:extLst>
          </p:cNvPr>
          <p:cNvSpPr>
            <a:spLocks noGrp="1" noChangeArrowheads="1"/>
          </p:cNvSpPr>
          <p:nvPr>
            <p:ph type="ftr" sz="quarter" idx="3"/>
          </p:nvPr>
        </p:nvSpPr>
        <p:spPr bwMode="auto">
          <a:xfrm>
            <a:off x="457200"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 rIns="91440" bIns="9144" numCol="1" anchor="t" anchorCtr="0" compatLnSpc="1">
            <a:prstTxWarp prst="textNoShape">
              <a:avLst/>
            </a:prstTxWarp>
          </a:bodyPr>
          <a:lstStyle>
            <a:lvl1pPr algn="ctr">
              <a:defRPr sz="1600">
                <a:latin typeface="+mn-lt"/>
              </a:defRPr>
            </a:lvl1pPr>
          </a:lstStyle>
          <a:p>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fontAlgn="base">
        <a:spcBef>
          <a:spcPct val="0"/>
        </a:spcBef>
        <a:spcAft>
          <a:spcPct val="0"/>
        </a:spcAft>
        <a:defRPr sz="4000" b="1" kern="1200">
          <a:solidFill>
            <a:srgbClr val="F48337"/>
          </a:solidFill>
          <a:latin typeface="+mj-lt"/>
          <a:ea typeface="+mj-ea"/>
          <a:cs typeface="+mj-cs"/>
        </a:defRPr>
      </a:lvl1pPr>
      <a:lvl2pPr algn="ctr" rtl="0" fontAlgn="base">
        <a:spcBef>
          <a:spcPct val="0"/>
        </a:spcBef>
        <a:spcAft>
          <a:spcPct val="0"/>
        </a:spcAft>
        <a:defRPr sz="4000" b="1">
          <a:solidFill>
            <a:srgbClr val="F48337"/>
          </a:solidFill>
          <a:latin typeface="Book Antiqua" panose="02040602050305030304" pitchFamily="18" charset="0"/>
        </a:defRPr>
      </a:lvl2pPr>
      <a:lvl3pPr algn="ctr" rtl="0" fontAlgn="base">
        <a:spcBef>
          <a:spcPct val="0"/>
        </a:spcBef>
        <a:spcAft>
          <a:spcPct val="0"/>
        </a:spcAft>
        <a:defRPr sz="4000" b="1">
          <a:solidFill>
            <a:srgbClr val="F48337"/>
          </a:solidFill>
          <a:latin typeface="Book Antiqua" panose="02040602050305030304" pitchFamily="18" charset="0"/>
        </a:defRPr>
      </a:lvl3pPr>
      <a:lvl4pPr algn="ctr" rtl="0" fontAlgn="base">
        <a:spcBef>
          <a:spcPct val="0"/>
        </a:spcBef>
        <a:spcAft>
          <a:spcPct val="0"/>
        </a:spcAft>
        <a:defRPr sz="4000" b="1">
          <a:solidFill>
            <a:srgbClr val="F48337"/>
          </a:solidFill>
          <a:latin typeface="Book Antiqua" panose="02040602050305030304" pitchFamily="18" charset="0"/>
        </a:defRPr>
      </a:lvl4pPr>
      <a:lvl5pPr algn="ctr" rtl="0" fontAlgn="base">
        <a:spcBef>
          <a:spcPct val="0"/>
        </a:spcBef>
        <a:spcAft>
          <a:spcPct val="0"/>
        </a:spcAft>
        <a:defRPr sz="4000" b="1">
          <a:solidFill>
            <a:srgbClr val="F48337"/>
          </a:solidFill>
          <a:latin typeface="Book Antiqua" panose="02040602050305030304" pitchFamily="18" charset="0"/>
        </a:defRPr>
      </a:lvl5pPr>
      <a:lvl6pPr marL="457200" algn="ctr" rtl="0" fontAlgn="base">
        <a:spcBef>
          <a:spcPct val="0"/>
        </a:spcBef>
        <a:spcAft>
          <a:spcPct val="0"/>
        </a:spcAft>
        <a:defRPr sz="4000" b="1">
          <a:solidFill>
            <a:srgbClr val="F48337"/>
          </a:solidFill>
          <a:latin typeface="Book Antiqua" panose="02040602050305030304" pitchFamily="18" charset="0"/>
        </a:defRPr>
      </a:lvl6pPr>
      <a:lvl7pPr marL="914400" algn="ctr" rtl="0" fontAlgn="base">
        <a:spcBef>
          <a:spcPct val="0"/>
        </a:spcBef>
        <a:spcAft>
          <a:spcPct val="0"/>
        </a:spcAft>
        <a:defRPr sz="4000" b="1">
          <a:solidFill>
            <a:srgbClr val="F48337"/>
          </a:solidFill>
          <a:latin typeface="Book Antiqua" panose="02040602050305030304" pitchFamily="18" charset="0"/>
        </a:defRPr>
      </a:lvl7pPr>
      <a:lvl8pPr marL="1371600" algn="ctr" rtl="0" fontAlgn="base">
        <a:spcBef>
          <a:spcPct val="0"/>
        </a:spcBef>
        <a:spcAft>
          <a:spcPct val="0"/>
        </a:spcAft>
        <a:defRPr sz="4000" b="1">
          <a:solidFill>
            <a:srgbClr val="F48337"/>
          </a:solidFill>
          <a:latin typeface="Book Antiqua" panose="02040602050305030304" pitchFamily="18" charset="0"/>
        </a:defRPr>
      </a:lvl8pPr>
      <a:lvl9pPr marL="1828800" algn="ctr" rtl="0" fontAlgn="base">
        <a:spcBef>
          <a:spcPct val="0"/>
        </a:spcBef>
        <a:spcAft>
          <a:spcPct val="0"/>
        </a:spcAft>
        <a:defRPr sz="4000" b="1">
          <a:solidFill>
            <a:srgbClr val="F48337"/>
          </a:solidFill>
          <a:latin typeface="Book Antiqua" panose="02040602050305030304" pitchFamily="18" charset="0"/>
        </a:defRPr>
      </a:lvl9pPr>
    </p:titleStyle>
    <p:bodyStyle>
      <a:lvl1pPr marL="342900" indent="-342900" algn="l" rtl="0" fontAlgn="base">
        <a:spcBef>
          <a:spcPct val="75000"/>
        </a:spcBef>
        <a:spcAft>
          <a:spcPct val="0"/>
        </a:spcAft>
        <a:defRPr sz="2400" kern="1200">
          <a:solidFill>
            <a:schemeClr val="tx1"/>
          </a:solidFill>
          <a:latin typeface="+mn-lt"/>
          <a:ea typeface="+mn-ea"/>
          <a:cs typeface="+mn-cs"/>
        </a:defRPr>
      </a:lvl1pPr>
      <a:lvl2pPr marL="742950" indent="-285750" algn="l" rtl="0" fontAlgn="base">
        <a:spcBef>
          <a:spcPct val="75000"/>
        </a:spcBef>
        <a:spcAft>
          <a:spcPct val="0"/>
        </a:spcAft>
        <a:buClr>
          <a:srgbClr val="F48337"/>
        </a:buClr>
        <a:buSzPct val="120000"/>
        <a:buFont typeface="Webdings" panose="05030102010509060703" pitchFamily="18" charset="2"/>
        <a:buChar char="q"/>
        <a:defRPr sz="20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drugabuse.gov/nmassis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adph.org/healthstats/assets/PRAMS06.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dph.org/healthstats/assets/PRAMS06.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dph.org/healthstats/assets/PRAMS06.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0C02242-798D-9BE8-B3DA-2618E3681814}"/>
              </a:ext>
            </a:extLst>
          </p:cNvPr>
          <p:cNvSpPr>
            <a:spLocks noGrp="1" noChangeArrowheads="1"/>
          </p:cNvSpPr>
          <p:nvPr>
            <p:ph type="ctrTitle"/>
          </p:nvPr>
        </p:nvSpPr>
        <p:spPr>
          <a:xfrm>
            <a:off x="455613" y="2971800"/>
            <a:ext cx="8226425" cy="3200400"/>
          </a:xfrm>
          <a:noFill/>
        </p:spPr>
        <p:txBody>
          <a:bodyPr anchor="t"/>
          <a:lstStyle/>
          <a:p>
            <a:r>
              <a:rPr lang="en-US" altLang="en-US" sz="4000">
                <a:solidFill>
                  <a:schemeClr val="tx1"/>
                </a:solidFill>
                <a:latin typeface="Gill Sans MT" panose="020B0502020104020203" pitchFamily="34" charset="0"/>
              </a:rPr>
              <a:t>TUTORIAL MODULE 1</a:t>
            </a:r>
            <a:r>
              <a:rPr lang="en-US" altLang="en-US" sz="3600" b="0" i="1">
                <a:solidFill>
                  <a:srgbClr val="0000CC"/>
                </a:solidFill>
                <a:latin typeface="Bookman Old Style" panose="02050604050505020204" pitchFamily="18" charset="0"/>
              </a:rPr>
              <a:t> </a:t>
            </a:r>
            <a:br>
              <a:rPr lang="en-US" altLang="en-US" sz="3600" b="0" i="1">
                <a:solidFill>
                  <a:srgbClr val="0000CC"/>
                </a:solidFill>
                <a:latin typeface="Bookman Old Style" panose="02050604050505020204" pitchFamily="18" charset="0"/>
              </a:rPr>
            </a:br>
            <a:br>
              <a:rPr lang="en-US" altLang="en-US" sz="1800" b="0" i="1" u="sng">
                <a:solidFill>
                  <a:srgbClr val="0000CC"/>
                </a:solidFill>
                <a:latin typeface="Gill Sans MT" panose="020B0502020104020203" pitchFamily="34" charset="0"/>
              </a:rPr>
            </a:br>
            <a:r>
              <a:rPr lang="en-US" altLang="en-US" sz="4000">
                <a:solidFill>
                  <a:srgbClr val="1B7187"/>
                </a:solidFill>
              </a:rPr>
              <a:t>ASBIRT</a:t>
            </a:r>
            <a:br>
              <a:rPr lang="en-US" altLang="en-US" sz="2000" b="0">
                <a:solidFill>
                  <a:srgbClr val="1B7187"/>
                </a:solidFill>
              </a:rPr>
            </a:br>
            <a:r>
              <a:rPr lang="en-US" altLang="en-US" sz="1800">
                <a:latin typeface="Gill Sans MT" panose="020B0502020104020203" pitchFamily="34" charset="0"/>
              </a:rPr>
              <a:t>Alabama Screening, Brief Intervention, Referral, and Treatment Program</a:t>
            </a:r>
          </a:p>
        </p:txBody>
      </p:sp>
      <p:pic>
        <p:nvPicPr>
          <p:cNvPr id="2052" name="Picture 4" descr="ADMH logo">
            <a:extLst>
              <a:ext uri="{FF2B5EF4-FFF2-40B4-BE49-F238E27FC236}">
                <a16:creationId xmlns:a16="http://schemas.microsoft.com/office/drawing/2014/main" id="{7C73E3BF-BB0F-E59E-335E-CAE952351DFA}"/>
              </a:ext>
            </a:extLst>
          </p:cNvPr>
          <p:cNvPicPr>
            <a:picLocks noChangeArrowheads="1"/>
          </p:cNvPicPr>
          <p:nvPr>
            <p:ph type="subTitle" idx="1"/>
          </p:nvPr>
        </p:nvPicPr>
        <p:blipFill>
          <a:blip r:embed="rId2">
            <a:extLst>
              <a:ext uri="{28A0092B-C50C-407E-A947-70E740481C1C}">
                <a14:useLocalDpi xmlns:a14="http://schemas.microsoft.com/office/drawing/2010/main" val="0"/>
              </a:ext>
            </a:extLst>
          </a:blip>
          <a:srcRect/>
          <a:stretch>
            <a:fillRect/>
          </a:stretch>
        </p:blipFill>
        <p:spPr>
          <a:xfrm>
            <a:off x="0" y="0"/>
            <a:ext cx="4625975" cy="2733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4A9F5CEF-5551-FBB0-FC5F-8979F0745078}"/>
              </a:ext>
            </a:extLst>
          </p:cNvPr>
          <p:cNvSpPr>
            <a:spLocks noGrp="1" noChangeArrowheads="1"/>
          </p:cNvSpPr>
          <p:nvPr>
            <p:ph type="title"/>
          </p:nvPr>
        </p:nvSpPr>
        <p:spPr>
          <a:xfrm>
            <a:off x="455613" y="273050"/>
            <a:ext cx="8226425" cy="1325563"/>
          </a:xfrm>
          <a:noFill/>
        </p:spPr>
        <p:txBody>
          <a:bodyPr/>
          <a:lstStyle/>
          <a:p>
            <a:r>
              <a:rPr lang="en-US" altLang="en-US" dirty="0">
                <a:solidFill>
                  <a:srgbClr val="1B7187"/>
                </a:solidFill>
              </a:rPr>
              <a:t>ALABAMA SBIRT:</a:t>
            </a:r>
            <a:r>
              <a:rPr lang="en-US" altLang="en-US" dirty="0"/>
              <a:t> </a:t>
            </a:r>
            <a:br>
              <a:rPr lang="en-US" altLang="en-US" dirty="0"/>
            </a:br>
            <a:r>
              <a:rPr lang="en-US" altLang="en-US" dirty="0"/>
              <a:t>EVIDENCE OF EFFICACY (1 of 2)</a:t>
            </a:r>
            <a:r>
              <a:rPr lang="en-US" altLang="en-US" b="0" u="sng" dirty="0">
                <a:solidFill>
                  <a:srgbClr val="0000CC"/>
                </a:solidFill>
                <a:latin typeface="Bookman Old Style" panose="02050604050505020204" pitchFamily="18" charset="0"/>
              </a:rPr>
              <a:t> </a:t>
            </a:r>
            <a:endParaRPr lang="en-US" altLang="en-US" dirty="0"/>
          </a:p>
        </p:txBody>
      </p:sp>
      <p:sp>
        <p:nvSpPr>
          <p:cNvPr id="66563" name="Rectangle 3">
            <a:extLst>
              <a:ext uri="{FF2B5EF4-FFF2-40B4-BE49-F238E27FC236}">
                <a16:creationId xmlns:a16="http://schemas.microsoft.com/office/drawing/2014/main" id="{8DAB9458-2C07-A38C-BBE8-11C642B3B898}"/>
              </a:ext>
            </a:extLst>
          </p:cNvPr>
          <p:cNvSpPr>
            <a:spLocks noGrp="1" noChangeArrowheads="1"/>
          </p:cNvSpPr>
          <p:nvPr>
            <p:ph type="body" idx="1"/>
          </p:nvPr>
        </p:nvSpPr>
        <p:spPr>
          <a:xfrm>
            <a:off x="455613" y="1598613"/>
            <a:ext cx="8226425" cy="4570412"/>
          </a:xfrm>
          <a:noFill/>
        </p:spPr>
        <p:txBody>
          <a:bodyPr/>
          <a:lstStyle/>
          <a:p>
            <a:pPr marL="573088" lvl="1" indent="-336550"/>
            <a:r>
              <a:rPr lang="en-US" altLang="en-US"/>
              <a:t>Evidence suggests that acute sub-critical injury may be an important motivator for patients to disclose substance abuse habits and reduce substance use.</a:t>
            </a:r>
          </a:p>
          <a:p>
            <a:pPr marL="0" indent="0">
              <a:buClr>
                <a:srgbClr val="F48337"/>
              </a:buClr>
              <a:buSzPct val="120000"/>
              <a:buFont typeface="Webdings" panose="05030102010509060703" pitchFamily="18" charset="2"/>
              <a:buNone/>
            </a:pPr>
            <a:endParaRPr lang="en-US" altLang="en-US" sz="2000"/>
          </a:p>
          <a:p>
            <a:pPr marL="0" indent="0">
              <a:buClr>
                <a:srgbClr val="F48337"/>
              </a:buClr>
              <a:buSzPct val="120000"/>
              <a:buFont typeface="Webdings" panose="05030102010509060703" pitchFamily="18" charset="2"/>
              <a:buNone/>
            </a:pPr>
            <a:endParaRPr lang="en-US" altLang="en-US" sz="1600"/>
          </a:p>
          <a:p>
            <a:pPr marL="0" indent="0">
              <a:buClr>
                <a:srgbClr val="F48337"/>
              </a:buClr>
              <a:buSzPct val="120000"/>
              <a:buFont typeface="Webdings" panose="05030102010509060703" pitchFamily="18" charset="2"/>
              <a:buNone/>
            </a:pPr>
            <a:endParaRPr lang="en-US" altLang="en-US" sz="1600"/>
          </a:p>
        </p:txBody>
      </p:sp>
      <p:sp>
        <p:nvSpPr>
          <p:cNvPr id="66564" name="Text Box 4">
            <a:extLst>
              <a:ext uri="{FF2B5EF4-FFF2-40B4-BE49-F238E27FC236}">
                <a16:creationId xmlns:a16="http://schemas.microsoft.com/office/drawing/2014/main" id="{B824E432-0A00-44DC-6283-492117D81202}"/>
              </a:ext>
            </a:extLst>
          </p:cNvPr>
          <p:cNvSpPr txBox="1">
            <a:spLocks noChangeArrowheads="1"/>
          </p:cNvSpPr>
          <p:nvPr/>
        </p:nvSpPr>
        <p:spPr bwMode="auto">
          <a:xfrm>
            <a:off x="457200"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Join Together: Screening and Brief Intervention Making a Public Health Difference 2008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9BC7EC00-BE6F-E646-7942-C965063F8819}"/>
              </a:ext>
            </a:extLst>
          </p:cNvPr>
          <p:cNvSpPr>
            <a:spLocks noGrp="1" noChangeArrowheads="1"/>
          </p:cNvSpPr>
          <p:nvPr>
            <p:ph type="title"/>
          </p:nvPr>
        </p:nvSpPr>
        <p:spPr>
          <a:xfrm>
            <a:off x="457200" y="273050"/>
            <a:ext cx="8229600" cy="1325563"/>
          </a:xfrm>
          <a:noFill/>
        </p:spPr>
        <p:txBody>
          <a:bodyPr/>
          <a:lstStyle/>
          <a:p>
            <a:r>
              <a:rPr lang="en-US" altLang="en-US" dirty="0">
                <a:solidFill>
                  <a:srgbClr val="1B7187"/>
                </a:solidFill>
              </a:rPr>
              <a:t>ALABAMA SBIRT:</a:t>
            </a:r>
            <a:r>
              <a:rPr lang="en-US" altLang="en-US" dirty="0">
                <a:solidFill>
                  <a:srgbClr val="0000CC"/>
                </a:solidFill>
              </a:rPr>
              <a:t> </a:t>
            </a:r>
            <a:br>
              <a:rPr lang="en-US" altLang="en-US" dirty="0">
                <a:solidFill>
                  <a:srgbClr val="0000CC"/>
                </a:solidFill>
              </a:rPr>
            </a:br>
            <a:r>
              <a:rPr lang="en-US" altLang="en-US" dirty="0"/>
              <a:t>EVIDENCE OF EFFICACY (2 of 2)</a:t>
            </a:r>
            <a:r>
              <a:rPr lang="en-US" altLang="en-US" b="0" u="sng" dirty="0">
                <a:solidFill>
                  <a:srgbClr val="0000CC"/>
                </a:solidFill>
                <a:latin typeface="Bookman Old Style" panose="02050604050505020204" pitchFamily="18" charset="0"/>
              </a:rPr>
              <a:t> </a:t>
            </a:r>
            <a:endParaRPr lang="en-US" altLang="en-US" i="1" dirty="0">
              <a:solidFill>
                <a:srgbClr val="0000CC"/>
              </a:solidFill>
            </a:endParaRPr>
          </a:p>
        </p:txBody>
      </p:sp>
      <p:sp>
        <p:nvSpPr>
          <p:cNvPr id="70659" name="Rectangle 3">
            <a:extLst>
              <a:ext uri="{FF2B5EF4-FFF2-40B4-BE49-F238E27FC236}">
                <a16:creationId xmlns:a16="http://schemas.microsoft.com/office/drawing/2014/main" id="{1B6FDD1B-EE8A-FA29-F221-E27F48F87C3D}"/>
              </a:ext>
            </a:extLst>
          </p:cNvPr>
          <p:cNvSpPr>
            <a:spLocks noGrp="1" noChangeArrowheads="1"/>
          </p:cNvSpPr>
          <p:nvPr>
            <p:ph type="body" idx="1"/>
          </p:nvPr>
        </p:nvSpPr>
        <p:spPr>
          <a:xfrm>
            <a:off x="457200" y="1600200"/>
            <a:ext cx="8229600" cy="4572000"/>
          </a:xfrm>
          <a:noFill/>
        </p:spPr>
        <p:txBody>
          <a:bodyPr/>
          <a:lstStyle/>
          <a:p>
            <a:pPr marL="0" indent="0">
              <a:buClr>
                <a:srgbClr val="FF3300"/>
              </a:buClr>
              <a:buSzPct val="120000"/>
              <a:buFont typeface="Wingdings" panose="05000000000000000000" pitchFamily="2" charset="2"/>
              <a:buNone/>
            </a:pPr>
            <a:r>
              <a:rPr lang="en-US" altLang="en-US" b="1" i="1">
                <a:solidFill>
                  <a:srgbClr val="1B7187"/>
                </a:solidFill>
              </a:rPr>
              <a:t>Outcomes</a:t>
            </a:r>
          </a:p>
          <a:p>
            <a:pPr marL="576263" lvl="1" indent="-341313"/>
            <a:r>
              <a:rPr lang="en-US" altLang="en-US"/>
              <a:t>Reduced alcohol and drug consumption.</a:t>
            </a:r>
          </a:p>
          <a:p>
            <a:pPr marL="576263" lvl="1" indent="-341313"/>
            <a:r>
              <a:rPr lang="en-US" altLang="en-US"/>
              <a:t>A 47% reduction in injuries requiring Emergency Department (ED) visits.</a:t>
            </a:r>
          </a:p>
          <a:p>
            <a:pPr marL="576263" lvl="1" indent="-341313"/>
            <a:r>
              <a:rPr lang="en-US" altLang="en-US"/>
              <a:t>A 48% reduction in injuries requiring hospital admissions.</a:t>
            </a:r>
          </a:p>
          <a:p>
            <a:pPr marL="576263" lvl="1" indent="-341313"/>
            <a:r>
              <a:rPr lang="en-US" altLang="en-US"/>
              <a:t>Reduced health care costs.</a:t>
            </a:r>
          </a:p>
        </p:txBody>
      </p:sp>
      <p:sp>
        <p:nvSpPr>
          <p:cNvPr id="70661" name="Text Box 5">
            <a:extLst>
              <a:ext uri="{FF2B5EF4-FFF2-40B4-BE49-F238E27FC236}">
                <a16:creationId xmlns:a16="http://schemas.microsoft.com/office/drawing/2014/main" id="{94B639B5-82FC-B865-A278-094484A8398F}"/>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Join Together: Screening and Brief Intervention Making a Public Health Difference 2008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BA496F37-4B6E-056D-4B35-3D0FD8744EA1}"/>
              </a:ext>
            </a:extLst>
          </p:cNvPr>
          <p:cNvSpPr>
            <a:spLocks noGrp="1" noChangeArrowheads="1"/>
          </p:cNvSpPr>
          <p:nvPr>
            <p:ph type="title"/>
          </p:nvPr>
        </p:nvSpPr>
        <p:spPr>
          <a:xfrm>
            <a:off x="457200" y="273050"/>
            <a:ext cx="8229600" cy="1828800"/>
          </a:xfrm>
          <a:noFill/>
        </p:spPr>
        <p:txBody>
          <a:bodyPr/>
          <a:lstStyle/>
          <a:p>
            <a:r>
              <a:rPr lang="en-US" altLang="en-US"/>
              <a:t>BENEFITS OF CONDUCTING ALABAMA SBIRT IN HEALTH CARE SETTINGS</a:t>
            </a:r>
          </a:p>
        </p:txBody>
      </p:sp>
      <p:sp>
        <p:nvSpPr>
          <p:cNvPr id="212995" name="Rectangle 3">
            <a:extLst>
              <a:ext uri="{FF2B5EF4-FFF2-40B4-BE49-F238E27FC236}">
                <a16:creationId xmlns:a16="http://schemas.microsoft.com/office/drawing/2014/main" id="{63DE00BB-F1FA-EE80-905A-77F3A3955173}"/>
              </a:ext>
            </a:extLst>
          </p:cNvPr>
          <p:cNvSpPr>
            <a:spLocks noGrp="1" noChangeArrowheads="1"/>
          </p:cNvSpPr>
          <p:nvPr>
            <p:ph type="body" idx="1"/>
          </p:nvPr>
        </p:nvSpPr>
        <p:spPr>
          <a:xfrm>
            <a:off x="455613" y="2147888"/>
            <a:ext cx="8226425" cy="4114800"/>
          </a:xfrm>
          <a:noFill/>
          <a:ln/>
        </p:spPr>
        <p:txBody>
          <a:bodyPr/>
          <a:lstStyle/>
          <a:p>
            <a:pPr marL="0" indent="0">
              <a:buClr>
                <a:srgbClr val="FF3300"/>
              </a:buClr>
              <a:buSzPct val="120000"/>
              <a:buFont typeface="Wingdings" panose="05000000000000000000" pitchFamily="2" charset="2"/>
              <a:buNone/>
            </a:pPr>
            <a:r>
              <a:rPr lang="en-US" altLang="en-US" b="1" i="1">
                <a:solidFill>
                  <a:srgbClr val="1B7187"/>
                </a:solidFill>
              </a:rPr>
              <a:t>Overall Benefits</a:t>
            </a:r>
          </a:p>
          <a:p>
            <a:pPr marL="577850" lvl="1" indent="-341313"/>
            <a:r>
              <a:rPr lang="en-US" altLang="en-US"/>
              <a:t>Reduced health care costs (savings of $3.81 for every $1.00 spent on screening and intervention.)</a:t>
            </a:r>
          </a:p>
          <a:p>
            <a:pPr marL="577850" lvl="1" indent="-341313"/>
            <a:r>
              <a:rPr lang="en-US" altLang="en-US"/>
              <a:t>Decreased risk of becoming alcohol and drug dependent.</a:t>
            </a:r>
          </a:p>
        </p:txBody>
      </p:sp>
      <p:sp>
        <p:nvSpPr>
          <p:cNvPr id="212996" name="Text Box 4">
            <a:extLst>
              <a:ext uri="{FF2B5EF4-FFF2-40B4-BE49-F238E27FC236}">
                <a16:creationId xmlns:a16="http://schemas.microsoft.com/office/drawing/2014/main" id="{4884E045-F2BA-1CA2-A740-93227B3A79E0}"/>
              </a:ext>
            </a:extLst>
          </p:cNvPr>
          <p:cNvSpPr txBox="1">
            <a:spLocks noChangeArrowheads="1"/>
          </p:cNvSpPr>
          <p:nvPr/>
        </p:nvSpPr>
        <p:spPr bwMode="auto">
          <a:xfrm>
            <a:off x="455613" y="6172200"/>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ENA Injury Institute/EN CARE Alcohol Screening, Brief Intervention and Referral to Treatment- BENEFITS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a:extLst>
              <a:ext uri="{FF2B5EF4-FFF2-40B4-BE49-F238E27FC236}">
                <a16:creationId xmlns:a16="http://schemas.microsoft.com/office/drawing/2014/main" id="{A60DC6A7-8E41-0BAE-1EF1-3B10246F8924}"/>
              </a:ext>
            </a:extLst>
          </p:cNvPr>
          <p:cNvSpPr>
            <a:spLocks noGrp="1" noChangeArrowheads="1"/>
          </p:cNvSpPr>
          <p:nvPr>
            <p:ph type="title"/>
          </p:nvPr>
        </p:nvSpPr>
        <p:spPr>
          <a:xfrm>
            <a:off x="457200" y="273050"/>
            <a:ext cx="8229600" cy="1828800"/>
          </a:xfrm>
          <a:noFill/>
        </p:spPr>
        <p:txBody>
          <a:bodyPr/>
          <a:lstStyle/>
          <a:p>
            <a:r>
              <a:rPr lang="en-US" altLang="en-US" dirty="0"/>
              <a:t>BENEFITS OF CONDUCTING ALABAMA SBIRT IN HEALTH CARE SETTINGS (1 of 2)</a:t>
            </a:r>
            <a:r>
              <a:rPr lang="en-US" altLang="en-US" b="0" u="sng" dirty="0">
                <a:solidFill>
                  <a:srgbClr val="0000CC"/>
                </a:solidFill>
                <a:latin typeface="Bookman Old Style" panose="02050604050505020204" pitchFamily="18" charset="0"/>
              </a:rPr>
              <a:t> </a:t>
            </a:r>
            <a:endParaRPr lang="en-US" altLang="en-US" u="sng" dirty="0">
              <a:solidFill>
                <a:srgbClr val="000099"/>
              </a:solidFill>
              <a:latin typeface="Bookman Old Style" panose="02050604050505020204" pitchFamily="18" charset="0"/>
            </a:endParaRPr>
          </a:p>
        </p:txBody>
      </p:sp>
      <p:sp>
        <p:nvSpPr>
          <p:cNvPr id="214019" name="Rectangle 3">
            <a:extLst>
              <a:ext uri="{FF2B5EF4-FFF2-40B4-BE49-F238E27FC236}">
                <a16:creationId xmlns:a16="http://schemas.microsoft.com/office/drawing/2014/main" id="{2229254C-CF58-8FA0-BF5B-F0B88BA561D7}"/>
              </a:ext>
            </a:extLst>
          </p:cNvPr>
          <p:cNvSpPr>
            <a:spLocks noGrp="1" noChangeArrowheads="1"/>
          </p:cNvSpPr>
          <p:nvPr>
            <p:ph type="body" idx="1"/>
          </p:nvPr>
        </p:nvSpPr>
        <p:spPr>
          <a:xfrm>
            <a:off x="457200" y="2147888"/>
            <a:ext cx="8229600" cy="4114800"/>
          </a:xfrm>
          <a:noFill/>
        </p:spPr>
        <p:txBody>
          <a:bodyPr/>
          <a:lstStyle/>
          <a:p>
            <a:pPr marL="0" indent="0">
              <a:lnSpc>
                <a:spcPct val="80000"/>
              </a:lnSpc>
              <a:buClr>
                <a:srgbClr val="FF3300"/>
              </a:buClr>
              <a:buSzPct val="120000"/>
              <a:buFont typeface="Wingdings" panose="05000000000000000000" pitchFamily="2" charset="2"/>
              <a:buNone/>
            </a:pPr>
            <a:r>
              <a:rPr lang="en-US" altLang="en-US" b="1" i="1">
                <a:solidFill>
                  <a:srgbClr val="1B7187"/>
                </a:solidFill>
              </a:rPr>
              <a:t>For Nurses, Delivery Health Care Professionals, and Midwifes</a:t>
            </a:r>
            <a:endParaRPr lang="en-US" altLang="en-US" sz="1000" b="1" i="1" u="sng">
              <a:solidFill>
                <a:srgbClr val="009900"/>
              </a:solidFill>
            </a:endParaRPr>
          </a:p>
          <a:p>
            <a:pPr marL="571500" lvl="1" indent="-346075">
              <a:lnSpc>
                <a:spcPct val="80000"/>
              </a:lnSpc>
            </a:pPr>
            <a:r>
              <a:rPr lang="en-US" altLang="en-US"/>
              <a:t>Increased recognition of the Nurse, Delivery Health Care Professional and Midwife as leaders, pioneers and professionals.</a:t>
            </a:r>
          </a:p>
          <a:p>
            <a:pPr marL="571500" lvl="1" indent="-346075">
              <a:lnSpc>
                <a:spcPct val="80000"/>
              </a:lnSpc>
            </a:pPr>
            <a:r>
              <a:rPr lang="en-US" altLang="en-US"/>
              <a:t>Increased opportunity for Nurses, Delivery Health Care Professionals, and Midwifes to provide prevention efforts to the ED and their community.</a:t>
            </a:r>
          </a:p>
          <a:p>
            <a:pPr marL="571500" lvl="1" indent="-346075">
              <a:lnSpc>
                <a:spcPct val="80000"/>
              </a:lnSpc>
            </a:pPr>
            <a:r>
              <a:rPr lang="en-US" altLang="en-US"/>
              <a:t>Once SBIRT techniques are learned, they can be applied to other risky behaviors.</a:t>
            </a:r>
          </a:p>
          <a:p>
            <a:pPr marL="571500" lvl="1" indent="-346075">
              <a:lnSpc>
                <a:spcPct val="80000"/>
              </a:lnSpc>
            </a:pPr>
            <a:r>
              <a:rPr lang="en-US" altLang="en-US"/>
              <a:t>Increased opportunity to obtain Continuing Education Contact Hours.</a:t>
            </a:r>
          </a:p>
        </p:txBody>
      </p:sp>
      <p:sp>
        <p:nvSpPr>
          <p:cNvPr id="214020" name="Text Box 4">
            <a:extLst>
              <a:ext uri="{FF2B5EF4-FFF2-40B4-BE49-F238E27FC236}">
                <a16:creationId xmlns:a16="http://schemas.microsoft.com/office/drawing/2014/main" id="{3E339403-3055-95A4-4424-80AF8AC0F3EA}"/>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ENA Injury Institute/EN CARE Alcohol Screening, Brief Intervention and Referral to Treatment- BENEFITS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FA1C5F98-1D52-B06A-BE6E-B1A50E50F7C9}"/>
              </a:ext>
            </a:extLst>
          </p:cNvPr>
          <p:cNvSpPr>
            <a:spLocks noGrp="1" noChangeArrowheads="1"/>
          </p:cNvSpPr>
          <p:nvPr>
            <p:ph type="title"/>
          </p:nvPr>
        </p:nvSpPr>
        <p:spPr>
          <a:xfrm>
            <a:off x="457200" y="273050"/>
            <a:ext cx="8229600" cy="1828800"/>
          </a:xfrm>
          <a:noFill/>
        </p:spPr>
        <p:txBody>
          <a:bodyPr/>
          <a:lstStyle/>
          <a:p>
            <a:r>
              <a:rPr lang="en-US" altLang="en-US" dirty="0"/>
              <a:t>BENEFITS OF CONDUCTING ALABAMA SBIRT IN HEALTH CARE SETTINGS </a:t>
            </a:r>
            <a:r>
              <a:rPr lang="en-US" altLang="en-US" sz="2800" dirty="0"/>
              <a:t>(2 of 2)</a:t>
            </a:r>
            <a:r>
              <a:rPr lang="en-US" altLang="en-US" sz="2800" b="0" u="sng" dirty="0">
                <a:solidFill>
                  <a:srgbClr val="0000CC"/>
                </a:solidFill>
                <a:latin typeface="Bookman Old Style" panose="02050604050505020204" pitchFamily="18" charset="0"/>
              </a:rPr>
              <a:t> </a:t>
            </a:r>
          </a:p>
        </p:txBody>
      </p:sp>
      <p:sp>
        <p:nvSpPr>
          <p:cNvPr id="215043" name="Rectangle 3">
            <a:extLst>
              <a:ext uri="{FF2B5EF4-FFF2-40B4-BE49-F238E27FC236}">
                <a16:creationId xmlns:a16="http://schemas.microsoft.com/office/drawing/2014/main" id="{06337775-1114-4F18-2787-F5A2A5FD2077}"/>
              </a:ext>
            </a:extLst>
          </p:cNvPr>
          <p:cNvSpPr>
            <a:spLocks noGrp="1" noChangeArrowheads="1"/>
          </p:cNvSpPr>
          <p:nvPr>
            <p:ph type="body" idx="1"/>
          </p:nvPr>
        </p:nvSpPr>
        <p:spPr>
          <a:xfrm>
            <a:off x="455613" y="2147888"/>
            <a:ext cx="8229600" cy="4114800"/>
          </a:xfrm>
          <a:noFill/>
        </p:spPr>
        <p:txBody>
          <a:bodyPr/>
          <a:lstStyle/>
          <a:p>
            <a:pPr marL="0" indent="0">
              <a:lnSpc>
                <a:spcPct val="80000"/>
              </a:lnSpc>
              <a:buClr>
                <a:srgbClr val="FF3300"/>
              </a:buClr>
              <a:buSzPct val="120000"/>
              <a:buFont typeface="Wingdings" panose="05000000000000000000" pitchFamily="2" charset="2"/>
              <a:buNone/>
            </a:pPr>
            <a:r>
              <a:rPr lang="en-US" altLang="en-US" b="1" i="1" dirty="0">
                <a:solidFill>
                  <a:srgbClr val="1B7187"/>
                </a:solidFill>
              </a:rPr>
              <a:t>For the Maternity Patient</a:t>
            </a:r>
          </a:p>
          <a:p>
            <a:pPr marL="571500" lvl="1" indent="-346075">
              <a:lnSpc>
                <a:spcPct val="80000"/>
              </a:lnSpc>
            </a:pPr>
            <a:r>
              <a:rPr lang="en-US" altLang="en-US" dirty="0"/>
              <a:t>Reduced emergency room repeat visits.</a:t>
            </a:r>
          </a:p>
          <a:p>
            <a:pPr marL="571500" lvl="1" indent="-346075">
              <a:lnSpc>
                <a:spcPct val="80000"/>
              </a:lnSpc>
            </a:pPr>
            <a:r>
              <a:rPr lang="en-US" altLang="en-US" dirty="0"/>
              <a:t>Decreased risk for all types of injuries (falls, sprains, </a:t>
            </a:r>
            <a:r>
              <a:rPr lang="en-US" altLang="en-US" dirty="0" err="1"/>
              <a:t>etc</a:t>
            </a:r>
            <a:r>
              <a:rPr lang="en-US" altLang="en-US" dirty="0"/>
              <a:t>).</a:t>
            </a:r>
          </a:p>
          <a:p>
            <a:pPr marL="571500" lvl="1" indent="-346075">
              <a:lnSpc>
                <a:spcPct val="80000"/>
              </a:lnSpc>
            </a:pPr>
            <a:r>
              <a:rPr lang="en-US" altLang="en-US" dirty="0"/>
              <a:t>Potentially reduced motor vehicle crashes.</a:t>
            </a:r>
          </a:p>
          <a:p>
            <a:pPr marL="571500" lvl="1" indent="-346075">
              <a:lnSpc>
                <a:spcPct val="80000"/>
              </a:lnSpc>
            </a:pPr>
            <a:r>
              <a:rPr lang="en-US" altLang="en-US" dirty="0"/>
              <a:t>Overall reduced infant low birth rates.</a:t>
            </a:r>
          </a:p>
          <a:p>
            <a:pPr marL="571500" lvl="1" indent="-346075">
              <a:lnSpc>
                <a:spcPct val="80000"/>
              </a:lnSpc>
            </a:pPr>
            <a:r>
              <a:rPr lang="en-US" altLang="en-US" dirty="0"/>
              <a:t>Reduced infant and mother mortality rates. </a:t>
            </a:r>
          </a:p>
          <a:p>
            <a:pPr marL="571500" lvl="1" indent="-346075">
              <a:lnSpc>
                <a:spcPct val="80000"/>
              </a:lnSpc>
            </a:pPr>
            <a:r>
              <a:rPr lang="en-US" altLang="en-US" dirty="0"/>
              <a:t>Women are more likely to accept help in the time of crisis.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2CB0A44E-05FB-3517-4A24-16FF711105D2}"/>
              </a:ext>
            </a:extLst>
          </p:cNvPr>
          <p:cNvSpPr>
            <a:spLocks noGrp="1" noChangeArrowheads="1"/>
          </p:cNvSpPr>
          <p:nvPr>
            <p:ph type="title"/>
          </p:nvPr>
        </p:nvSpPr>
        <p:spPr>
          <a:xfrm>
            <a:off x="457200" y="274638"/>
            <a:ext cx="8229600" cy="1325562"/>
          </a:xfrm>
          <a:noFill/>
        </p:spPr>
        <p:txBody>
          <a:bodyPr/>
          <a:lstStyle/>
          <a:p>
            <a:r>
              <a:rPr lang="en-US" altLang="en-US"/>
              <a:t>WHAT IS THE MODIFIED ASSIST?</a:t>
            </a:r>
          </a:p>
        </p:txBody>
      </p:sp>
      <p:sp>
        <p:nvSpPr>
          <p:cNvPr id="101379" name="Rectangle 3">
            <a:extLst>
              <a:ext uri="{FF2B5EF4-FFF2-40B4-BE49-F238E27FC236}">
                <a16:creationId xmlns:a16="http://schemas.microsoft.com/office/drawing/2014/main" id="{874920E8-4CD7-BA5F-5196-75073767AE8A}"/>
              </a:ext>
            </a:extLst>
          </p:cNvPr>
          <p:cNvSpPr>
            <a:spLocks noGrp="1" noChangeArrowheads="1"/>
          </p:cNvSpPr>
          <p:nvPr>
            <p:ph type="body" idx="1"/>
          </p:nvPr>
        </p:nvSpPr>
        <p:spPr>
          <a:xfrm>
            <a:off x="457200" y="1600200"/>
            <a:ext cx="8226425" cy="4570413"/>
          </a:xfrm>
          <a:noFill/>
        </p:spPr>
        <p:txBody>
          <a:bodyPr/>
          <a:lstStyle/>
          <a:p>
            <a:pPr marL="577850" lvl="1" indent="-346075"/>
            <a:r>
              <a:rPr lang="en-US" altLang="en-US" dirty="0"/>
              <a:t>Alcohol, Smoking, and Substance Involvement Screening Test.</a:t>
            </a:r>
          </a:p>
          <a:p>
            <a:pPr marL="577850" lvl="1" indent="-346075"/>
            <a:r>
              <a:rPr lang="en-US" altLang="en-US" dirty="0"/>
              <a:t>Developed by the World Health Organization and international team of Substance Abuse Researchers.</a:t>
            </a:r>
          </a:p>
          <a:p>
            <a:pPr marL="577850" lvl="1" indent="-346075"/>
            <a:r>
              <a:rPr lang="en-US" altLang="en-US" dirty="0"/>
              <a:t>A brief screening questionnaire to find out about people’s use of psychoactive substances.</a:t>
            </a:r>
          </a:p>
          <a:p>
            <a:pPr marL="577850" lvl="1" indent="-346075"/>
            <a:r>
              <a:rPr lang="en-US" altLang="en-US" dirty="0"/>
              <a:t>This screening instrument is appropriate for patients age 18 or older.</a:t>
            </a:r>
          </a:p>
        </p:txBody>
      </p:sp>
      <p:sp>
        <p:nvSpPr>
          <p:cNvPr id="101382" name="Text Box 6">
            <a:extLst>
              <a:ext uri="{FF2B5EF4-FFF2-40B4-BE49-F238E27FC236}">
                <a16:creationId xmlns:a16="http://schemas.microsoft.com/office/drawing/2014/main" id="{B843AC18-A3AE-13CB-8E5D-8F492043CCFE}"/>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dirty="0">
                <a:latin typeface="Gill Sans MT" panose="020B0502020104020203" pitchFamily="34" charset="0"/>
              </a:rPr>
              <a:t>WHO-Assist: Guidelines for Use in Primary Care, Draft version only V1.1, September 2003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3598AE85-1876-C3AF-FD26-D133AC41BA7E}"/>
              </a:ext>
            </a:extLst>
          </p:cNvPr>
          <p:cNvSpPr>
            <a:spLocks noGrp="1" noChangeArrowheads="1"/>
          </p:cNvSpPr>
          <p:nvPr>
            <p:ph type="title"/>
          </p:nvPr>
        </p:nvSpPr>
        <p:spPr>
          <a:noFill/>
        </p:spPr>
        <p:txBody>
          <a:bodyPr/>
          <a:lstStyle/>
          <a:p>
            <a:r>
              <a:rPr lang="en-US" altLang="en-US"/>
              <a:t>WHAT DOES THE MODIFIED ASSIST COVER?</a:t>
            </a:r>
          </a:p>
        </p:txBody>
      </p:sp>
      <p:sp>
        <p:nvSpPr>
          <p:cNvPr id="108547" name="Rectangle 3">
            <a:extLst>
              <a:ext uri="{FF2B5EF4-FFF2-40B4-BE49-F238E27FC236}">
                <a16:creationId xmlns:a16="http://schemas.microsoft.com/office/drawing/2014/main" id="{07F2EF96-B970-8B93-766D-BB63CE7A6B94}"/>
              </a:ext>
            </a:extLst>
          </p:cNvPr>
          <p:cNvSpPr>
            <a:spLocks noGrp="1" noChangeArrowheads="1"/>
          </p:cNvSpPr>
          <p:nvPr>
            <p:ph type="body" sz="half" idx="1"/>
          </p:nvPr>
        </p:nvSpPr>
        <p:spPr>
          <a:noFill/>
        </p:spPr>
        <p:txBody>
          <a:bodyPr/>
          <a:lstStyle/>
          <a:p>
            <a:pPr marL="461963" lvl="1" indent="0"/>
            <a:r>
              <a:rPr lang="en-US" altLang="en-US"/>
              <a:t>Tobacco</a:t>
            </a:r>
          </a:p>
          <a:p>
            <a:pPr marL="461963" lvl="1" indent="0"/>
            <a:r>
              <a:rPr lang="en-US" altLang="en-US"/>
              <a:t>Alcohol</a:t>
            </a:r>
          </a:p>
          <a:p>
            <a:pPr marL="461963" lvl="1" indent="0"/>
            <a:r>
              <a:rPr lang="en-US" altLang="en-US"/>
              <a:t>Cannabis</a:t>
            </a:r>
          </a:p>
          <a:p>
            <a:pPr marL="461963" lvl="1" indent="0"/>
            <a:r>
              <a:rPr lang="en-US" altLang="en-US"/>
              <a:t>Cocaine</a:t>
            </a:r>
          </a:p>
          <a:p>
            <a:pPr marL="461963" lvl="1" indent="0"/>
            <a:r>
              <a:rPr lang="en-US" altLang="en-US"/>
              <a:t>Amphetamine type stimulants</a:t>
            </a:r>
          </a:p>
          <a:p>
            <a:pPr marL="461963" lvl="1" indent="0"/>
            <a:endParaRPr lang="en-US" altLang="en-US"/>
          </a:p>
        </p:txBody>
      </p:sp>
      <p:sp>
        <p:nvSpPr>
          <p:cNvPr id="108549" name="Rectangle 5">
            <a:extLst>
              <a:ext uri="{FF2B5EF4-FFF2-40B4-BE49-F238E27FC236}">
                <a16:creationId xmlns:a16="http://schemas.microsoft.com/office/drawing/2014/main" id="{D957530E-13E3-B212-C519-784B7A61BB52}"/>
              </a:ext>
            </a:extLst>
          </p:cNvPr>
          <p:cNvSpPr>
            <a:spLocks noGrp="1" noChangeArrowheads="1"/>
          </p:cNvSpPr>
          <p:nvPr>
            <p:ph type="body" sz="half" idx="2"/>
          </p:nvPr>
        </p:nvSpPr>
        <p:spPr/>
        <p:txBody>
          <a:bodyPr/>
          <a:lstStyle/>
          <a:p>
            <a:pPr marL="466725" lvl="1" indent="-4763"/>
            <a:r>
              <a:rPr lang="en-US" altLang="en-US"/>
              <a:t>Sedatives</a:t>
            </a:r>
          </a:p>
          <a:p>
            <a:pPr marL="466725" lvl="1" indent="-4763"/>
            <a:r>
              <a:rPr lang="en-US" altLang="en-US"/>
              <a:t>Hallucinogens</a:t>
            </a:r>
          </a:p>
          <a:p>
            <a:pPr marL="466725" lvl="1" indent="-4763"/>
            <a:r>
              <a:rPr lang="en-US" altLang="en-US"/>
              <a:t>Inhalants</a:t>
            </a:r>
          </a:p>
          <a:p>
            <a:pPr marL="466725" lvl="1" indent="-4763"/>
            <a:r>
              <a:rPr lang="en-US" altLang="en-US"/>
              <a:t>Opiates </a:t>
            </a:r>
          </a:p>
          <a:p>
            <a:pPr marL="466725" lvl="1" indent="-4763"/>
            <a:r>
              <a:rPr lang="en-US" altLang="en-US"/>
              <a:t>Other drugs</a:t>
            </a:r>
          </a:p>
        </p:txBody>
      </p:sp>
      <p:sp>
        <p:nvSpPr>
          <p:cNvPr id="108548" name="Text Box 4">
            <a:extLst>
              <a:ext uri="{FF2B5EF4-FFF2-40B4-BE49-F238E27FC236}">
                <a16:creationId xmlns:a16="http://schemas.microsoft.com/office/drawing/2014/main" id="{C4BEB615-8192-2D33-1598-4D3C082DE05F}"/>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WHO-Assist: Guidelines for Use in Primary Care, Draft version only V1.1, September 2003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F5A8BFB7-231F-5D11-C970-1C12ADCB5AA8}"/>
              </a:ext>
            </a:extLst>
          </p:cNvPr>
          <p:cNvSpPr>
            <a:spLocks noGrp="1" noChangeArrowheads="1"/>
          </p:cNvSpPr>
          <p:nvPr>
            <p:ph type="title"/>
          </p:nvPr>
        </p:nvSpPr>
        <p:spPr>
          <a:xfrm>
            <a:off x="457200" y="274638"/>
            <a:ext cx="8229600" cy="1828800"/>
          </a:xfrm>
          <a:noFill/>
        </p:spPr>
        <p:txBody>
          <a:bodyPr/>
          <a:lstStyle/>
          <a:p>
            <a:r>
              <a:rPr lang="en-US" altLang="en-US"/>
              <a:t>WHAT INFORMATION DOES THE MODIFIED ASSIST PROVIDE?</a:t>
            </a:r>
          </a:p>
        </p:txBody>
      </p:sp>
      <p:sp>
        <p:nvSpPr>
          <p:cNvPr id="109571" name="Rectangle 3">
            <a:extLst>
              <a:ext uri="{FF2B5EF4-FFF2-40B4-BE49-F238E27FC236}">
                <a16:creationId xmlns:a16="http://schemas.microsoft.com/office/drawing/2014/main" id="{F73987B0-2998-2D50-CD86-86B50FE17656}"/>
              </a:ext>
            </a:extLst>
          </p:cNvPr>
          <p:cNvSpPr>
            <a:spLocks noGrp="1" noChangeArrowheads="1"/>
          </p:cNvSpPr>
          <p:nvPr>
            <p:ph type="body" idx="1"/>
          </p:nvPr>
        </p:nvSpPr>
        <p:spPr>
          <a:xfrm>
            <a:off x="457200" y="2055813"/>
            <a:ext cx="8229600" cy="3656012"/>
          </a:xfrm>
          <a:noFill/>
        </p:spPr>
        <p:txBody>
          <a:bodyPr/>
          <a:lstStyle/>
          <a:p>
            <a:pPr marL="573088" lvl="1" indent="-341313"/>
            <a:r>
              <a:rPr lang="en-US" altLang="en-US"/>
              <a:t>A listing of substance (s) people have never used.</a:t>
            </a:r>
          </a:p>
          <a:p>
            <a:pPr marL="573088" lvl="1" indent="-341313"/>
            <a:r>
              <a:rPr lang="en-US" altLang="en-US"/>
              <a:t>A listing of substance (s) they used in the past 3 months.</a:t>
            </a:r>
          </a:p>
          <a:p>
            <a:pPr marL="573088" lvl="1" indent="-341313"/>
            <a:r>
              <a:rPr lang="en-US" altLang="en-US"/>
              <a:t>Problems related to their substance use.</a:t>
            </a:r>
          </a:p>
        </p:txBody>
      </p:sp>
      <p:sp>
        <p:nvSpPr>
          <p:cNvPr id="109573" name="Text Box 5">
            <a:extLst>
              <a:ext uri="{FF2B5EF4-FFF2-40B4-BE49-F238E27FC236}">
                <a16:creationId xmlns:a16="http://schemas.microsoft.com/office/drawing/2014/main" id="{2A439449-9C49-B413-18FD-D88509DB83DD}"/>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WHO-Assist: Guidelines for Use in Primary Care, Draft version only V1.1, September 2003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7A90500-39D0-246F-CA26-F99C3A362D00}"/>
              </a:ext>
            </a:extLst>
          </p:cNvPr>
          <p:cNvSpPr>
            <a:spLocks noGrp="1" noChangeArrowheads="1"/>
          </p:cNvSpPr>
          <p:nvPr>
            <p:ph type="title"/>
          </p:nvPr>
        </p:nvSpPr>
        <p:spPr>
          <a:xfrm>
            <a:off x="457200" y="274638"/>
            <a:ext cx="8229600" cy="1828800"/>
          </a:xfrm>
          <a:noFill/>
        </p:spPr>
        <p:txBody>
          <a:bodyPr/>
          <a:lstStyle/>
          <a:p>
            <a:r>
              <a:rPr lang="en-US" altLang="en-US" dirty="0"/>
              <a:t>BEFORE YOU BEGIN USING THE MODIFIED ASSIST SCREENING </a:t>
            </a:r>
            <a:r>
              <a:rPr lang="en-US" altLang="en-US" sz="3600" dirty="0"/>
              <a:t>(1 of 3)</a:t>
            </a:r>
            <a:r>
              <a:rPr lang="en-US" altLang="en-US" sz="3600" b="0" u="sng" dirty="0">
                <a:solidFill>
                  <a:srgbClr val="0000CC"/>
                </a:solidFill>
                <a:latin typeface="Bookman Old Style" panose="02050604050505020204" pitchFamily="18" charset="0"/>
              </a:rPr>
              <a:t> </a:t>
            </a:r>
            <a:endParaRPr lang="en-US" altLang="en-US" sz="3600" b="0" u="sng" dirty="0">
              <a:solidFill>
                <a:srgbClr val="0000CC"/>
              </a:solidFill>
              <a:latin typeface="Baskerville Old Face" panose="02020602080505020303" pitchFamily="18" charset="0"/>
            </a:endParaRPr>
          </a:p>
        </p:txBody>
      </p:sp>
      <p:sp>
        <p:nvSpPr>
          <p:cNvPr id="56323" name="Rectangle 3">
            <a:extLst>
              <a:ext uri="{FF2B5EF4-FFF2-40B4-BE49-F238E27FC236}">
                <a16:creationId xmlns:a16="http://schemas.microsoft.com/office/drawing/2014/main" id="{0C6FC5AD-AAF8-1A4A-E46E-10F99AA3AC14}"/>
              </a:ext>
            </a:extLst>
          </p:cNvPr>
          <p:cNvSpPr>
            <a:spLocks noGrp="1" noChangeArrowheads="1"/>
          </p:cNvSpPr>
          <p:nvPr>
            <p:ph type="body" idx="1"/>
          </p:nvPr>
        </p:nvSpPr>
        <p:spPr>
          <a:xfrm>
            <a:off x="457200" y="2147888"/>
            <a:ext cx="8229600" cy="4114800"/>
          </a:xfrm>
          <a:noFill/>
        </p:spPr>
        <p:txBody>
          <a:bodyPr/>
          <a:lstStyle/>
          <a:p>
            <a:pPr marL="0" indent="0">
              <a:spcBef>
                <a:spcPct val="0"/>
              </a:spcBef>
            </a:pPr>
            <a:r>
              <a:rPr lang="en-US" altLang="en-US" b="1" i="1">
                <a:solidFill>
                  <a:srgbClr val="1B7187"/>
                </a:solidFill>
              </a:rPr>
              <a:t>While most health care settings have established processes</a:t>
            </a:r>
          </a:p>
          <a:p>
            <a:pPr marL="0" indent="0">
              <a:spcBef>
                <a:spcPct val="0"/>
              </a:spcBef>
            </a:pPr>
            <a:r>
              <a:rPr lang="en-US" altLang="en-US" b="1" i="1">
                <a:solidFill>
                  <a:srgbClr val="1B7187"/>
                </a:solidFill>
              </a:rPr>
              <a:t>and procedures for patient screening of health conditions</a:t>
            </a:r>
          </a:p>
          <a:p>
            <a:pPr marL="0" indent="0">
              <a:spcBef>
                <a:spcPct val="0"/>
              </a:spcBef>
            </a:pPr>
            <a:r>
              <a:rPr lang="en-US" altLang="en-US" b="1" i="1">
                <a:solidFill>
                  <a:srgbClr val="1B7187"/>
                </a:solidFill>
              </a:rPr>
              <a:t>such as high blood pressure, cholesterol, breast or prostate</a:t>
            </a:r>
          </a:p>
          <a:p>
            <a:pPr marL="0" indent="0">
              <a:spcBef>
                <a:spcPct val="0"/>
              </a:spcBef>
            </a:pPr>
            <a:r>
              <a:rPr lang="en-US" altLang="en-US" b="1" i="1">
                <a:solidFill>
                  <a:srgbClr val="1B7187"/>
                </a:solidFill>
              </a:rPr>
              <a:t>cancer, etc., drug abuse screening in general medical </a:t>
            </a:r>
          </a:p>
          <a:p>
            <a:pPr marL="0" indent="0">
              <a:spcBef>
                <a:spcPct val="0"/>
              </a:spcBef>
            </a:pPr>
            <a:r>
              <a:rPr lang="en-US" altLang="en-US" b="1" i="1">
                <a:solidFill>
                  <a:srgbClr val="1B7187"/>
                </a:solidFill>
              </a:rPr>
              <a:t>settings involves additional practical considerations:</a:t>
            </a:r>
          </a:p>
          <a:p>
            <a:pPr marL="573088" lvl="1" indent="-341313">
              <a:lnSpc>
                <a:spcPct val="80000"/>
              </a:lnSpc>
            </a:pPr>
            <a:r>
              <a:rPr lang="en-US" altLang="en-US"/>
              <a:t>Determine staffing roles, including who will administer the screening instrument; discuss results with patients; and intervene and/or refer when necessary.</a:t>
            </a:r>
          </a:p>
          <a:p>
            <a:pPr marL="573088" lvl="1" indent="-341313">
              <a:lnSpc>
                <a:spcPct val="80000"/>
              </a:lnSpc>
            </a:pPr>
            <a:r>
              <a:rPr lang="en-US" altLang="en-US"/>
              <a:t>Train designated staff to conduct screening, intervention, and referral.</a:t>
            </a:r>
          </a:p>
          <a:p>
            <a:pPr marL="0" indent="0">
              <a:lnSpc>
                <a:spcPct val="80000"/>
              </a:lnSpc>
            </a:pPr>
            <a:endParaRPr lang="en-US" altLang="en-US"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37926DB2-E8F1-561D-9930-0ED90641BE4A}"/>
              </a:ext>
            </a:extLst>
          </p:cNvPr>
          <p:cNvSpPr>
            <a:spLocks noGrp="1" noChangeArrowheads="1"/>
          </p:cNvSpPr>
          <p:nvPr>
            <p:ph type="title"/>
          </p:nvPr>
        </p:nvSpPr>
        <p:spPr>
          <a:xfrm>
            <a:off x="457200" y="273050"/>
            <a:ext cx="8229600" cy="1828800"/>
          </a:xfrm>
          <a:noFill/>
        </p:spPr>
        <p:txBody>
          <a:bodyPr/>
          <a:lstStyle/>
          <a:p>
            <a:r>
              <a:rPr lang="en-US" altLang="en-US" dirty="0"/>
              <a:t>BEFORE YOU BEGIN USING THE MODIFIED ASSIST SCREENING</a:t>
            </a:r>
            <a:r>
              <a:rPr lang="en-US" altLang="en-US" sz="3600" b="0" dirty="0"/>
              <a:t> </a:t>
            </a:r>
            <a:r>
              <a:rPr lang="en-US" altLang="en-US" sz="3600" dirty="0"/>
              <a:t>(2 of 3)</a:t>
            </a:r>
            <a:r>
              <a:rPr lang="en-US" altLang="en-US" sz="3600" b="0" u="sng" dirty="0">
                <a:solidFill>
                  <a:srgbClr val="0000CC"/>
                </a:solidFill>
                <a:latin typeface="Bookman Old Style" panose="02050604050505020204" pitchFamily="18" charset="0"/>
              </a:rPr>
              <a:t> </a:t>
            </a:r>
            <a:endParaRPr lang="en-US" altLang="en-US" sz="3600" b="0" dirty="0"/>
          </a:p>
        </p:txBody>
      </p:sp>
      <p:sp>
        <p:nvSpPr>
          <p:cNvPr id="115715" name="Rectangle 3">
            <a:extLst>
              <a:ext uri="{FF2B5EF4-FFF2-40B4-BE49-F238E27FC236}">
                <a16:creationId xmlns:a16="http://schemas.microsoft.com/office/drawing/2014/main" id="{7D57D398-2A5E-6025-F97A-0C772AD46DB4}"/>
              </a:ext>
            </a:extLst>
          </p:cNvPr>
          <p:cNvSpPr>
            <a:spLocks noGrp="1" noChangeArrowheads="1"/>
          </p:cNvSpPr>
          <p:nvPr>
            <p:ph type="body" idx="1"/>
          </p:nvPr>
        </p:nvSpPr>
        <p:spPr>
          <a:xfrm>
            <a:off x="457200" y="2147888"/>
            <a:ext cx="8229600" cy="4113212"/>
          </a:xfrm>
          <a:noFill/>
        </p:spPr>
        <p:txBody>
          <a:bodyPr/>
          <a:lstStyle/>
          <a:p>
            <a:pPr marL="569913" lvl="1" indent="-338138">
              <a:lnSpc>
                <a:spcPct val="90000"/>
              </a:lnSpc>
            </a:pPr>
            <a:r>
              <a:rPr lang="en-US" altLang="en-US"/>
              <a:t>Decide how screening results will be used and develop a procedure for handling positive and negative results. </a:t>
            </a:r>
          </a:p>
          <a:p>
            <a:pPr marL="684213" lvl="2" indent="0">
              <a:lnSpc>
                <a:spcPct val="90000"/>
              </a:lnSpc>
              <a:buClr>
                <a:srgbClr val="F48337"/>
              </a:buClr>
              <a:buSzPct val="120000"/>
              <a:buFont typeface="Webdings" panose="05030102010509060703" pitchFamily="18" charset="2"/>
              <a:buNone/>
            </a:pPr>
            <a:endParaRPr lang="en-US" altLang="en-US" sz="1800" i="1">
              <a:solidFill>
                <a:schemeClr val="folHlink"/>
              </a:solidFill>
            </a:endParaRPr>
          </a:p>
          <a:p>
            <a:pPr marL="684213" lvl="2" indent="0">
              <a:lnSpc>
                <a:spcPct val="90000"/>
              </a:lnSpc>
              <a:buClr>
                <a:srgbClr val="F48337"/>
              </a:buClr>
              <a:buSzPct val="120000"/>
              <a:buFont typeface="Webdings" panose="05030102010509060703" pitchFamily="18" charset="2"/>
              <a:buNone/>
            </a:pPr>
            <a:endParaRPr lang="en-US" altLang="en-US" sz="1800" i="1">
              <a:solidFill>
                <a:schemeClr val="folHlink"/>
              </a:solidFill>
            </a:endParaRPr>
          </a:p>
          <a:p>
            <a:pPr marL="569913" lvl="1" indent="-338138">
              <a:lnSpc>
                <a:spcPct val="90000"/>
              </a:lnSpc>
            </a:pPr>
            <a:r>
              <a:rPr lang="en-US" altLang="en-US"/>
              <a:t>Apply existing office procedures to screening practices, including patient documentation, consent procedures, confidentiality and HIPAA procedures, storage of records, and patient flow.</a:t>
            </a:r>
          </a:p>
        </p:txBody>
      </p:sp>
      <p:sp>
        <p:nvSpPr>
          <p:cNvPr id="115716" name="Rectangle 4">
            <a:extLst>
              <a:ext uri="{FF2B5EF4-FFF2-40B4-BE49-F238E27FC236}">
                <a16:creationId xmlns:a16="http://schemas.microsoft.com/office/drawing/2014/main" id="{F2DE7BD9-8559-B2C6-79FD-F00583330E54}"/>
              </a:ext>
            </a:extLst>
          </p:cNvPr>
          <p:cNvSpPr>
            <a:spLocks noChangeArrowheads="1"/>
          </p:cNvSpPr>
          <p:nvPr/>
        </p:nvSpPr>
        <p:spPr bwMode="auto">
          <a:xfrm>
            <a:off x="914400" y="2878138"/>
            <a:ext cx="731361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spcBef>
                <a:spcPct val="75000"/>
              </a:spcBef>
              <a:buClr>
                <a:srgbClr val="FF3300"/>
              </a:buClr>
              <a:buSzPct val="120000"/>
              <a:buFont typeface="Wingdings" panose="05000000000000000000" pitchFamily="2" charset="2"/>
              <a:buNone/>
            </a:pPr>
            <a:r>
              <a:rPr lang="en-US" altLang="en-US" sz="1400" i="1">
                <a:solidFill>
                  <a:schemeClr val="folHlink"/>
                </a:solidFill>
              </a:rPr>
              <a:t>Note: Screening is not a full assessment; refer patients for a full assessment if a problem is indicated by the screen or through discussion with the patient.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3AAE2E8-5436-1AC1-87D8-DC023E879D9A}"/>
              </a:ext>
            </a:extLst>
          </p:cNvPr>
          <p:cNvSpPr>
            <a:spLocks noGrp="1" noChangeArrowheads="1"/>
          </p:cNvSpPr>
          <p:nvPr>
            <p:ph type="title"/>
          </p:nvPr>
        </p:nvSpPr>
        <p:spPr>
          <a:xfrm>
            <a:off x="457200" y="274638"/>
            <a:ext cx="8229600" cy="1325562"/>
          </a:xfrm>
          <a:noFill/>
        </p:spPr>
        <p:txBody>
          <a:bodyPr wrap="none"/>
          <a:lstStyle/>
          <a:p>
            <a:r>
              <a:rPr lang="en-US" altLang="en-US">
                <a:solidFill>
                  <a:srgbClr val="1B7187"/>
                </a:solidFill>
              </a:rPr>
              <a:t>SBIRT:</a:t>
            </a:r>
            <a:r>
              <a:rPr lang="en-US" altLang="en-US">
                <a:solidFill>
                  <a:srgbClr val="0033CC"/>
                </a:solidFill>
              </a:rPr>
              <a:t> </a:t>
            </a:r>
            <a:r>
              <a:rPr lang="en-US" altLang="en-US"/>
              <a:t>MODULE 1</a:t>
            </a:r>
            <a:endParaRPr lang="en-US" altLang="en-US">
              <a:solidFill>
                <a:srgbClr val="0033CC"/>
              </a:solidFill>
            </a:endParaRPr>
          </a:p>
        </p:txBody>
      </p:sp>
      <p:sp>
        <p:nvSpPr>
          <p:cNvPr id="3075" name="Rectangle 3">
            <a:extLst>
              <a:ext uri="{FF2B5EF4-FFF2-40B4-BE49-F238E27FC236}">
                <a16:creationId xmlns:a16="http://schemas.microsoft.com/office/drawing/2014/main" id="{46A01C9C-8180-C472-124A-E97E761DDC24}"/>
              </a:ext>
            </a:extLst>
          </p:cNvPr>
          <p:cNvSpPr>
            <a:spLocks noGrp="1" noChangeArrowheads="1"/>
          </p:cNvSpPr>
          <p:nvPr>
            <p:ph type="body" idx="1"/>
          </p:nvPr>
        </p:nvSpPr>
        <p:spPr>
          <a:xfrm>
            <a:off x="455613" y="1600200"/>
            <a:ext cx="8226425" cy="4572000"/>
          </a:xfrm>
          <a:noFill/>
          <a:ln/>
        </p:spPr>
        <p:txBody>
          <a:bodyPr/>
          <a:lstStyle/>
          <a:p>
            <a:pPr marL="1588" indent="-1588"/>
            <a:r>
              <a:rPr lang="en-US" altLang="en-US" b="1" i="1">
                <a:solidFill>
                  <a:srgbClr val="1B7187"/>
                </a:solidFill>
              </a:rPr>
              <a:t>Participants will:</a:t>
            </a:r>
          </a:p>
          <a:p>
            <a:pPr marL="522288" lvl="1"/>
            <a:r>
              <a:rPr lang="en-US" altLang="en-US"/>
              <a:t>Understand the history of</a:t>
            </a:r>
            <a:r>
              <a:rPr lang="en-US" altLang="en-US">
                <a:solidFill>
                  <a:srgbClr val="1B7187"/>
                </a:solidFill>
              </a:rPr>
              <a:t> </a:t>
            </a:r>
            <a:r>
              <a:rPr lang="en-US" altLang="en-US" b="1" i="1"/>
              <a:t>SBIRT</a:t>
            </a:r>
            <a:r>
              <a:rPr lang="en-US" altLang="en-US"/>
              <a:t>.</a:t>
            </a:r>
          </a:p>
          <a:p>
            <a:pPr marL="522288" lvl="1"/>
            <a:r>
              <a:rPr lang="en-US" altLang="en-US"/>
              <a:t>Understand why it is used in Alabama, it’s efficacy and benefits.</a:t>
            </a:r>
          </a:p>
          <a:p>
            <a:pPr marL="522288" lvl="1"/>
            <a:r>
              <a:rPr lang="en-US" altLang="en-US"/>
              <a:t>Learn about the </a:t>
            </a:r>
            <a:r>
              <a:rPr lang="en-US" altLang="en-US" b="1" i="1"/>
              <a:t>MODIFIED ASSIST Screening Tool</a:t>
            </a:r>
            <a:r>
              <a:rPr lang="en-US" altLang="en-US"/>
              <a:t>, what it covers and the information it will provide to the health care professionals.</a:t>
            </a:r>
          </a:p>
          <a:p>
            <a:pPr marL="522288" lvl="1"/>
            <a:r>
              <a:rPr lang="en-US" altLang="en-US"/>
              <a:t>Become familiar with issues to consider before administering the </a:t>
            </a:r>
            <a:r>
              <a:rPr lang="en-US" altLang="en-US" b="1" i="1"/>
              <a:t>MODIFIED ASSIST Screening Tool</a:t>
            </a:r>
            <a:r>
              <a:rPr lang="en-US" altLang="en-US"/>
              <a:t>.</a:t>
            </a:r>
          </a:p>
          <a:p>
            <a:pPr marL="522288" lvl="1"/>
            <a:r>
              <a:rPr lang="en-US" altLang="en-US"/>
              <a:t>Learn ways to administer the </a:t>
            </a:r>
            <a:r>
              <a:rPr lang="en-US" altLang="en-US" b="1" i="1"/>
              <a:t>MODIFIED ASSIST Screening Tool</a:t>
            </a:r>
            <a:r>
              <a:rPr lang="en-US" altLang="en-US"/>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E0E2E0C-59DC-86F8-7163-1BC993402173}"/>
              </a:ext>
            </a:extLst>
          </p:cNvPr>
          <p:cNvSpPr>
            <a:spLocks noGrp="1" noChangeArrowheads="1"/>
          </p:cNvSpPr>
          <p:nvPr>
            <p:ph type="title"/>
          </p:nvPr>
        </p:nvSpPr>
        <p:spPr>
          <a:xfrm>
            <a:off x="457200" y="273050"/>
            <a:ext cx="8229600" cy="1828800"/>
          </a:xfrm>
          <a:noFill/>
        </p:spPr>
        <p:txBody>
          <a:bodyPr/>
          <a:lstStyle/>
          <a:p>
            <a:r>
              <a:rPr lang="en-US" altLang="en-US" dirty="0"/>
              <a:t>BEFORE YOU BEGIN USING THE MODIFIED ASSIST SCREENING</a:t>
            </a:r>
            <a:r>
              <a:rPr lang="en-US" altLang="en-US" sz="3600" b="0" dirty="0">
                <a:solidFill>
                  <a:srgbClr val="0000CC"/>
                </a:solidFill>
                <a:latin typeface="Baskerville Old Face" panose="02020602080505020303" pitchFamily="18" charset="0"/>
              </a:rPr>
              <a:t> </a:t>
            </a:r>
            <a:r>
              <a:rPr lang="en-US" altLang="en-US" sz="2400" dirty="0"/>
              <a:t>(3 of 3)</a:t>
            </a:r>
            <a:r>
              <a:rPr lang="en-US" altLang="en-US" sz="2400" b="0" u="sng" dirty="0">
                <a:solidFill>
                  <a:srgbClr val="0000CC"/>
                </a:solidFill>
                <a:latin typeface="Bookman Old Style" panose="02050604050505020204" pitchFamily="18" charset="0"/>
              </a:rPr>
              <a:t> </a:t>
            </a:r>
            <a:endParaRPr lang="en-US" altLang="en-US" sz="2400" b="0" i="1" dirty="0">
              <a:solidFill>
                <a:srgbClr val="0000CC"/>
              </a:solidFill>
              <a:latin typeface="Bookman Old Style" panose="02050604050505020204" pitchFamily="18" charset="0"/>
            </a:endParaRPr>
          </a:p>
        </p:txBody>
      </p:sp>
      <p:sp>
        <p:nvSpPr>
          <p:cNvPr id="58371" name="Rectangle 3">
            <a:extLst>
              <a:ext uri="{FF2B5EF4-FFF2-40B4-BE49-F238E27FC236}">
                <a16:creationId xmlns:a16="http://schemas.microsoft.com/office/drawing/2014/main" id="{FF6A6159-8A99-334F-6CF3-5596FFBC6165}"/>
              </a:ext>
            </a:extLst>
          </p:cNvPr>
          <p:cNvSpPr>
            <a:spLocks noGrp="1" noChangeArrowheads="1"/>
          </p:cNvSpPr>
          <p:nvPr>
            <p:ph type="body" idx="1"/>
          </p:nvPr>
        </p:nvSpPr>
        <p:spPr>
          <a:xfrm>
            <a:off x="457200" y="2147888"/>
            <a:ext cx="8229600" cy="4114800"/>
          </a:xfrm>
          <a:noFill/>
        </p:spPr>
        <p:txBody>
          <a:bodyPr/>
          <a:lstStyle/>
          <a:p>
            <a:pPr marL="0" indent="0">
              <a:spcBef>
                <a:spcPct val="0"/>
              </a:spcBef>
              <a:buClr>
                <a:srgbClr val="FF3300"/>
              </a:buClr>
              <a:buSzPct val="120000"/>
              <a:buFont typeface="Wingdings" panose="05000000000000000000" pitchFamily="2" charset="2"/>
              <a:buNone/>
            </a:pPr>
            <a:r>
              <a:rPr lang="en-US" altLang="en-US" b="1" i="1">
                <a:solidFill>
                  <a:srgbClr val="1B7187"/>
                </a:solidFill>
              </a:rPr>
              <a:t>Maternity medical providers will be able to bill in</a:t>
            </a:r>
          </a:p>
          <a:p>
            <a:pPr marL="0" indent="0">
              <a:spcBef>
                <a:spcPct val="0"/>
              </a:spcBef>
              <a:buClr>
                <a:srgbClr val="FF3300"/>
              </a:buClr>
              <a:buSzPct val="120000"/>
              <a:buFont typeface="Wingdings" panose="05000000000000000000" pitchFamily="2" charset="2"/>
              <a:buNone/>
            </a:pPr>
            <a:r>
              <a:rPr lang="en-US" altLang="en-US" b="1" i="1">
                <a:solidFill>
                  <a:srgbClr val="1B7187"/>
                </a:solidFill>
              </a:rPr>
              <a:t>accordance with Medicaid reimbursement policies for:</a:t>
            </a:r>
            <a:r>
              <a:rPr lang="en-US" altLang="en-US" sz="1800"/>
              <a:t> </a:t>
            </a:r>
          </a:p>
          <a:p>
            <a:pPr marL="568325" lvl="1" indent="-336550"/>
            <a:r>
              <a:rPr lang="en-US" altLang="en-US"/>
              <a:t>Alcohol and/or drug screening: </a:t>
            </a:r>
            <a:r>
              <a:rPr lang="en-US" altLang="en-US" b="1">
                <a:solidFill>
                  <a:srgbClr val="F48337"/>
                </a:solidFill>
              </a:rPr>
              <a:t>Code H0049</a:t>
            </a:r>
            <a:endParaRPr lang="en-US" altLang="en-US" b="1">
              <a:solidFill>
                <a:srgbClr val="FF0000"/>
              </a:solidFill>
            </a:endParaRPr>
          </a:p>
          <a:p>
            <a:pPr marL="568325" lvl="1" indent="-336550"/>
            <a:r>
              <a:rPr lang="en-US" altLang="en-US"/>
              <a:t>Alcohol and/or drug service, brief intervention, per 15 minutes: </a:t>
            </a:r>
            <a:r>
              <a:rPr lang="en-US" altLang="en-US" b="1">
                <a:solidFill>
                  <a:srgbClr val="F48337"/>
                </a:solidFill>
              </a:rPr>
              <a:t>Code H0050</a:t>
            </a:r>
            <a:endParaRPr lang="en-US" altLang="en-US">
              <a:solidFill>
                <a:srgbClr val="F48337"/>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85EFD7D4-4E05-0016-7390-28D9B630C98E}"/>
              </a:ext>
            </a:extLst>
          </p:cNvPr>
          <p:cNvSpPr>
            <a:spLocks noGrp="1" noChangeArrowheads="1"/>
          </p:cNvSpPr>
          <p:nvPr>
            <p:ph type="title"/>
          </p:nvPr>
        </p:nvSpPr>
        <p:spPr>
          <a:xfrm>
            <a:off x="457200" y="273050"/>
            <a:ext cx="8229600" cy="1828800"/>
          </a:xfrm>
          <a:noFill/>
        </p:spPr>
        <p:txBody>
          <a:bodyPr/>
          <a:lstStyle/>
          <a:p>
            <a:r>
              <a:rPr lang="en-US" altLang="en-US"/>
              <a:t>BEFORE YOU BEGIN USING THE MODIFIED ASSIST SCREENING</a:t>
            </a:r>
            <a:endParaRPr lang="en-US" altLang="en-US" i="1"/>
          </a:p>
        </p:txBody>
      </p:sp>
      <p:sp>
        <p:nvSpPr>
          <p:cNvPr id="59395" name="Rectangle 3">
            <a:extLst>
              <a:ext uri="{FF2B5EF4-FFF2-40B4-BE49-F238E27FC236}">
                <a16:creationId xmlns:a16="http://schemas.microsoft.com/office/drawing/2014/main" id="{FAA63EF3-F827-1410-5C6C-8236371B96A6}"/>
              </a:ext>
            </a:extLst>
          </p:cNvPr>
          <p:cNvSpPr>
            <a:spLocks noGrp="1" noChangeArrowheads="1"/>
          </p:cNvSpPr>
          <p:nvPr>
            <p:ph type="body" idx="1"/>
          </p:nvPr>
        </p:nvSpPr>
        <p:spPr>
          <a:xfrm>
            <a:off x="457200" y="2147888"/>
            <a:ext cx="8229600" cy="4572000"/>
          </a:xfrm>
          <a:noFill/>
        </p:spPr>
        <p:txBody>
          <a:bodyPr/>
          <a:lstStyle/>
          <a:p>
            <a:pPr marL="573088" lvl="1" indent="-341313"/>
            <a:r>
              <a:rPr lang="en-US" altLang="en-US"/>
              <a:t>Establish relationships and linkages with external providers who will accept referrals for additional assessment and/or drug treatment.</a:t>
            </a:r>
          </a:p>
          <a:p>
            <a:pPr marL="573088" lvl="1" indent="-341313"/>
            <a:r>
              <a:rPr lang="en-US" altLang="en-US"/>
              <a:t>Consider patient reading level when providing educational and support materials. </a:t>
            </a:r>
          </a:p>
          <a:p>
            <a:pPr marL="573088" lvl="1" indent="-341313"/>
            <a:r>
              <a:rPr lang="en-US" altLang="en-US"/>
              <a:t>Deal with severe, immediate life threatening medical consequences of substance abuse as you would any other medical emergency.</a:t>
            </a:r>
            <a:endParaRPr lang="en-US" altLang="en-US" sz="1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8B893E58-C677-48E5-FF60-51C1CD57773E}"/>
              </a:ext>
            </a:extLst>
          </p:cNvPr>
          <p:cNvSpPr>
            <a:spLocks noGrp="1" noChangeArrowheads="1"/>
          </p:cNvSpPr>
          <p:nvPr>
            <p:ph type="title"/>
          </p:nvPr>
        </p:nvSpPr>
        <p:spPr>
          <a:xfrm>
            <a:off x="457200" y="273050"/>
            <a:ext cx="8229600" cy="1325563"/>
          </a:xfrm>
          <a:noFill/>
        </p:spPr>
        <p:txBody>
          <a:bodyPr/>
          <a:lstStyle/>
          <a:p>
            <a:r>
              <a:rPr lang="en-US" altLang="en-US"/>
              <a:t>WAYS TO ADMINISTER THE TOOL</a:t>
            </a:r>
            <a:r>
              <a:rPr lang="en-US" altLang="en-US" sz="3600" b="0" u="sng">
                <a:solidFill>
                  <a:srgbClr val="0000CC"/>
                </a:solidFill>
                <a:latin typeface="Baskerville Old Face" panose="02020602080505020303" pitchFamily="18" charset="0"/>
              </a:rPr>
              <a:t> </a:t>
            </a:r>
          </a:p>
        </p:txBody>
      </p:sp>
      <p:sp>
        <p:nvSpPr>
          <p:cNvPr id="138243" name="Rectangle 3">
            <a:extLst>
              <a:ext uri="{FF2B5EF4-FFF2-40B4-BE49-F238E27FC236}">
                <a16:creationId xmlns:a16="http://schemas.microsoft.com/office/drawing/2014/main" id="{471BD646-3133-726C-7AB6-20A070108137}"/>
              </a:ext>
            </a:extLst>
          </p:cNvPr>
          <p:cNvSpPr>
            <a:spLocks noGrp="1" noChangeArrowheads="1"/>
          </p:cNvSpPr>
          <p:nvPr>
            <p:ph type="body" idx="1"/>
          </p:nvPr>
        </p:nvSpPr>
        <p:spPr>
          <a:xfrm>
            <a:off x="457200" y="1600200"/>
            <a:ext cx="8226425" cy="4799013"/>
          </a:xfrm>
          <a:noFill/>
        </p:spPr>
        <p:txBody>
          <a:bodyPr/>
          <a:lstStyle/>
          <a:p>
            <a:pPr marL="577850" lvl="1" indent="-346075"/>
            <a:r>
              <a:rPr lang="en-US" altLang="en-US"/>
              <a:t>Online screening tool is available online at </a:t>
            </a:r>
            <a:r>
              <a:rPr lang="en-US" altLang="en-US" i="1">
                <a:solidFill>
                  <a:srgbClr val="0000CC"/>
                </a:solidFill>
                <a:hlinkClick r:id="rId2"/>
              </a:rPr>
              <a:t>http://www.drugabuse.gov/nmassist/</a:t>
            </a:r>
            <a:endParaRPr lang="en-US" altLang="en-US" i="1">
              <a:solidFill>
                <a:srgbClr val="0000CC"/>
              </a:solidFill>
            </a:endParaRPr>
          </a:p>
          <a:p>
            <a:pPr marL="577850" lvl="1" indent="-346075">
              <a:buFont typeface="Webdings" panose="05030102010509060703" pitchFamily="18" charset="2"/>
              <a:buNone/>
            </a:pPr>
            <a:r>
              <a:rPr lang="en-US" altLang="en-US"/>
              <a:t>	The online screening tool </a:t>
            </a:r>
            <a:r>
              <a:rPr lang="en-US" altLang="en-US" b="1"/>
              <a:t>does not</a:t>
            </a:r>
            <a:r>
              <a:rPr lang="en-US" altLang="en-US"/>
              <a:t> allow patient identifying data to be saved and stored. It allows responses to be entered and will</a:t>
            </a:r>
            <a:r>
              <a:rPr lang="en-US" altLang="en-US" i="1"/>
              <a:t> automatically lead you to the next appropriate question and tally the scores at the end.</a:t>
            </a:r>
          </a:p>
          <a:p>
            <a:pPr marL="577850" lvl="1" indent="-346075"/>
            <a:r>
              <a:rPr lang="en-US" altLang="en-US"/>
              <a:t>PDF version of the screening tool is available in the handouts section of this training. 	</a:t>
            </a:r>
          </a:p>
          <a:p>
            <a:pPr marL="577850" lvl="1" indent="-346075">
              <a:buFont typeface="Webdings" panose="05030102010509060703" pitchFamily="18" charset="2"/>
              <a:buNone/>
            </a:pPr>
            <a:r>
              <a:rPr lang="en-US" altLang="en-US"/>
              <a:t>	The PDF version allows patient identifying data to be recorded and saved to be placed in the patient file.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a:extLst>
              <a:ext uri="{FF2B5EF4-FFF2-40B4-BE49-F238E27FC236}">
                <a16:creationId xmlns:a16="http://schemas.microsoft.com/office/drawing/2014/main" id="{C35B7EF1-677B-793E-6433-28CFFEA5B33E}"/>
              </a:ext>
            </a:extLst>
          </p:cNvPr>
          <p:cNvSpPr>
            <a:spLocks noGrp="1" noChangeArrowheads="1"/>
          </p:cNvSpPr>
          <p:nvPr>
            <p:ph type="title"/>
          </p:nvPr>
        </p:nvSpPr>
        <p:spPr>
          <a:xfrm>
            <a:off x="457200" y="274638"/>
            <a:ext cx="8229600" cy="1325562"/>
          </a:xfrm>
          <a:noFill/>
        </p:spPr>
        <p:txBody>
          <a:bodyPr/>
          <a:lstStyle/>
          <a:p>
            <a:r>
              <a:rPr lang="en-US" altLang="en-US"/>
              <a:t>END OF TUTORIAL</a:t>
            </a:r>
          </a:p>
        </p:txBody>
      </p:sp>
      <p:sp>
        <p:nvSpPr>
          <p:cNvPr id="262147" name="Rectangle 3">
            <a:extLst>
              <a:ext uri="{FF2B5EF4-FFF2-40B4-BE49-F238E27FC236}">
                <a16:creationId xmlns:a16="http://schemas.microsoft.com/office/drawing/2014/main" id="{8BD57060-4E7B-CA5E-6026-BBB43E15D027}"/>
              </a:ext>
            </a:extLst>
          </p:cNvPr>
          <p:cNvSpPr>
            <a:spLocks noGrp="1" noChangeArrowheads="1"/>
          </p:cNvSpPr>
          <p:nvPr>
            <p:ph type="body" idx="1"/>
          </p:nvPr>
        </p:nvSpPr>
        <p:spPr>
          <a:xfrm>
            <a:off x="457200" y="1600200"/>
            <a:ext cx="8229600" cy="4570413"/>
          </a:xfrm>
          <a:noFill/>
        </p:spPr>
        <p:txBody>
          <a:bodyPr/>
          <a:lstStyle/>
          <a:p>
            <a:pPr marL="0" indent="0"/>
            <a:r>
              <a:rPr lang="en-US" altLang="en-US" b="1" i="1">
                <a:solidFill>
                  <a:srgbClr val="1B7187"/>
                </a:solidFill>
              </a:rPr>
              <a:t>Please close this tutorial, return to your registration form, and begin your test.</a:t>
            </a:r>
            <a:endParaRPr lang="en-US" altLang="en-US" b="1"/>
          </a:p>
        </p:txBody>
      </p:sp>
      <p:pic>
        <p:nvPicPr>
          <p:cNvPr id="262148" name="Picture 4" descr="STOP sign">
            <a:extLst>
              <a:ext uri="{FF2B5EF4-FFF2-40B4-BE49-F238E27FC236}">
                <a16:creationId xmlns:a16="http://schemas.microsoft.com/office/drawing/2014/main" id="{22F83289-52D7-822D-77FE-55EB5A5D6B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971800"/>
            <a:ext cx="3656013" cy="365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4179C2A3-80CF-2217-0CFC-7530CBE98345}"/>
              </a:ext>
            </a:extLst>
          </p:cNvPr>
          <p:cNvSpPr>
            <a:spLocks noGrp="1" noChangeArrowheads="1"/>
          </p:cNvSpPr>
          <p:nvPr>
            <p:ph type="title"/>
          </p:nvPr>
        </p:nvSpPr>
        <p:spPr>
          <a:xfrm>
            <a:off x="457200" y="273050"/>
            <a:ext cx="8229600" cy="1325563"/>
          </a:xfrm>
          <a:noFill/>
        </p:spPr>
        <p:txBody>
          <a:bodyPr wrap="none"/>
          <a:lstStyle/>
          <a:p>
            <a:r>
              <a:rPr lang="en-US" altLang="en-US">
                <a:solidFill>
                  <a:srgbClr val="1B7187"/>
                </a:solidFill>
              </a:rPr>
              <a:t>SBIRT:</a:t>
            </a:r>
            <a:r>
              <a:rPr lang="en-US" altLang="en-US">
                <a:solidFill>
                  <a:srgbClr val="0000CC"/>
                </a:solidFill>
              </a:rPr>
              <a:t> </a:t>
            </a:r>
            <a:r>
              <a:rPr lang="en-US" altLang="en-US"/>
              <a:t>A BRIEF HISTORY</a:t>
            </a:r>
          </a:p>
        </p:txBody>
      </p:sp>
      <p:sp>
        <p:nvSpPr>
          <p:cNvPr id="53251" name="Rectangle 3">
            <a:extLst>
              <a:ext uri="{FF2B5EF4-FFF2-40B4-BE49-F238E27FC236}">
                <a16:creationId xmlns:a16="http://schemas.microsoft.com/office/drawing/2014/main" id="{A013CAA5-E48E-BE6E-C219-77C86DB4BAC3}"/>
              </a:ext>
            </a:extLst>
          </p:cNvPr>
          <p:cNvSpPr>
            <a:spLocks noGrp="1" noChangeArrowheads="1"/>
          </p:cNvSpPr>
          <p:nvPr>
            <p:ph type="body" idx="1"/>
          </p:nvPr>
        </p:nvSpPr>
        <p:spPr>
          <a:xfrm>
            <a:off x="457200" y="1600200"/>
            <a:ext cx="8229600" cy="4572000"/>
          </a:xfrm>
          <a:noFill/>
        </p:spPr>
        <p:txBody>
          <a:bodyPr/>
          <a:lstStyle/>
          <a:p>
            <a:pPr marL="520700" lvl="1"/>
            <a:r>
              <a:rPr lang="en-US" altLang="en-US"/>
              <a:t>The first research studies of screening and brief intervention (SBI) were conducted more than 40 years ago. However, it was not until the 1980’s that SBI became a useful health strategy. </a:t>
            </a:r>
          </a:p>
          <a:p>
            <a:pPr marL="520700" lvl="1"/>
            <a:r>
              <a:rPr lang="en-US" altLang="en-US"/>
              <a:t>Early screening tools were used to detect persons with alcohol dependence and refer them to treatment. </a:t>
            </a:r>
          </a:p>
          <a:p>
            <a:pPr marL="520700" lvl="1"/>
            <a:r>
              <a:rPr lang="en-US" altLang="en-US"/>
              <a:t>Swedish research showed systematic screening with brief intervention in health care settings reached large numbers of at risk drinkers and helped to reduce their alcohol use. The findings led the World Health Organization (WHO) to start a program in 1981.</a:t>
            </a:r>
          </a:p>
        </p:txBody>
      </p:sp>
      <p:sp>
        <p:nvSpPr>
          <p:cNvPr id="53252" name="Text Box 4">
            <a:extLst>
              <a:ext uri="{FF2B5EF4-FFF2-40B4-BE49-F238E27FC236}">
                <a16:creationId xmlns:a16="http://schemas.microsoft.com/office/drawing/2014/main" id="{A3ED4ACE-87B0-1E82-3F2A-A97C2AD2AE2D}"/>
              </a:ext>
            </a:extLst>
          </p:cNvPr>
          <p:cNvSpPr txBox="1">
            <a:spLocks noChangeArrowheads="1"/>
          </p:cNvSpPr>
          <p:nvPr/>
        </p:nvSpPr>
        <p:spPr bwMode="auto">
          <a:xfrm>
            <a:off x="457200" y="6172200"/>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Join Together: Screening and Brief Intervention: Making a Public Health Difference 2008.</a:t>
            </a: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a:extLst>
              <a:ext uri="{FF2B5EF4-FFF2-40B4-BE49-F238E27FC236}">
                <a16:creationId xmlns:a16="http://schemas.microsoft.com/office/drawing/2014/main" id="{7E4B5F6B-FDAD-26E5-919A-2A6AFE5CC1F0}"/>
              </a:ext>
            </a:extLst>
          </p:cNvPr>
          <p:cNvSpPr>
            <a:spLocks noGrp="1" noChangeArrowheads="1"/>
          </p:cNvSpPr>
          <p:nvPr>
            <p:ph type="title"/>
          </p:nvPr>
        </p:nvSpPr>
        <p:spPr>
          <a:xfrm>
            <a:off x="457200" y="274638"/>
            <a:ext cx="8229600" cy="1325562"/>
          </a:xfrm>
          <a:noFill/>
        </p:spPr>
        <p:txBody>
          <a:bodyPr wrap="none"/>
          <a:lstStyle/>
          <a:p>
            <a:r>
              <a:rPr lang="en-US" altLang="en-US" dirty="0">
                <a:solidFill>
                  <a:srgbClr val="1B7187"/>
                </a:solidFill>
              </a:rPr>
              <a:t>SBIRT:</a:t>
            </a:r>
            <a:r>
              <a:rPr lang="en-US" altLang="en-US" dirty="0">
                <a:solidFill>
                  <a:srgbClr val="0000CC"/>
                </a:solidFill>
              </a:rPr>
              <a:t> </a:t>
            </a:r>
            <a:r>
              <a:rPr lang="en-US" altLang="en-US" dirty="0"/>
              <a:t>A BRIEF HISTORY (1 of 2)</a:t>
            </a:r>
            <a:endParaRPr lang="en-US" altLang="en-US" i="1" dirty="0">
              <a:solidFill>
                <a:srgbClr val="1B7187"/>
              </a:solidFill>
            </a:endParaRPr>
          </a:p>
        </p:txBody>
      </p:sp>
      <p:sp>
        <p:nvSpPr>
          <p:cNvPr id="191491" name="Rectangle 3">
            <a:extLst>
              <a:ext uri="{FF2B5EF4-FFF2-40B4-BE49-F238E27FC236}">
                <a16:creationId xmlns:a16="http://schemas.microsoft.com/office/drawing/2014/main" id="{F2A81C62-A1F3-3EC5-DEE1-030DCD523C6B}"/>
              </a:ext>
            </a:extLst>
          </p:cNvPr>
          <p:cNvSpPr>
            <a:spLocks noGrp="1" noChangeArrowheads="1"/>
          </p:cNvSpPr>
          <p:nvPr>
            <p:ph type="body" idx="1"/>
          </p:nvPr>
        </p:nvSpPr>
        <p:spPr>
          <a:xfrm>
            <a:off x="457200" y="1600200"/>
            <a:ext cx="8229600" cy="4572000"/>
          </a:xfrm>
          <a:noFill/>
        </p:spPr>
        <p:txBody>
          <a:bodyPr/>
          <a:lstStyle/>
          <a:p>
            <a:pPr marL="522288" lvl="1"/>
            <a:r>
              <a:rPr lang="en-US" altLang="en-US"/>
              <a:t>The screening tool used in the original screening and brief intervention initiative was the</a:t>
            </a:r>
            <a:r>
              <a:rPr lang="en-US" altLang="en-US" b="1"/>
              <a:t> Alcohol Use Disorders Identification Test (AUDIT).</a:t>
            </a:r>
            <a:r>
              <a:rPr lang="en-US" altLang="en-US"/>
              <a:t> </a:t>
            </a:r>
          </a:p>
          <a:p>
            <a:pPr marL="522288" lvl="1"/>
            <a:r>
              <a:rPr lang="en-US" altLang="en-US"/>
              <a:t>The current screening tool being used, the </a:t>
            </a:r>
            <a:r>
              <a:rPr lang="en-US" altLang="en-US" b="1"/>
              <a:t>Alcohol, Smoking, and Substance Involvement Screening Test,</a:t>
            </a:r>
            <a:r>
              <a:rPr lang="en-US" altLang="en-US"/>
              <a:t> (ASSIST) developed in 1997-1998, builds upon the previous work of the AUDIT and includes nicotine and other drugs.</a:t>
            </a:r>
          </a:p>
          <a:p>
            <a:pPr marL="522288" lvl="1"/>
            <a:r>
              <a:rPr lang="en-US" altLang="en-US"/>
              <a:t>Substance Abuse and Mental Health Services Administration (SAMHSA) through their SBIRT program conducts science-based demonstration projects across the country that assess and disseminate information on new SBI methods.</a:t>
            </a:r>
          </a:p>
        </p:txBody>
      </p:sp>
      <p:sp>
        <p:nvSpPr>
          <p:cNvPr id="191492" name="Text Box 4">
            <a:extLst>
              <a:ext uri="{FF2B5EF4-FFF2-40B4-BE49-F238E27FC236}">
                <a16:creationId xmlns:a16="http://schemas.microsoft.com/office/drawing/2014/main" id="{3E719A62-5F49-833A-036D-D0E87C19BC6D}"/>
              </a:ext>
            </a:extLst>
          </p:cNvPr>
          <p:cNvSpPr txBox="1">
            <a:spLocks noChangeArrowheads="1"/>
          </p:cNvSpPr>
          <p:nvPr/>
        </p:nvSpPr>
        <p:spPr bwMode="auto">
          <a:xfrm>
            <a:off x="457200" y="6172200"/>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a:latin typeface="Gill Sans MT" panose="020B0502020104020203" pitchFamily="34" charset="0"/>
              </a:rPr>
              <a:t>WHO-Assist: Guidelines for Use in Primary Care, Draft version only V1.1, September 2003</a:t>
            </a:r>
            <a:endParaRPr lang="en-US" altLang="en-US">
              <a:latin typeface="Gill Sans MT" panose="020B0502020104020203"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A5FC2089-9C11-3C77-7256-535987D9A21E}"/>
              </a:ext>
            </a:extLst>
          </p:cNvPr>
          <p:cNvSpPr>
            <a:spLocks noGrp="1" noChangeArrowheads="1"/>
          </p:cNvSpPr>
          <p:nvPr>
            <p:ph type="title"/>
          </p:nvPr>
        </p:nvSpPr>
        <p:spPr>
          <a:xfrm>
            <a:off x="457200" y="274638"/>
            <a:ext cx="8229600" cy="1325562"/>
          </a:xfrm>
          <a:noFill/>
        </p:spPr>
        <p:txBody>
          <a:bodyPr/>
          <a:lstStyle/>
          <a:p>
            <a:r>
              <a:rPr lang="en-US" altLang="en-US" dirty="0">
                <a:solidFill>
                  <a:srgbClr val="1B7187"/>
                </a:solidFill>
              </a:rPr>
              <a:t>SBIRT:</a:t>
            </a:r>
            <a:r>
              <a:rPr lang="en-US" altLang="en-US" dirty="0">
                <a:solidFill>
                  <a:srgbClr val="0000CC"/>
                </a:solidFill>
              </a:rPr>
              <a:t> </a:t>
            </a:r>
            <a:r>
              <a:rPr lang="en-US" altLang="en-US" dirty="0"/>
              <a:t>A BRIEF HISTORY </a:t>
            </a:r>
            <a:r>
              <a:rPr lang="en-US" altLang="en-US" sz="3600" dirty="0"/>
              <a:t>(2 of 2)</a:t>
            </a:r>
            <a:r>
              <a:rPr lang="en-US" altLang="en-US" sz="3600" b="0" u="sng" dirty="0">
                <a:solidFill>
                  <a:srgbClr val="0000CC"/>
                </a:solidFill>
              </a:rPr>
              <a:t> </a:t>
            </a:r>
            <a:endParaRPr lang="en-US" altLang="en-US" sz="3600" dirty="0"/>
          </a:p>
        </p:txBody>
      </p:sp>
      <p:sp>
        <p:nvSpPr>
          <p:cNvPr id="189443" name="Rectangle 3">
            <a:extLst>
              <a:ext uri="{FF2B5EF4-FFF2-40B4-BE49-F238E27FC236}">
                <a16:creationId xmlns:a16="http://schemas.microsoft.com/office/drawing/2014/main" id="{70D69C45-3A62-BAC1-09FC-1AE12AB7F3EF}"/>
              </a:ext>
            </a:extLst>
          </p:cNvPr>
          <p:cNvSpPr>
            <a:spLocks noGrp="1" noChangeArrowheads="1"/>
          </p:cNvSpPr>
          <p:nvPr>
            <p:ph type="body" idx="1"/>
          </p:nvPr>
        </p:nvSpPr>
        <p:spPr>
          <a:xfrm>
            <a:off x="457200" y="1600200"/>
            <a:ext cx="8229600" cy="4572000"/>
          </a:xfrm>
          <a:noFill/>
        </p:spPr>
        <p:txBody>
          <a:bodyPr/>
          <a:lstStyle/>
          <a:p>
            <a:pPr marL="520700" lvl="1"/>
            <a:r>
              <a:rPr lang="en-US" altLang="en-US"/>
              <a:t>The SBIRT Initiative represents a paradigm shift in the provision of treatment for substance use and abuse. Until now, the primary focus of specialized treatment has been persons with more severe use or those who have met the criteria for a Substance Use Disorder.</a:t>
            </a:r>
          </a:p>
          <a:p>
            <a:pPr marL="520700" lvl="1"/>
            <a:r>
              <a:rPr lang="en-US" altLang="en-US"/>
              <a:t>The SBIRT Initiative targets those with non-dependent substance use and provides effective strategies for intervention prior to the need for more extensive or specialized treatment.</a:t>
            </a:r>
          </a:p>
          <a:p>
            <a:pPr marL="520700" lvl="1"/>
            <a:r>
              <a:rPr lang="en-US" altLang="en-US"/>
              <a:t>The SRIRT Program determines the severity of substance use and identifies the appropriate level of intervention. It provides brief intervention or brief treatment and refers those needing more extensive services to appropriate providers.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B7F49CAF-DC39-03C4-31E1-06C940BD1630}"/>
              </a:ext>
            </a:extLst>
          </p:cNvPr>
          <p:cNvSpPr>
            <a:spLocks noGrp="1" noChangeArrowheads="1"/>
          </p:cNvSpPr>
          <p:nvPr>
            <p:ph type="title"/>
          </p:nvPr>
        </p:nvSpPr>
        <p:spPr>
          <a:xfrm>
            <a:off x="457200" y="273050"/>
            <a:ext cx="8229600" cy="1325563"/>
          </a:xfrm>
          <a:noFill/>
        </p:spPr>
        <p:txBody>
          <a:bodyPr/>
          <a:lstStyle/>
          <a:p>
            <a:r>
              <a:rPr lang="en-US" altLang="en-US"/>
              <a:t>WHY ALABAMA SBIRT</a:t>
            </a:r>
            <a:r>
              <a:rPr lang="en-US" altLang="en-US" sz="3600" b="0" u="sng">
                <a:solidFill>
                  <a:srgbClr val="0000CC"/>
                </a:solidFill>
              </a:rPr>
              <a:t> </a:t>
            </a:r>
            <a:endParaRPr lang="en-US" altLang="en-US" sz="3600"/>
          </a:p>
        </p:txBody>
      </p:sp>
      <p:sp>
        <p:nvSpPr>
          <p:cNvPr id="208899" name="Rectangle 3">
            <a:extLst>
              <a:ext uri="{FF2B5EF4-FFF2-40B4-BE49-F238E27FC236}">
                <a16:creationId xmlns:a16="http://schemas.microsoft.com/office/drawing/2014/main" id="{3D9D233D-53D9-ACDA-557D-9B6C07255216}"/>
              </a:ext>
            </a:extLst>
          </p:cNvPr>
          <p:cNvSpPr>
            <a:spLocks noGrp="1" noChangeArrowheads="1"/>
          </p:cNvSpPr>
          <p:nvPr>
            <p:ph type="body" idx="1"/>
          </p:nvPr>
        </p:nvSpPr>
        <p:spPr>
          <a:xfrm>
            <a:off x="457200" y="1600200"/>
            <a:ext cx="8229600" cy="4570413"/>
          </a:xfrm>
          <a:noFill/>
        </p:spPr>
        <p:txBody>
          <a:bodyPr/>
          <a:lstStyle/>
          <a:p>
            <a:pPr marL="517525" lvl="1">
              <a:lnSpc>
                <a:spcPct val="80000"/>
              </a:lnSpc>
            </a:pPr>
            <a:r>
              <a:rPr lang="en-US" altLang="en-US"/>
              <a:t>Alcohol is the most commonly used drug in the U.S. and a leading cause of morbidity and mortality. </a:t>
            </a:r>
            <a:endParaRPr lang="en-US" altLang="en-US" b="1">
              <a:solidFill>
                <a:srgbClr val="800080"/>
              </a:solidFill>
            </a:endParaRPr>
          </a:p>
          <a:p>
            <a:pPr marL="517525" lvl="1">
              <a:lnSpc>
                <a:spcPct val="80000"/>
              </a:lnSpc>
            </a:pPr>
            <a:r>
              <a:rPr lang="en-US" altLang="en-US"/>
              <a:t>2004 PRAMS Data shows that 5.8% of Alabama mothers drank alcoholic beverages on a weekly basis and 1 in 3 teen mothers reported drinking alcohol before pregnancy despite being underage.</a:t>
            </a:r>
          </a:p>
          <a:p>
            <a:pPr marL="517525" lvl="1">
              <a:lnSpc>
                <a:spcPct val="80000"/>
              </a:lnSpc>
            </a:pPr>
            <a:r>
              <a:rPr lang="en-US" altLang="en-US"/>
              <a:t>Alcohol has been shown to be a factor in 40% or more of homicides, suicides, fatal motor vehicle crashes, burns, drowning, and falls.</a:t>
            </a:r>
          </a:p>
          <a:p>
            <a:pPr marL="517525" lvl="1">
              <a:lnSpc>
                <a:spcPct val="80000"/>
              </a:lnSpc>
            </a:pPr>
            <a:r>
              <a:rPr lang="en-US" altLang="en-US"/>
              <a:t>2006 PRAMS Data for Alabama shows that 875 women died from accidents. 89 women died from homicide, 96 from suicide, 64 from falls, and 422 from motor vehicle accidents.</a:t>
            </a:r>
          </a:p>
        </p:txBody>
      </p:sp>
      <p:sp>
        <p:nvSpPr>
          <p:cNvPr id="208901" name="Text Box 5">
            <a:extLst>
              <a:ext uri="{FF2B5EF4-FFF2-40B4-BE49-F238E27FC236}">
                <a16:creationId xmlns:a16="http://schemas.microsoft.com/office/drawing/2014/main" id="{681A5FD7-C5FB-7577-3E3D-A63A64D837AB}"/>
              </a:ext>
            </a:extLst>
          </p:cNvPr>
          <p:cNvSpPr txBox="1">
            <a:spLocks noChangeArrowheads="1"/>
          </p:cNvSpPr>
          <p:nvPr/>
        </p:nvSpPr>
        <p:spPr bwMode="auto">
          <a:xfrm>
            <a:off x="457200"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r>
              <a:rPr lang="en-US" altLang="en-US" sz="1600" b="1">
                <a:latin typeface="Gill Sans MT" panose="020B0502020104020203" pitchFamily="34" charset="0"/>
              </a:rPr>
              <a:t>PRAMS Surveillance Report Alabama 2004 &amp; 2006 </a:t>
            </a:r>
            <a:r>
              <a:rPr lang="en-US" altLang="en-US" sz="1600" i="1">
                <a:latin typeface="Gill Sans MT" panose="020B0502020104020203" pitchFamily="34" charset="0"/>
                <a:hlinkClick r:id="rId2"/>
              </a:rPr>
              <a:t>http://www.adph.org/healthstats/assets/PRAMS06.pdf</a:t>
            </a:r>
            <a:endParaRPr lang="en-US" altLang="en-US" sz="1600" i="1">
              <a:latin typeface="Gill Sans MT" panose="020B0502020104020203"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5AF4ADFA-2453-5F14-49D8-A9DD902F9535}"/>
              </a:ext>
            </a:extLst>
          </p:cNvPr>
          <p:cNvSpPr>
            <a:spLocks noGrp="1" noChangeArrowheads="1"/>
          </p:cNvSpPr>
          <p:nvPr>
            <p:ph type="title"/>
          </p:nvPr>
        </p:nvSpPr>
        <p:spPr>
          <a:xfrm>
            <a:off x="457200" y="274638"/>
            <a:ext cx="8229600" cy="1325562"/>
          </a:xfrm>
          <a:noFill/>
        </p:spPr>
        <p:txBody>
          <a:bodyPr/>
          <a:lstStyle/>
          <a:p>
            <a:r>
              <a:rPr lang="en-US" altLang="en-US" dirty="0"/>
              <a:t>WHY ALABAMA SBIRT</a:t>
            </a:r>
            <a:r>
              <a:rPr lang="en-US" altLang="en-US" sz="3600" dirty="0"/>
              <a:t> (1 of 3)</a:t>
            </a:r>
            <a:r>
              <a:rPr lang="en-US" altLang="en-US" sz="3600" b="0" u="sng" dirty="0">
                <a:solidFill>
                  <a:srgbClr val="0000CC"/>
                </a:solidFill>
                <a:latin typeface="Bookman Old Style" panose="02050604050505020204" pitchFamily="18" charset="0"/>
              </a:rPr>
              <a:t> </a:t>
            </a:r>
            <a:endParaRPr lang="en-US" altLang="en-US" sz="3600" dirty="0"/>
          </a:p>
        </p:txBody>
      </p:sp>
      <p:sp>
        <p:nvSpPr>
          <p:cNvPr id="209923" name="Rectangle 3">
            <a:extLst>
              <a:ext uri="{FF2B5EF4-FFF2-40B4-BE49-F238E27FC236}">
                <a16:creationId xmlns:a16="http://schemas.microsoft.com/office/drawing/2014/main" id="{AF87B294-800E-7F4F-2BC1-6FBDF14F2AE8}"/>
              </a:ext>
            </a:extLst>
          </p:cNvPr>
          <p:cNvSpPr>
            <a:spLocks noGrp="1" noChangeArrowheads="1"/>
          </p:cNvSpPr>
          <p:nvPr>
            <p:ph type="body" idx="1"/>
          </p:nvPr>
        </p:nvSpPr>
        <p:spPr>
          <a:xfrm>
            <a:off x="457200" y="1600200"/>
            <a:ext cx="8229600" cy="4570413"/>
          </a:xfrm>
          <a:noFill/>
        </p:spPr>
        <p:txBody>
          <a:bodyPr/>
          <a:lstStyle/>
          <a:p>
            <a:pPr marL="522288" lvl="1">
              <a:lnSpc>
                <a:spcPct val="90000"/>
              </a:lnSpc>
            </a:pPr>
            <a:r>
              <a:rPr lang="en-US" altLang="en-US"/>
              <a:t>Everyday, over 20,000 people enter emergency departments (ED) in the U. S. for alcohol-related injuries and illnesses. </a:t>
            </a:r>
          </a:p>
          <a:p>
            <a:pPr marL="522288" lvl="1">
              <a:lnSpc>
                <a:spcPct val="90000"/>
              </a:lnSpc>
            </a:pPr>
            <a:r>
              <a:rPr lang="en-US" altLang="en-US"/>
              <a:t>2006 PRAMS Data showed that 162 women in Alabama died from chronic liver disease and cirrhosis that year. </a:t>
            </a:r>
          </a:p>
          <a:p>
            <a:pPr marL="522288" lvl="1">
              <a:lnSpc>
                <a:spcPct val="90000"/>
              </a:lnSpc>
            </a:pPr>
            <a:r>
              <a:rPr lang="en-US" altLang="en-US"/>
              <a:t>Patients presenting to the Emergency Department (ED) are 1.5 to 3 times more likely to have alcohol-related problems than those presenting to primary care clinics.</a:t>
            </a:r>
          </a:p>
          <a:p>
            <a:pPr marL="522288" lvl="1">
              <a:lnSpc>
                <a:spcPct val="90000"/>
              </a:lnSpc>
            </a:pPr>
            <a:r>
              <a:rPr lang="en-US" altLang="en-US"/>
              <a:t>In 2004, PRAMS Data shows that 17.5% of all Alabama mothers indicated that they continued smoking during pregnancy.</a:t>
            </a:r>
            <a:r>
              <a:rPr lang="en-US" altLang="en-US" b="1">
                <a:solidFill>
                  <a:srgbClr val="800080"/>
                </a:solidFill>
              </a:rPr>
              <a:t> </a:t>
            </a:r>
            <a:endParaRPr lang="en-US" altLang="en-US"/>
          </a:p>
        </p:txBody>
      </p:sp>
      <p:sp>
        <p:nvSpPr>
          <p:cNvPr id="209924" name="Text Box 4">
            <a:extLst>
              <a:ext uri="{FF2B5EF4-FFF2-40B4-BE49-F238E27FC236}">
                <a16:creationId xmlns:a16="http://schemas.microsoft.com/office/drawing/2014/main" id="{AD8A6A45-FB71-B0D8-794A-F15BFCFB3476}"/>
              </a:ext>
            </a:extLst>
          </p:cNvPr>
          <p:cNvSpPr txBox="1">
            <a:spLocks noChangeArrowheads="1"/>
          </p:cNvSpPr>
          <p:nvPr/>
        </p:nvSpPr>
        <p:spPr bwMode="auto">
          <a:xfrm>
            <a:off x="457200"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r>
              <a:rPr lang="en-US" altLang="en-US" sz="1600" b="1">
                <a:latin typeface="Gill Sans MT" panose="020B0502020104020203" pitchFamily="34" charset="0"/>
              </a:rPr>
              <a:t>PRAMS Surveillance Report Alabama 2004 &amp; 2006 </a:t>
            </a:r>
            <a:r>
              <a:rPr lang="en-US" altLang="en-US" sz="1600" i="1">
                <a:latin typeface="Gill Sans MT" panose="020B0502020104020203" pitchFamily="34" charset="0"/>
                <a:hlinkClick r:id="rId2"/>
              </a:rPr>
              <a:t>http://www.adph.org/healthstats/assets/PRAMS06.pdf</a:t>
            </a:r>
            <a:endParaRPr lang="en-US" altLang="en-US" sz="1600" i="1">
              <a:latin typeface="Gill Sans MT" panose="020B0502020104020203"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C5D82C0C-A40D-7EEF-6E7D-3B26FAC2A087}"/>
              </a:ext>
            </a:extLst>
          </p:cNvPr>
          <p:cNvSpPr>
            <a:spLocks noGrp="1" noChangeArrowheads="1"/>
          </p:cNvSpPr>
          <p:nvPr>
            <p:ph type="title"/>
          </p:nvPr>
        </p:nvSpPr>
        <p:spPr>
          <a:xfrm>
            <a:off x="457200" y="273050"/>
            <a:ext cx="8229600" cy="1325563"/>
          </a:xfrm>
          <a:noFill/>
        </p:spPr>
        <p:txBody>
          <a:bodyPr/>
          <a:lstStyle/>
          <a:p>
            <a:r>
              <a:rPr lang="en-US" altLang="en-US" dirty="0"/>
              <a:t>WHY ALABAMA SBIRT</a:t>
            </a:r>
            <a:r>
              <a:rPr lang="en-US" altLang="en-US" sz="3600" dirty="0"/>
              <a:t> (2 of 3)</a:t>
            </a:r>
            <a:r>
              <a:rPr lang="en-US" altLang="en-US" sz="3600" b="0" u="sng" dirty="0">
                <a:solidFill>
                  <a:srgbClr val="0000CC"/>
                </a:solidFill>
              </a:rPr>
              <a:t> </a:t>
            </a:r>
            <a:br>
              <a:rPr lang="en-US" altLang="en-US" sz="3600" b="0" i="1" dirty="0">
                <a:solidFill>
                  <a:srgbClr val="0000CC"/>
                </a:solidFill>
              </a:rPr>
            </a:br>
            <a:endParaRPr lang="en-US" altLang="en-US" sz="3600" b="0" i="1" dirty="0">
              <a:solidFill>
                <a:srgbClr val="0000CC"/>
              </a:solidFill>
            </a:endParaRPr>
          </a:p>
        </p:txBody>
      </p:sp>
      <p:sp>
        <p:nvSpPr>
          <p:cNvPr id="210947" name="Rectangle 3">
            <a:extLst>
              <a:ext uri="{FF2B5EF4-FFF2-40B4-BE49-F238E27FC236}">
                <a16:creationId xmlns:a16="http://schemas.microsoft.com/office/drawing/2014/main" id="{1C6A4C4A-CBDA-AE02-5940-28F0DCCC4987}"/>
              </a:ext>
            </a:extLst>
          </p:cNvPr>
          <p:cNvSpPr>
            <a:spLocks noGrp="1" noChangeArrowheads="1"/>
          </p:cNvSpPr>
          <p:nvPr>
            <p:ph type="body" idx="1"/>
          </p:nvPr>
        </p:nvSpPr>
        <p:spPr>
          <a:xfrm>
            <a:off x="457200" y="1600200"/>
            <a:ext cx="8229600" cy="4572000"/>
          </a:xfrm>
          <a:noFill/>
        </p:spPr>
        <p:txBody>
          <a:bodyPr/>
          <a:lstStyle/>
          <a:p>
            <a:pPr marL="522288" lvl="1"/>
            <a:r>
              <a:rPr lang="en-US" altLang="en-US"/>
              <a:t>In 2007, an estimated 19.9 million Americans aged 12 or older (8.0 percent of the population) were current illicit drug users. </a:t>
            </a:r>
          </a:p>
          <a:p>
            <a:pPr marL="522288" lvl="1"/>
            <a:r>
              <a:rPr lang="en-US" altLang="en-US"/>
              <a:t>In 2007, of the more than 23 million persons aged 12 or older who need specialized treatment for a drug or alcohol problem did not receive it.</a:t>
            </a:r>
          </a:p>
          <a:p>
            <a:pPr marL="522288" lvl="1"/>
            <a:r>
              <a:rPr lang="en-US" altLang="en-US"/>
              <a:t>Research has demonstrated screening and brief intervention can promote significant reductions in alcohol and other drugs use including tobacco.</a:t>
            </a:r>
          </a:p>
          <a:p>
            <a:pPr marL="522288" lvl="1"/>
            <a:r>
              <a:rPr lang="en-US" altLang="en-US"/>
              <a:t>The CDC reports that smoking during pregnancy is the single most preventable cause of illness and death among mothers and infants. Approximately 8% of infants who die within a week of birth expire due to conditions caused by maternal smoking during pregnancy.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41642EF3-C391-FD02-6E75-BD2CB0DB4EA7}"/>
              </a:ext>
            </a:extLst>
          </p:cNvPr>
          <p:cNvSpPr>
            <a:spLocks noGrp="1" noChangeArrowheads="1"/>
          </p:cNvSpPr>
          <p:nvPr>
            <p:ph type="title"/>
          </p:nvPr>
        </p:nvSpPr>
        <p:spPr>
          <a:xfrm>
            <a:off x="457200" y="274638"/>
            <a:ext cx="8229600" cy="1325562"/>
          </a:xfrm>
          <a:noFill/>
        </p:spPr>
        <p:txBody>
          <a:bodyPr/>
          <a:lstStyle/>
          <a:p>
            <a:r>
              <a:rPr lang="en-US" altLang="en-US" dirty="0"/>
              <a:t>WHY ALABAMA SBIRT </a:t>
            </a:r>
            <a:r>
              <a:rPr lang="en-US" altLang="en-US" sz="3600" dirty="0"/>
              <a:t>(3 of 3)</a:t>
            </a:r>
            <a:r>
              <a:rPr lang="en-US" altLang="en-US" sz="3600" b="0" u="sng" dirty="0">
                <a:solidFill>
                  <a:srgbClr val="0000CC"/>
                </a:solidFill>
                <a:latin typeface="Bookman Old Style" panose="02050604050505020204" pitchFamily="18" charset="0"/>
              </a:rPr>
              <a:t> </a:t>
            </a:r>
            <a:endParaRPr lang="en-US" altLang="en-US" sz="2000" b="0" i="1" dirty="0">
              <a:solidFill>
                <a:srgbClr val="0000CC"/>
              </a:solidFill>
              <a:latin typeface="Bookman Old Style" panose="02050604050505020204" pitchFamily="18" charset="0"/>
            </a:endParaRPr>
          </a:p>
        </p:txBody>
      </p:sp>
      <p:sp>
        <p:nvSpPr>
          <p:cNvPr id="211971" name="Rectangle 3">
            <a:extLst>
              <a:ext uri="{FF2B5EF4-FFF2-40B4-BE49-F238E27FC236}">
                <a16:creationId xmlns:a16="http://schemas.microsoft.com/office/drawing/2014/main" id="{304C8326-A6AB-3FF6-CF0F-8D68AA9A3B5A}"/>
              </a:ext>
            </a:extLst>
          </p:cNvPr>
          <p:cNvSpPr>
            <a:spLocks noGrp="1" noChangeArrowheads="1"/>
          </p:cNvSpPr>
          <p:nvPr>
            <p:ph type="body" idx="1"/>
          </p:nvPr>
        </p:nvSpPr>
        <p:spPr>
          <a:xfrm>
            <a:off x="457200" y="1600200"/>
            <a:ext cx="8229600" cy="4570413"/>
          </a:xfrm>
          <a:noFill/>
        </p:spPr>
        <p:txBody>
          <a:bodyPr/>
          <a:lstStyle/>
          <a:p>
            <a:pPr marL="576263" lvl="1" indent="-344488">
              <a:lnSpc>
                <a:spcPct val="90000"/>
              </a:lnSpc>
            </a:pPr>
            <a:r>
              <a:rPr lang="en-US" altLang="en-US" dirty="0"/>
              <a:t>2004 PRAMS Data showed that 14% of all Alabama mothers reported they always or almost always felt down, depressed, or hopeless since the birth of their baby. 30% reported this feeling sometimes.</a:t>
            </a:r>
          </a:p>
          <a:p>
            <a:pPr marL="576263" lvl="1" indent="-344488">
              <a:lnSpc>
                <a:spcPct val="90000"/>
              </a:lnSpc>
            </a:pPr>
            <a:r>
              <a:rPr lang="en-US" altLang="en-US" dirty="0"/>
              <a:t>In 2004, 11% of all Alabama mothers were diagnosed by their doctor or other health care worker with depression after the birth of their infant.</a:t>
            </a:r>
          </a:p>
        </p:txBody>
      </p:sp>
      <p:sp>
        <p:nvSpPr>
          <p:cNvPr id="211972" name="Text Box 4">
            <a:extLst>
              <a:ext uri="{FF2B5EF4-FFF2-40B4-BE49-F238E27FC236}">
                <a16:creationId xmlns:a16="http://schemas.microsoft.com/office/drawing/2014/main" id="{8FBC119E-B500-829C-D7A3-6F18881A5091}"/>
              </a:ext>
            </a:extLst>
          </p:cNvPr>
          <p:cNvSpPr txBox="1">
            <a:spLocks noChangeArrowheads="1"/>
          </p:cNvSpPr>
          <p:nvPr/>
        </p:nvSpPr>
        <p:spPr bwMode="auto">
          <a:xfrm>
            <a:off x="455613" y="6169025"/>
            <a:ext cx="822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 bIns="9144"/>
          <a:lstStyle/>
          <a:p>
            <a:pPr algn="ctr">
              <a:spcBef>
                <a:spcPct val="50000"/>
              </a:spcBef>
            </a:pPr>
            <a:r>
              <a:rPr lang="en-US" altLang="en-US" sz="1600" b="1">
                <a:latin typeface="Gill Sans MT" panose="020B0502020104020203" pitchFamily="34" charset="0"/>
              </a:rPr>
              <a:t>PRAMS Surveillance Report Alabama 2004 </a:t>
            </a:r>
            <a:r>
              <a:rPr lang="en-US" altLang="en-US" sz="1600" i="1">
                <a:latin typeface="Gill Sans MT" panose="020B0502020104020203" pitchFamily="34" charset="0"/>
                <a:hlinkClick r:id="rId2"/>
              </a:rPr>
              <a:t>http://www.adph.org/healthstats/assets/PRAMS06.pdf</a:t>
            </a:r>
            <a:endParaRPr lang="en-US" altLang="en-US" sz="1600" i="1">
              <a:latin typeface="Gill Sans MT" panose="020B0502020104020203"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ook Antiqua"/>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2470</TotalTime>
  <Words>1854</Words>
  <Application>Microsoft Office PowerPoint</Application>
  <PresentationFormat>On-screen Show (4:3)</PresentationFormat>
  <Paragraphs>127</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Book Antiqua</vt:lpstr>
      <vt:lpstr>Gill Sans MT</vt:lpstr>
      <vt:lpstr>Webdings</vt:lpstr>
      <vt:lpstr>Bookman Old Style</vt:lpstr>
      <vt:lpstr>Wingdings</vt:lpstr>
      <vt:lpstr>Baskerville Old Face</vt:lpstr>
      <vt:lpstr>Default Design</vt:lpstr>
      <vt:lpstr>TUTORIAL MODULE 1   ASBIRT Alabama Screening, Brief Intervention, Referral, and Treatment Program</vt:lpstr>
      <vt:lpstr>SBIRT: MODULE 1</vt:lpstr>
      <vt:lpstr>SBIRT: A BRIEF HISTORY</vt:lpstr>
      <vt:lpstr>SBIRT: A BRIEF HISTORY (1 of 2)</vt:lpstr>
      <vt:lpstr>SBIRT: A BRIEF HISTORY (2 of 2) </vt:lpstr>
      <vt:lpstr>WHY ALABAMA SBIRT </vt:lpstr>
      <vt:lpstr>WHY ALABAMA SBIRT (1 of 3) </vt:lpstr>
      <vt:lpstr>WHY ALABAMA SBIRT (2 of 3)  </vt:lpstr>
      <vt:lpstr>WHY ALABAMA SBIRT (3 of 3) </vt:lpstr>
      <vt:lpstr>ALABAMA SBIRT:  EVIDENCE OF EFFICACY (1 of 2) </vt:lpstr>
      <vt:lpstr>ALABAMA SBIRT:  EVIDENCE OF EFFICACY (2 of 2) </vt:lpstr>
      <vt:lpstr>BENEFITS OF CONDUCTING ALABAMA SBIRT IN HEALTH CARE SETTINGS</vt:lpstr>
      <vt:lpstr>BENEFITS OF CONDUCTING ALABAMA SBIRT IN HEALTH CARE SETTINGS (1 of 2) </vt:lpstr>
      <vt:lpstr>BENEFITS OF CONDUCTING ALABAMA SBIRT IN HEALTH CARE SETTINGS (2 of 2) </vt:lpstr>
      <vt:lpstr>WHAT IS THE MODIFIED ASSIST?</vt:lpstr>
      <vt:lpstr>WHAT DOES THE MODIFIED ASSIST COVER?</vt:lpstr>
      <vt:lpstr>WHAT INFORMATION DOES THE MODIFIED ASSIST PROVIDE?</vt:lpstr>
      <vt:lpstr>BEFORE YOU BEGIN USING THE MODIFIED ASSIST SCREENING (1 of 3) </vt:lpstr>
      <vt:lpstr>BEFORE YOU BEGIN USING THE MODIFIED ASSIST SCREENING (2 of 3) </vt:lpstr>
      <vt:lpstr>BEFORE YOU BEGIN USING THE MODIFIED ASSIST SCREENING (3 of 3) </vt:lpstr>
      <vt:lpstr>BEFORE YOU BEGIN USING THE MODIFIED ASSIST SCREENING</vt:lpstr>
      <vt:lpstr>WAYS TO ADMINISTER THE TOOL </vt:lpstr>
      <vt:lpstr>END OF TUTORIAL</vt:lpstr>
    </vt:vector>
  </TitlesOfParts>
  <Company>Alabama DMH/MR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Alabama Screening, Brief Intervention, Referral, and Treatment Program: ASBIRT</dc:title>
  <dc:creator>BJackson</dc:creator>
  <cp:lastModifiedBy>Olson, Peggy</cp:lastModifiedBy>
  <cp:revision>91</cp:revision>
  <dcterms:created xsi:type="dcterms:W3CDTF">2009-07-24T17:18:35Z</dcterms:created>
  <dcterms:modified xsi:type="dcterms:W3CDTF">2026-04-06T16:41:01Z</dcterms:modified>
</cp:coreProperties>
</file>