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handoutMasterIdLst>
    <p:handoutMasterId r:id="rId27"/>
  </p:handoutMasterIdLst>
  <p:sldIdLst>
    <p:sldId id="256" r:id="rId2"/>
    <p:sldId id="257" r:id="rId3"/>
    <p:sldId id="327" r:id="rId4"/>
    <p:sldId id="343" r:id="rId5"/>
    <p:sldId id="330" r:id="rId6"/>
    <p:sldId id="396" r:id="rId7"/>
    <p:sldId id="345" r:id="rId8"/>
    <p:sldId id="332" r:id="rId9"/>
    <p:sldId id="397" r:id="rId10"/>
    <p:sldId id="408" r:id="rId11"/>
    <p:sldId id="409" r:id="rId12"/>
    <p:sldId id="334" r:id="rId13"/>
    <p:sldId id="335" r:id="rId14"/>
    <p:sldId id="336" r:id="rId15"/>
    <p:sldId id="337" r:id="rId16"/>
    <p:sldId id="339" r:id="rId17"/>
    <p:sldId id="340" r:id="rId18"/>
    <p:sldId id="389" r:id="rId19"/>
    <p:sldId id="410" r:id="rId20"/>
    <p:sldId id="348" r:id="rId21"/>
    <p:sldId id="349" r:id="rId22"/>
    <p:sldId id="350" r:id="rId23"/>
    <p:sldId id="352" r:id="rId24"/>
    <p:sldId id="391" r:id="rId25"/>
    <p:sldId id="413" r:id="rId26"/>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E4A3"/>
    <a:srgbClr val="DCA98C"/>
    <a:srgbClr val="FF9900"/>
    <a:srgbClr val="FF0000"/>
    <a:srgbClr val="0000CC"/>
    <a:srgbClr val="009900"/>
    <a:srgbClr val="1B7187"/>
    <a:srgbClr val="F483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75" autoAdjust="0"/>
    <p:restoredTop sz="93740" autoAdjust="0"/>
  </p:normalViewPr>
  <p:slideViewPr>
    <p:cSldViewPr>
      <p:cViewPr varScale="1">
        <p:scale>
          <a:sx n="107" d="100"/>
          <a:sy n="107" d="100"/>
        </p:scale>
        <p:origin x="108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7394" name="Rectangle 2">
            <a:extLst>
              <a:ext uri="{FF2B5EF4-FFF2-40B4-BE49-F238E27FC236}">
                <a16:creationId xmlns:a16="http://schemas.microsoft.com/office/drawing/2014/main" id="{105A4210-90C1-40BC-ECAE-8091DB832F87}"/>
              </a:ext>
            </a:extLst>
          </p:cNvPr>
          <p:cNvSpPr>
            <a:spLocks noGrp="1" noChangeArrowheads="1"/>
          </p:cNvSpPr>
          <p:nvPr>
            <p:ph type="hdr" sz="quarter"/>
          </p:nvPr>
        </p:nvSpPr>
        <p:spPr bwMode="auto">
          <a:xfrm>
            <a:off x="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53" tIns="45876" rIns="91753" bIns="45876" numCol="1" anchor="t" anchorCtr="0" compatLnSpc="1">
            <a:prstTxWarp prst="textNoShape">
              <a:avLst/>
            </a:prstTxWarp>
          </a:bodyPr>
          <a:lstStyle>
            <a:lvl1pPr defTabSz="917575">
              <a:defRPr sz="1200"/>
            </a:lvl1pPr>
          </a:lstStyle>
          <a:p>
            <a:endParaRPr lang="en-US" altLang="en-US"/>
          </a:p>
        </p:txBody>
      </p:sp>
      <p:sp>
        <p:nvSpPr>
          <p:cNvPr id="187395" name="Rectangle 3">
            <a:extLst>
              <a:ext uri="{FF2B5EF4-FFF2-40B4-BE49-F238E27FC236}">
                <a16:creationId xmlns:a16="http://schemas.microsoft.com/office/drawing/2014/main" id="{C397ADFD-11AC-7408-7F26-E4A1FD26069F}"/>
              </a:ext>
            </a:extLst>
          </p:cNvPr>
          <p:cNvSpPr>
            <a:spLocks noGrp="1" noChangeArrowheads="1"/>
          </p:cNvSpPr>
          <p:nvPr>
            <p:ph type="dt" sz="quarter" idx="1"/>
          </p:nvPr>
        </p:nvSpPr>
        <p:spPr bwMode="auto">
          <a:xfrm>
            <a:off x="3884613"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53" tIns="45876" rIns="91753" bIns="45876" numCol="1" anchor="t" anchorCtr="0" compatLnSpc="1">
            <a:prstTxWarp prst="textNoShape">
              <a:avLst/>
            </a:prstTxWarp>
          </a:bodyPr>
          <a:lstStyle>
            <a:lvl1pPr algn="r" defTabSz="917575">
              <a:defRPr sz="1200"/>
            </a:lvl1pPr>
          </a:lstStyle>
          <a:p>
            <a:endParaRPr lang="en-US" altLang="en-US"/>
          </a:p>
        </p:txBody>
      </p:sp>
      <p:sp>
        <p:nvSpPr>
          <p:cNvPr id="187396" name="Rectangle 4">
            <a:extLst>
              <a:ext uri="{FF2B5EF4-FFF2-40B4-BE49-F238E27FC236}">
                <a16:creationId xmlns:a16="http://schemas.microsoft.com/office/drawing/2014/main" id="{599D2C20-10AD-5211-B3DC-4C552CD464C9}"/>
              </a:ext>
            </a:extLst>
          </p:cNvPr>
          <p:cNvSpPr>
            <a:spLocks noGrp="1" noChangeArrowheads="1"/>
          </p:cNvSpPr>
          <p:nvPr>
            <p:ph type="ftr" sz="quarter" idx="2"/>
          </p:nvPr>
        </p:nvSpPr>
        <p:spPr bwMode="auto">
          <a:xfrm>
            <a:off x="0" y="873760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53" tIns="45876" rIns="91753" bIns="45876" numCol="1" anchor="b" anchorCtr="0" compatLnSpc="1">
            <a:prstTxWarp prst="textNoShape">
              <a:avLst/>
            </a:prstTxWarp>
          </a:bodyPr>
          <a:lstStyle>
            <a:lvl1pPr defTabSz="917575">
              <a:defRPr sz="1200"/>
            </a:lvl1pPr>
          </a:lstStyle>
          <a:p>
            <a:endParaRPr lang="en-US" altLang="en-US"/>
          </a:p>
        </p:txBody>
      </p:sp>
      <p:sp>
        <p:nvSpPr>
          <p:cNvPr id="187397" name="Rectangle 5">
            <a:extLst>
              <a:ext uri="{FF2B5EF4-FFF2-40B4-BE49-F238E27FC236}">
                <a16:creationId xmlns:a16="http://schemas.microsoft.com/office/drawing/2014/main" id="{610EFA52-05D2-28B0-8D82-AF40ED54A215}"/>
              </a:ext>
            </a:extLst>
          </p:cNvPr>
          <p:cNvSpPr>
            <a:spLocks noGrp="1" noChangeArrowheads="1"/>
          </p:cNvSpPr>
          <p:nvPr>
            <p:ph type="sldNum" sz="quarter" idx="3"/>
          </p:nvPr>
        </p:nvSpPr>
        <p:spPr bwMode="auto">
          <a:xfrm>
            <a:off x="3884613" y="873760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53" tIns="45876" rIns="91753" bIns="45876" numCol="1" anchor="b" anchorCtr="0" compatLnSpc="1">
            <a:prstTxWarp prst="textNoShape">
              <a:avLst/>
            </a:prstTxWarp>
          </a:bodyPr>
          <a:lstStyle>
            <a:lvl1pPr algn="r" defTabSz="917575">
              <a:defRPr sz="1200"/>
            </a:lvl1pPr>
          </a:lstStyle>
          <a:p>
            <a:fld id="{4AAC62F0-C26F-45A1-8286-1A00613610AF}"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66139-1D49-143B-25AF-F294AA7F990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90CB76-6794-1E18-A203-8617E39D1A4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1691E3-4C67-44AD-176A-7FE3AB0B7E8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C32696A-8CC0-8CBB-DD01-FF97321A4A6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96D475C-24A0-B007-583F-34833E5852E5}"/>
              </a:ext>
            </a:extLst>
          </p:cNvPr>
          <p:cNvSpPr>
            <a:spLocks noGrp="1"/>
          </p:cNvSpPr>
          <p:nvPr>
            <p:ph type="sldNum" sz="quarter" idx="12"/>
          </p:nvPr>
        </p:nvSpPr>
        <p:spPr/>
        <p:txBody>
          <a:bodyPr/>
          <a:lstStyle>
            <a:lvl1pPr>
              <a:defRPr/>
            </a:lvl1pPr>
          </a:lstStyle>
          <a:p>
            <a:fld id="{875781D2-D097-4917-972F-B9814416C598}" type="slidenum">
              <a:rPr lang="en-US" altLang="en-US"/>
              <a:pPr/>
              <a:t>‹#›</a:t>
            </a:fld>
            <a:endParaRPr lang="en-US" altLang="en-US"/>
          </a:p>
        </p:txBody>
      </p:sp>
    </p:spTree>
    <p:extLst>
      <p:ext uri="{BB962C8B-B14F-4D97-AF65-F5344CB8AC3E}">
        <p14:creationId xmlns:p14="http://schemas.microsoft.com/office/powerpoint/2010/main" val="226701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1BC39-22FC-894E-88F5-C76CE1ABDE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E5D84A-E32A-37E2-300B-7F43C69485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DFB06C-99AD-9D1E-D6F9-5180EDB528B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D3DCA3D-6935-5646-F944-BA2FD3C22C5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D0F4682-BF2E-936A-85F0-253D08213055}"/>
              </a:ext>
            </a:extLst>
          </p:cNvPr>
          <p:cNvSpPr>
            <a:spLocks noGrp="1"/>
          </p:cNvSpPr>
          <p:nvPr>
            <p:ph type="sldNum" sz="quarter" idx="12"/>
          </p:nvPr>
        </p:nvSpPr>
        <p:spPr/>
        <p:txBody>
          <a:bodyPr/>
          <a:lstStyle>
            <a:lvl1pPr>
              <a:defRPr/>
            </a:lvl1pPr>
          </a:lstStyle>
          <a:p>
            <a:fld id="{1B879619-EDE6-40C3-918A-83D266B00C41}" type="slidenum">
              <a:rPr lang="en-US" altLang="en-US"/>
              <a:pPr/>
              <a:t>‹#›</a:t>
            </a:fld>
            <a:endParaRPr lang="en-US" altLang="en-US"/>
          </a:p>
        </p:txBody>
      </p:sp>
    </p:spTree>
    <p:extLst>
      <p:ext uri="{BB962C8B-B14F-4D97-AF65-F5344CB8AC3E}">
        <p14:creationId xmlns:p14="http://schemas.microsoft.com/office/powerpoint/2010/main" val="2282109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BF77CA-F93B-2204-ACFE-40B681546288}"/>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8C71A3-6EBD-E5DA-3FC6-85BD1B9F9761}"/>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6585F9-578F-5699-5B6D-FC00F9F021B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313D0A0-A5EC-91AC-3F90-7492BD71FA6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FE1221C-4726-7DD7-595B-E6FC311B740B}"/>
              </a:ext>
            </a:extLst>
          </p:cNvPr>
          <p:cNvSpPr>
            <a:spLocks noGrp="1"/>
          </p:cNvSpPr>
          <p:nvPr>
            <p:ph type="sldNum" sz="quarter" idx="12"/>
          </p:nvPr>
        </p:nvSpPr>
        <p:spPr/>
        <p:txBody>
          <a:bodyPr/>
          <a:lstStyle>
            <a:lvl1pPr>
              <a:defRPr/>
            </a:lvl1pPr>
          </a:lstStyle>
          <a:p>
            <a:fld id="{F3032D35-5FD0-43E6-8C7B-B7CD4DEE07A3}" type="slidenum">
              <a:rPr lang="en-US" altLang="en-US"/>
              <a:pPr/>
              <a:t>‹#›</a:t>
            </a:fld>
            <a:endParaRPr lang="en-US" altLang="en-US"/>
          </a:p>
        </p:txBody>
      </p:sp>
    </p:spTree>
    <p:extLst>
      <p:ext uri="{BB962C8B-B14F-4D97-AF65-F5344CB8AC3E}">
        <p14:creationId xmlns:p14="http://schemas.microsoft.com/office/powerpoint/2010/main" val="3218459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49081-0BE8-D46A-CAF9-E0F1691CD43F}"/>
              </a:ext>
            </a:extLst>
          </p:cNvPr>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a:extLst>
              <a:ext uri="{FF2B5EF4-FFF2-40B4-BE49-F238E27FC236}">
                <a16:creationId xmlns:a16="http://schemas.microsoft.com/office/drawing/2014/main" id="{2B835606-BECF-36C7-D59B-E5E0B9CBE572}"/>
              </a:ext>
            </a:extLst>
          </p:cNvPr>
          <p:cNvSpPr>
            <a:spLocks noGrp="1"/>
          </p:cNvSpPr>
          <p:nvPr>
            <p:ph type="tbl" idx="1"/>
          </p:nvPr>
        </p:nvSpPr>
        <p:spPr>
          <a:xfrm>
            <a:off x="457200" y="1600200"/>
            <a:ext cx="8229600" cy="4525963"/>
          </a:xfrm>
        </p:spPr>
        <p:txBody>
          <a:bodyPr/>
          <a:lstStyle/>
          <a:p>
            <a:endParaRPr lang="en-US"/>
          </a:p>
        </p:txBody>
      </p:sp>
      <p:sp>
        <p:nvSpPr>
          <p:cNvPr id="4" name="Date Placeholder 3">
            <a:extLst>
              <a:ext uri="{FF2B5EF4-FFF2-40B4-BE49-F238E27FC236}">
                <a16:creationId xmlns:a16="http://schemas.microsoft.com/office/drawing/2014/main" id="{1CD25E4E-E25C-7237-F646-FB1814E94A37}"/>
              </a:ext>
            </a:extLst>
          </p:cNvPr>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04594AC-FEA8-0AB4-F16C-B9430AA201E3}"/>
              </a:ext>
            </a:extLst>
          </p:cNvPr>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7053A03-3C30-C7DF-5F77-1BB71E97CBCD}"/>
              </a:ext>
            </a:extLst>
          </p:cNvPr>
          <p:cNvSpPr>
            <a:spLocks noGrp="1"/>
          </p:cNvSpPr>
          <p:nvPr>
            <p:ph type="sldNum" sz="quarter" idx="12"/>
          </p:nvPr>
        </p:nvSpPr>
        <p:spPr>
          <a:xfrm>
            <a:off x="6553200" y="6245225"/>
            <a:ext cx="2133600" cy="476250"/>
          </a:xfrm>
        </p:spPr>
        <p:txBody>
          <a:bodyPr/>
          <a:lstStyle>
            <a:lvl1pPr>
              <a:defRPr/>
            </a:lvl1pPr>
          </a:lstStyle>
          <a:p>
            <a:fld id="{B4E41987-20DF-4261-8E51-4676805CFDE1}" type="slidenum">
              <a:rPr lang="en-US" altLang="en-US"/>
              <a:pPr/>
              <a:t>‹#›</a:t>
            </a:fld>
            <a:endParaRPr lang="en-US" altLang="en-US"/>
          </a:p>
        </p:txBody>
      </p:sp>
    </p:spTree>
    <p:extLst>
      <p:ext uri="{BB962C8B-B14F-4D97-AF65-F5344CB8AC3E}">
        <p14:creationId xmlns:p14="http://schemas.microsoft.com/office/powerpoint/2010/main" val="3571684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68491-060F-D7F2-0DED-5C1DFC81ED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8401CD-18FA-A39A-57E4-1D4D70E9C5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D81CE-92AE-AB74-FEC5-AD92168B4FF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169F4D4-2335-3687-1776-361BC922AFA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FFDD0FD-6736-37F9-1E8E-18BDA064C7D4}"/>
              </a:ext>
            </a:extLst>
          </p:cNvPr>
          <p:cNvSpPr>
            <a:spLocks noGrp="1"/>
          </p:cNvSpPr>
          <p:nvPr>
            <p:ph type="sldNum" sz="quarter" idx="12"/>
          </p:nvPr>
        </p:nvSpPr>
        <p:spPr/>
        <p:txBody>
          <a:bodyPr/>
          <a:lstStyle>
            <a:lvl1pPr>
              <a:defRPr/>
            </a:lvl1pPr>
          </a:lstStyle>
          <a:p>
            <a:fld id="{1A38F477-DB7B-4418-AB06-25B63C5C28E1}" type="slidenum">
              <a:rPr lang="en-US" altLang="en-US"/>
              <a:pPr/>
              <a:t>‹#›</a:t>
            </a:fld>
            <a:endParaRPr lang="en-US" altLang="en-US"/>
          </a:p>
        </p:txBody>
      </p:sp>
    </p:spTree>
    <p:extLst>
      <p:ext uri="{BB962C8B-B14F-4D97-AF65-F5344CB8AC3E}">
        <p14:creationId xmlns:p14="http://schemas.microsoft.com/office/powerpoint/2010/main" val="44052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87280-4B64-9B67-2282-0A301AD20BC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312E06-4A15-4FAF-6347-355939D2DD0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01AE66A8-4A62-5764-B524-55B47810FFD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46FF657-4A9E-1C4C-3595-53CD31D5A7D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B5EC8C4-9F85-43B4-E32A-3AA5C2EAE9F3}"/>
              </a:ext>
            </a:extLst>
          </p:cNvPr>
          <p:cNvSpPr>
            <a:spLocks noGrp="1"/>
          </p:cNvSpPr>
          <p:nvPr>
            <p:ph type="sldNum" sz="quarter" idx="12"/>
          </p:nvPr>
        </p:nvSpPr>
        <p:spPr/>
        <p:txBody>
          <a:bodyPr/>
          <a:lstStyle>
            <a:lvl1pPr>
              <a:defRPr/>
            </a:lvl1pPr>
          </a:lstStyle>
          <a:p>
            <a:fld id="{FEB10A84-F2AB-43E6-8DD5-6B5D61187CC5}" type="slidenum">
              <a:rPr lang="en-US" altLang="en-US"/>
              <a:pPr/>
              <a:t>‹#›</a:t>
            </a:fld>
            <a:endParaRPr lang="en-US" altLang="en-US"/>
          </a:p>
        </p:txBody>
      </p:sp>
    </p:spTree>
    <p:extLst>
      <p:ext uri="{BB962C8B-B14F-4D97-AF65-F5344CB8AC3E}">
        <p14:creationId xmlns:p14="http://schemas.microsoft.com/office/powerpoint/2010/main" val="98715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C6B73-90EA-6325-84D6-B93943B399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5FD872-DD85-509C-E727-61888001F521}"/>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924A81-A6FB-934E-9966-C6CA8963FE86}"/>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0CD722-F3BF-4797-36ED-66877A4B25F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03EED18-1C7B-A775-DD4F-1D0077D7E46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832A1DC-3FF4-89CE-2196-63AC83E2AF9E}"/>
              </a:ext>
            </a:extLst>
          </p:cNvPr>
          <p:cNvSpPr>
            <a:spLocks noGrp="1"/>
          </p:cNvSpPr>
          <p:nvPr>
            <p:ph type="sldNum" sz="quarter" idx="12"/>
          </p:nvPr>
        </p:nvSpPr>
        <p:spPr/>
        <p:txBody>
          <a:bodyPr/>
          <a:lstStyle>
            <a:lvl1pPr>
              <a:defRPr/>
            </a:lvl1pPr>
          </a:lstStyle>
          <a:p>
            <a:fld id="{9A8D5CDD-AD53-4268-B995-B368E57D0E0B}" type="slidenum">
              <a:rPr lang="en-US" altLang="en-US"/>
              <a:pPr/>
              <a:t>‹#›</a:t>
            </a:fld>
            <a:endParaRPr lang="en-US" altLang="en-US"/>
          </a:p>
        </p:txBody>
      </p:sp>
    </p:spTree>
    <p:extLst>
      <p:ext uri="{BB962C8B-B14F-4D97-AF65-F5344CB8AC3E}">
        <p14:creationId xmlns:p14="http://schemas.microsoft.com/office/powerpoint/2010/main" val="1644979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EA4F0-FE8D-C954-E3C2-67E6D80E57EF}"/>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9913B9-3DA3-2418-83F4-0C6D43D05E4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65B52E-9DDB-3E6C-F021-C4E7BC534BD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807C6B-F666-879F-51A8-F52722572B6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A0067F-7EB4-0683-CF91-BE4B9D1740A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1A690D-C4D1-2869-49B2-845A2EF660F6}"/>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FC0BF646-33CF-AE97-A18B-33EC8DC1A0C5}"/>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7B582608-F425-164D-0DD1-AF2AC1788B76}"/>
              </a:ext>
            </a:extLst>
          </p:cNvPr>
          <p:cNvSpPr>
            <a:spLocks noGrp="1"/>
          </p:cNvSpPr>
          <p:nvPr>
            <p:ph type="sldNum" sz="quarter" idx="12"/>
          </p:nvPr>
        </p:nvSpPr>
        <p:spPr/>
        <p:txBody>
          <a:bodyPr/>
          <a:lstStyle>
            <a:lvl1pPr>
              <a:defRPr/>
            </a:lvl1pPr>
          </a:lstStyle>
          <a:p>
            <a:fld id="{DBCA9B5C-4EAB-4742-8714-AB7B2D759079}" type="slidenum">
              <a:rPr lang="en-US" altLang="en-US"/>
              <a:pPr/>
              <a:t>‹#›</a:t>
            </a:fld>
            <a:endParaRPr lang="en-US" altLang="en-US"/>
          </a:p>
        </p:txBody>
      </p:sp>
    </p:spTree>
    <p:extLst>
      <p:ext uri="{BB962C8B-B14F-4D97-AF65-F5344CB8AC3E}">
        <p14:creationId xmlns:p14="http://schemas.microsoft.com/office/powerpoint/2010/main" val="2021523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51818-B068-DA4A-98AE-DFF0FB839C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2D638D-875F-2648-ED4A-AE70EED839E8}"/>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3A0C4686-3E97-5C6A-B0B4-7C0B7725C5F8}"/>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1EE6E73A-692D-8FF8-A5CF-CB768F9DA6D0}"/>
              </a:ext>
            </a:extLst>
          </p:cNvPr>
          <p:cNvSpPr>
            <a:spLocks noGrp="1"/>
          </p:cNvSpPr>
          <p:nvPr>
            <p:ph type="sldNum" sz="quarter" idx="12"/>
          </p:nvPr>
        </p:nvSpPr>
        <p:spPr/>
        <p:txBody>
          <a:bodyPr/>
          <a:lstStyle>
            <a:lvl1pPr>
              <a:defRPr/>
            </a:lvl1pPr>
          </a:lstStyle>
          <a:p>
            <a:fld id="{A661C2FD-3FBF-4978-9F49-EAE69B3545DE}" type="slidenum">
              <a:rPr lang="en-US" altLang="en-US"/>
              <a:pPr/>
              <a:t>‹#›</a:t>
            </a:fld>
            <a:endParaRPr lang="en-US" altLang="en-US"/>
          </a:p>
        </p:txBody>
      </p:sp>
    </p:spTree>
    <p:extLst>
      <p:ext uri="{BB962C8B-B14F-4D97-AF65-F5344CB8AC3E}">
        <p14:creationId xmlns:p14="http://schemas.microsoft.com/office/powerpoint/2010/main" val="3084648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FC675A-ED39-A070-08BC-C03072D0C25E}"/>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17932670-3C44-B60F-84C1-1F352807A8AC}"/>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0DD49565-B98E-E91F-36F0-CAF4D0C3A750}"/>
              </a:ext>
            </a:extLst>
          </p:cNvPr>
          <p:cNvSpPr>
            <a:spLocks noGrp="1"/>
          </p:cNvSpPr>
          <p:nvPr>
            <p:ph type="sldNum" sz="quarter" idx="12"/>
          </p:nvPr>
        </p:nvSpPr>
        <p:spPr/>
        <p:txBody>
          <a:bodyPr/>
          <a:lstStyle>
            <a:lvl1pPr>
              <a:defRPr/>
            </a:lvl1pPr>
          </a:lstStyle>
          <a:p>
            <a:fld id="{3E561C51-1927-4933-B9C8-9DA4C16D16E3}" type="slidenum">
              <a:rPr lang="en-US" altLang="en-US"/>
              <a:pPr/>
              <a:t>‹#›</a:t>
            </a:fld>
            <a:endParaRPr lang="en-US" altLang="en-US"/>
          </a:p>
        </p:txBody>
      </p:sp>
    </p:spTree>
    <p:extLst>
      <p:ext uri="{BB962C8B-B14F-4D97-AF65-F5344CB8AC3E}">
        <p14:creationId xmlns:p14="http://schemas.microsoft.com/office/powerpoint/2010/main" val="1063352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949C-12CE-7802-60E1-ED5EA35A7C1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6A042F-5E24-AC51-F0BF-2A7EBF2B8B67}"/>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044D7B-DFE7-29E7-E08D-43F393A393C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138441-DEEF-9B7E-95C9-22974451781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C1E54C5-1B35-4CB7-8D83-93D4FE38C7A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8442DBD-3E47-2F63-7FCE-DD38D6BE7AC7}"/>
              </a:ext>
            </a:extLst>
          </p:cNvPr>
          <p:cNvSpPr>
            <a:spLocks noGrp="1"/>
          </p:cNvSpPr>
          <p:nvPr>
            <p:ph type="sldNum" sz="quarter" idx="12"/>
          </p:nvPr>
        </p:nvSpPr>
        <p:spPr/>
        <p:txBody>
          <a:bodyPr/>
          <a:lstStyle>
            <a:lvl1pPr>
              <a:defRPr/>
            </a:lvl1pPr>
          </a:lstStyle>
          <a:p>
            <a:fld id="{B3DFB82B-2062-4AF9-977E-7CE624D310ED}" type="slidenum">
              <a:rPr lang="en-US" altLang="en-US"/>
              <a:pPr/>
              <a:t>‹#›</a:t>
            </a:fld>
            <a:endParaRPr lang="en-US" altLang="en-US"/>
          </a:p>
        </p:txBody>
      </p:sp>
    </p:spTree>
    <p:extLst>
      <p:ext uri="{BB962C8B-B14F-4D97-AF65-F5344CB8AC3E}">
        <p14:creationId xmlns:p14="http://schemas.microsoft.com/office/powerpoint/2010/main" val="1766519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A741B-5D7C-A4D5-223A-FF7BB606422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474950-02CC-172A-FF5C-0BDC985211B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E90AAD4-5172-24C7-DD7A-673A7C937FC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640298-2F2C-B7D5-C497-C83385DF8C3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04BAA84-D9D7-9376-525F-F5E39F88F42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2B21793-143E-1FAD-9BE0-0702C15468C5}"/>
              </a:ext>
            </a:extLst>
          </p:cNvPr>
          <p:cNvSpPr>
            <a:spLocks noGrp="1"/>
          </p:cNvSpPr>
          <p:nvPr>
            <p:ph type="sldNum" sz="quarter" idx="12"/>
          </p:nvPr>
        </p:nvSpPr>
        <p:spPr/>
        <p:txBody>
          <a:bodyPr/>
          <a:lstStyle>
            <a:lvl1pPr>
              <a:defRPr/>
            </a:lvl1pPr>
          </a:lstStyle>
          <a:p>
            <a:fld id="{6C1742D0-B65B-4780-A11B-B0BB4E4462AA}" type="slidenum">
              <a:rPr lang="en-US" altLang="en-US"/>
              <a:pPr/>
              <a:t>‹#›</a:t>
            </a:fld>
            <a:endParaRPr lang="en-US" altLang="en-US"/>
          </a:p>
        </p:txBody>
      </p:sp>
    </p:spTree>
    <p:extLst>
      <p:ext uri="{BB962C8B-B14F-4D97-AF65-F5344CB8AC3E}">
        <p14:creationId xmlns:p14="http://schemas.microsoft.com/office/powerpoint/2010/main" val="4146741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8B572F0F-0B77-C00D-02B3-5FC56291A2B0}"/>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 rIns="91440" bIns="9144" numCol="1" anchor="t" anchorCtr="0" compatLnSpc="1">
            <a:prstTxWarp prst="textNoShape">
              <a:avLst/>
            </a:prstTxWarp>
          </a:bodyPr>
          <a:lstStyle/>
          <a:p>
            <a:pPr lvl="0"/>
            <a:r>
              <a:rPr lang="en-US" altLang="en-US"/>
              <a:t>Click to edit Master title style</a:t>
            </a:r>
          </a:p>
        </p:txBody>
      </p:sp>
      <p:sp>
        <p:nvSpPr>
          <p:cNvPr id="84995" name="Rectangle 3">
            <a:extLst>
              <a:ext uri="{FF2B5EF4-FFF2-40B4-BE49-F238E27FC236}">
                <a16:creationId xmlns:a16="http://schemas.microsoft.com/office/drawing/2014/main" id="{91AEE7BD-BB7B-AA43-27CD-F547A05AD20A}"/>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 rIns="91440" bIns="9144"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84996" name="Rectangle 4">
            <a:extLst>
              <a:ext uri="{FF2B5EF4-FFF2-40B4-BE49-F238E27FC236}">
                <a16:creationId xmlns:a16="http://schemas.microsoft.com/office/drawing/2014/main" id="{90F8C7D4-3B0D-3A33-76AE-34E34D6C10B0}"/>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84997" name="Rectangle 5">
            <a:extLst>
              <a:ext uri="{FF2B5EF4-FFF2-40B4-BE49-F238E27FC236}">
                <a16:creationId xmlns:a16="http://schemas.microsoft.com/office/drawing/2014/main" id="{8C6FA3A1-45FC-AA1F-CC20-99E8B7BF5FD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84998" name="Rectangle 6">
            <a:extLst>
              <a:ext uri="{FF2B5EF4-FFF2-40B4-BE49-F238E27FC236}">
                <a16:creationId xmlns:a16="http://schemas.microsoft.com/office/drawing/2014/main" id="{7F4270BB-4237-24F5-4BA1-3015BBF46E10}"/>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31132E6-1225-40CC-BE0D-C6D5C9316E6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fontAlgn="base">
        <a:spcBef>
          <a:spcPct val="0"/>
        </a:spcBef>
        <a:spcAft>
          <a:spcPct val="0"/>
        </a:spcAft>
        <a:defRPr sz="4000" b="1" kern="1200">
          <a:solidFill>
            <a:srgbClr val="F48337"/>
          </a:solidFill>
          <a:latin typeface="+mj-lt"/>
          <a:ea typeface="+mj-ea"/>
          <a:cs typeface="+mj-cs"/>
        </a:defRPr>
      </a:lvl1pPr>
      <a:lvl2pPr algn="ctr" rtl="0" fontAlgn="base">
        <a:spcBef>
          <a:spcPct val="0"/>
        </a:spcBef>
        <a:spcAft>
          <a:spcPct val="0"/>
        </a:spcAft>
        <a:defRPr sz="4000" b="1">
          <a:solidFill>
            <a:srgbClr val="F48337"/>
          </a:solidFill>
          <a:latin typeface="Book Antiqua" panose="02040602050305030304" pitchFamily="18" charset="0"/>
        </a:defRPr>
      </a:lvl2pPr>
      <a:lvl3pPr algn="ctr" rtl="0" fontAlgn="base">
        <a:spcBef>
          <a:spcPct val="0"/>
        </a:spcBef>
        <a:spcAft>
          <a:spcPct val="0"/>
        </a:spcAft>
        <a:defRPr sz="4000" b="1">
          <a:solidFill>
            <a:srgbClr val="F48337"/>
          </a:solidFill>
          <a:latin typeface="Book Antiqua" panose="02040602050305030304" pitchFamily="18" charset="0"/>
        </a:defRPr>
      </a:lvl3pPr>
      <a:lvl4pPr algn="ctr" rtl="0" fontAlgn="base">
        <a:spcBef>
          <a:spcPct val="0"/>
        </a:spcBef>
        <a:spcAft>
          <a:spcPct val="0"/>
        </a:spcAft>
        <a:defRPr sz="4000" b="1">
          <a:solidFill>
            <a:srgbClr val="F48337"/>
          </a:solidFill>
          <a:latin typeface="Book Antiqua" panose="02040602050305030304" pitchFamily="18" charset="0"/>
        </a:defRPr>
      </a:lvl4pPr>
      <a:lvl5pPr algn="ctr" rtl="0" fontAlgn="base">
        <a:spcBef>
          <a:spcPct val="0"/>
        </a:spcBef>
        <a:spcAft>
          <a:spcPct val="0"/>
        </a:spcAft>
        <a:defRPr sz="4000" b="1">
          <a:solidFill>
            <a:srgbClr val="F48337"/>
          </a:solidFill>
          <a:latin typeface="Book Antiqua" panose="02040602050305030304" pitchFamily="18" charset="0"/>
        </a:defRPr>
      </a:lvl5pPr>
      <a:lvl6pPr marL="457200" algn="ctr" rtl="0" fontAlgn="base">
        <a:spcBef>
          <a:spcPct val="0"/>
        </a:spcBef>
        <a:spcAft>
          <a:spcPct val="0"/>
        </a:spcAft>
        <a:defRPr sz="4000" b="1">
          <a:solidFill>
            <a:srgbClr val="F48337"/>
          </a:solidFill>
          <a:latin typeface="Book Antiqua" panose="02040602050305030304" pitchFamily="18" charset="0"/>
        </a:defRPr>
      </a:lvl6pPr>
      <a:lvl7pPr marL="914400" algn="ctr" rtl="0" fontAlgn="base">
        <a:spcBef>
          <a:spcPct val="0"/>
        </a:spcBef>
        <a:spcAft>
          <a:spcPct val="0"/>
        </a:spcAft>
        <a:defRPr sz="4000" b="1">
          <a:solidFill>
            <a:srgbClr val="F48337"/>
          </a:solidFill>
          <a:latin typeface="Book Antiqua" panose="02040602050305030304" pitchFamily="18" charset="0"/>
        </a:defRPr>
      </a:lvl7pPr>
      <a:lvl8pPr marL="1371600" algn="ctr" rtl="0" fontAlgn="base">
        <a:spcBef>
          <a:spcPct val="0"/>
        </a:spcBef>
        <a:spcAft>
          <a:spcPct val="0"/>
        </a:spcAft>
        <a:defRPr sz="4000" b="1">
          <a:solidFill>
            <a:srgbClr val="F48337"/>
          </a:solidFill>
          <a:latin typeface="Book Antiqua" panose="02040602050305030304" pitchFamily="18" charset="0"/>
        </a:defRPr>
      </a:lvl8pPr>
      <a:lvl9pPr marL="1828800" algn="ctr" rtl="0" fontAlgn="base">
        <a:spcBef>
          <a:spcPct val="0"/>
        </a:spcBef>
        <a:spcAft>
          <a:spcPct val="0"/>
        </a:spcAft>
        <a:defRPr sz="4000" b="1">
          <a:solidFill>
            <a:srgbClr val="F48337"/>
          </a:solidFill>
          <a:latin typeface="Book Antiqua" panose="02040602050305030304" pitchFamily="18" charset="0"/>
        </a:defRPr>
      </a:lvl9pPr>
    </p:titleStyle>
    <p:bodyStyle>
      <a:lvl1pPr marL="342900" indent="-342900" algn="l" rtl="0" fontAlgn="base">
        <a:spcBef>
          <a:spcPct val="75000"/>
        </a:spcBef>
        <a:spcAft>
          <a:spcPct val="0"/>
        </a:spcAft>
        <a:defRPr sz="2400" b="1" i="1" kern="1200">
          <a:solidFill>
            <a:srgbClr val="1B7187"/>
          </a:solidFill>
          <a:latin typeface="+mn-lt"/>
          <a:ea typeface="+mn-ea"/>
          <a:cs typeface="+mn-cs"/>
        </a:defRPr>
      </a:lvl1pPr>
      <a:lvl2pPr marL="742950" indent="-285750" algn="l" rtl="0" fontAlgn="base">
        <a:spcBef>
          <a:spcPct val="75000"/>
        </a:spcBef>
        <a:spcAft>
          <a:spcPct val="0"/>
        </a:spcAft>
        <a:buClr>
          <a:srgbClr val="F48337"/>
        </a:buClr>
        <a:buSzPct val="120000"/>
        <a:buFont typeface="Webdings" panose="05030102010509060703" pitchFamily="18" charset="2"/>
        <a:buChar char="q"/>
        <a:defRPr sz="2000" kern="1200">
          <a:solidFill>
            <a:schemeClr val="tx1"/>
          </a:solidFill>
          <a:latin typeface="+mn-lt"/>
          <a:ea typeface="+mn-ea"/>
          <a:cs typeface="+mn-cs"/>
        </a:defRPr>
      </a:lvl2pPr>
      <a:lvl3pPr marL="1143000" indent="-228600" algn="l" rtl="0" fontAlgn="base">
        <a:spcBef>
          <a:spcPct val="20000"/>
        </a:spcBef>
        <a:spcAft>
          <a:spcPct val="0"/>
        </a:spcAft>
        <a:buChar char="•"/>
        <a:defRPr sz="1600" kern="1200">
          <a:solidFill>
            <a:schemeClr val="tx1"/>
          </a:solidFill>
          <a:latin typeface="+mn-lt"/>
          <a:ea typeface="+mn-ea"/>
          <a:cs typeface="+mn-cs"/>
        </a:defRPr>
      </a:lvl3pPr>
      <a:lvl4pPr marL="1600200" indent="-228600" algn="l" rtl="0" fontAlgn="base">
        <a:spcBef>
          <a:spcPct val="20000"/>
        </a:spcBef>
        <a:spcAft>
          <a:spcPct val="0"/>
        </a:spcAft>
        <a:buChar char="–"/>
        <a:defRPr sz="1400" kern="1200">
          <a:solidFill>
            <a:schemeClr val="tx1"/>
          </a:solidFill>
          <a:latin typeface="+mn-lt"/>
          <a:ea typeface="+mn-ea"/>
          <a:cs typeface="+mn-cs"/>
        </a:defRPr>
      </a:lvl4pPr>
      <a:lvl5pPr marL="2057400" indent="-228600" algn="l" rtl="0" fontAlgn="base">
        <a:spcBef>
          <a:spcPct val="20000"/>
        </a:spcBef>
        <a:spcAft>
          <a:spcPct val="0"/>
        </a:spcAft>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dph.org/tobacco" TargetMode="External"/><Relationship Id="rId2" Type="http://schemas.openxmlformats.org/officeDocument/2006/relationships/hyperlink" Target="http://www.ahrq.gov/clinic/tobacco/clinhlpsmksqt.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B79C857-AE42-E98F-928B-FC6C0F2138A3}"/>
              </a:ext>
            </a:extLst>
          </p:cNvPr>
          <p:cNvSpPr>
            <a:spLocks noGrp="1" noChangeArrowheads="1"/>
          </p:cNvSpPr>
          <p:nvPr>
            <p:ph type="ctrTitle"/>
          </p:nvPr>
        </p:nvSpPr>
        <p:spPr>
          <a:xfrm>
            <a:off x="455613" y="2970213"/>
            <a:ext cx="8226425" cy="3198812"/>
          </a:xfrm>
          <a:noFill/>
        </p:spPr>
        <p:txBody>
          <a:bodyPr anchor="t"/>
          <a:lstStyle/>
          <a:p>
            <a:r>
              <a:rPr lang="en-US" altLang="en-US" sz="4400">
                <a:solidFill>
                  <a:schemeClr val="tx1"/>
                </a:solidFill>
                <a:latin typeface="Gill Sans MT" panose="020B0502020104020203" pitchFamily="34" charset="0"/>
              </a:rPr>
              <a:t>TUTORIAL MODULE 2</a:t>
            </a:r>
            <a:r>
              <a:rPr lang="en-US" altLang="en-US" sz="4000" b="0" i="1">
                <a:solidFill>
                  <a:srgbClr val="0000CC"/>
                </a:solidFill>
                <a:latin typeface="Bookman Old Style" panose="02050604050505020204" pitchFamily="18" charset="0"/>
              </a:rPr>
              <a:t> </a:t>
            </a:r>
            <a:br>
              <a:rPr lang="en-US" altLang="en-US" sz="4000" b="0" i="1">
                <a:solidFill>
                  <a:srgbClr val="0000CC"/>
                </a:solidFill>
                <a:latin typeface="Bookman Old Style" panose="02050604050505020204" pitchFamily="18" charset="0"/>
              </a:rPr>
            </a:br>
            <a:br>
              <a:rPr lang="en-US" altLang="en-US" sz="2000" b="0" i="1" u="sng">
                <a:solidFill>
                  <a:srgbClr val="0000CC"/>
                </a:solidFill>
                <a:latin typeface="Gill Sans MT" panose="020B0502020104020203" pitchFamily="34" charset="0"/>
              </a:rPr>
            </a:br>
            <a:r>
              <a:rPr lang="en-US" altLang="en-US" sz="4400">
                <a:solidFill>
                  <a:srgbClr val="1B7187"/>
                </a:solidFill>
              </a:rPr>
              <a:t>ASBIRT</a:t>
            </a:r>
            <a:br>
              <a:rPr lang="en-US" altLang="en-US" sz="2400" b="0">
                <a:solidFill>
                  <a:srgbClr val="1B7187"/>
                </a:solidFill>
              </a:rPr>
            </a:br>
            <a:r>
              <a:rPr lang="en-US" altLang="en-US" sz="2000">
                <a:latin typeface="Gill Sans MT" panose="020B0502020104020203" pitchFamily="34" charset="0"/>
              </a:rPr>
              <a:t>Alabama Screening, Brief Intervention, Referral, and Treatment Program</a:t>
            </a:r>
          </a:p>
        </p:txBody>
      </p:sp>
      <p:pic>
        <p:nvPicPr>
          <p:cNvPr id="2052" name="Picture 4" descr="ADMH logo">
            <a:extLst>
              <a:ext uri="{FF2B5EF4-FFF2-40B4-BE49-F238E27FC236}">
                <a16:creationId xmlns:a16="http://schemas.microsoft.com/office/drawing/2014/main" id="{D8B89E43-0BB1-1804-34DA-CEB7083C9C38}"/>
              </a:ext>
            </a:extLst>
          </p:cNvPr>
          <p:cNvPicPr>
            <a:picLocks noChangeArrowheads="1"/>
          </p:cNvPicPr>
          <p:nvPr>
            <p:ph type="subTitle" idx="1"/>
          </p:nvPr>
        </p:nvPicPr>
        <p:blipFill>
          <a:blip r:embed="rId2">
            <a:extLst>
              <a:ext uri="{28A0092B-C50C-407E-A947-70E740481C1C}">
                <a14:useLocalDpi xmlns:a14="http://schemas.microsoft.com/office/drawing/2010/main" val="0"/>
              </a:ext>
            </a:extLst>
          </a:blip>
          <a:srcRect/>
          <a:stretch>
            <a:fillRect/>
          </a:stretch>
        </p:blipFill>
        <p:spPr>
          <a:xfrm>
            <a:off x="0" y="0"/>
            <a:ext cx="4625975" cy="27416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a:extLst>
              <a:ext uri="{FF2B5EF4-FFF2-40B4-BE49-F238E27FC236}">
                <a16:creationId xmlns:a16="http://schemas.microsoft.com/office/drawing/2014/main" id="{B7A142BD-938A-F0C3-8CF1-BB9F74BC3D3D}"/>
              </a:ext>
            </a:extLst>
          </p:cNvPr>
          <p:cNvSpPr>
            <a:spLocks noGrp="1" noChangeArrowheads="1"/>
          </p:cNvSpPr>
          <p:nvPr>
            <p:ph type="title"/>
          </p:nvPr>
        </p:nvSpPr>
        <p:spPr>
          <a:xfrm>
            <a:off x="457200" y="273050"/>
            <a:ext cx="8229600" cy="1143000"/>
          </a:xfrm>
          <a:noFill/>
        </p:spPr>
        <p:txBody>
          <a:bodyPr/>
          <a:lstStyle/>
          <a:p>
            <a:r>
              <a:rPr lang="en-US" altLang="en-US" dirty="0"/>
              <a:t>C. BEGIN THE MODIFIED ASSIST (1 of 6)</a:t>
            </a:r>
          </a:p>
        </p:txBody>
      </p:sp>
      <p:sp>
        <p:nvSpPr>
          <p:cNvPr id="216067" name="Text Box 3">
            <a:extLst>
              <a:ext uri="{FF2B5EF4-FFF2-40B4-BE49-F238E27FC236}">
                <a16:creationId xmlns:a16="http://schemas.microsoft.com/office/drawing/2014/main" id="{8F7171CF-CC22-E963-5789-8A5F6F419DB9}"/>
              </a:ext>
            </a:extLst>
          </p:cNvPr>
          <p:cNvSpPr txBox="1">
            <a:spLocks noChangeArrowheads="1"/>
          </p:cNvSpPr>
          <p:nvPr/>
        </p:nvSpPr>
        <p:spPr bwMode="auto">
          <a:xfrm>
            <a:off x="455613" y="1600200"/>
            <a:ext cx="8226425" cy="4570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lvl1pPr>
              <a:defRPr>
                <a:solidFill>
                  <a:schemeClr val="tx1"/>
                </a:solidFill>
                <a:latin typeface="Arial" panose="020B0604020202020204" pitchFamily="34" charset="0"/>
              </a:defRPr>
            </a:lvl1pPr>
            <a:lvl2pPr marL="1143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spcBef>
                <a:spcPct val="75000"/>
              </a:spcBef>
              <a:buClr>
                <a:srgbClr val="FF3300"/>
              </a:buClr>
              <a:buSzPct val="120000"/>
              <a:buFont typeface="Wingdings" panose="05000000000000000000" pitchFamily="2" charset="2"/>
              <a:buNone/>
            </a:pPr>
            <a:r>
              <a:rPr lang="en-US" altLang="en-US" sz="2400" b="1" i="1">
                <a:solidFill>
                  <a:srgbClr val="1B7187"/>
                </a:solidFill>
                <a:latin typeface="Gill Sans MT" panose="020B0502020104020203" pitchFamily="34" charset="0"/>
              </a:rPr>
              <a:t>For patients who answer </a:t>
            </a:r>
            <a:r>
              <a:rPr lang="en-US" altLang="en-US" sz="2400" b="1" i="1">
                <a:solidFill>
                  <a:srgbClr val="FF0000"/>
                </a:solidFill>
                <a:latin typeface="Gill Sans MT" panose="020B0502020104020203" pitchFamily="34" charset="0"/>
              </a:rPr>
              <a:t>“Never”</a:t>
            </a:r>
            <a:r>
              <a:rPr lang="en-US" altLang="en-US" sz="2400" b="1" i="1">
                <a:solidFill>
                  <a:srgbClr val="1B7187"/>
                </a:solidFill>
                <a:latin typeface="Gill Sans MT" panose="020B0502020104020203" pitchFamily="34" charset="0"/>
              </a:rPr>
              <a:t> to Question 1, </a:t>
            </a:r>
            <a:r>
              <a:rPr lang="en-US" altLang="en-US" sz="2000">
                <a:latin typeface="Gill Sans MT" panose="020B0502020104020203" pitchFamily="34" charset="0"/>
              </a:rPr>
              <a:t>skip to Questions 5–7</a:t>
            </a:r>
            <a:r>
              <a:rPr lang="en-US" altLang="en-US" sz="2400">
                <a:latin typeface="Gill Sans MT" panose="020B0502020104020203" pitchFamily="34" charset="0"/>
              </a:rPr>
              <a:t> </a:t>
            </a:r>
            <a:r>
              <a:rPr lang="en-US" altLang="en-US" sz="2000">
                <a:latin typeface="Gill Sans MT" panose="020B0502020104020203" pitchFamily="34" charset="0"/>
              </a:rPr>
              <a:t>to determine if they have any symptoms of a prior substance use problem. Provide feedback (See Step 2) and reinforce abstinence.</a:t>
            </a:r>
          </a:p>
          <a:p>
            <a:pPr>
              <a:spcBef>
                <a:spcPct val="75000"/>
              </a:spcBef>
              <a:buClr>
                <a:srgbClr val="FF3300"/>
              </a:buClr>
              <a:buSzPct val="120000"/>
              <a:buFont typeface="Wingdings" panose="05000000000000000000" pitchFamily="2" charset="2"/>
              <a:buNone/>
            </a:pPr>
            <a:r>
              <a:rPr lang="en-US" altLang="en-US" sz="1600">
                <a:solidFill>
                  <a:schemeClr val="folHlink"/>
                </a:solidFill>
                <a:latin typeface="Gill Sans MT" panose="020B0502020104020203" pitchFamily="34" charset="0"/>
              </a:rPr>
              <a:t>Question 1: In the past three months, how often have you used the substances you mentioned?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a:extLst>
              <a:ext uri="{FF2B5EF4-FFF2-40B4-BE49-F238E27FC236}">
                <a16:creationId xmlns:a16="http://schemas.microsoft.com/office/drawing/2014/main" id="{89A38F68-F3FF-0694-B0E5-7069F8052724}"/>
              </a:ext>
            </a:extLst>
          </p:cNvPr>
          <p:cNvSpPr>
            <a:spLocks noGrp="1" noChangeArrowheads="1"/>
          </p:cNvSpPr>
          <p:nvPr>
            <p:ph type="title"/>
          </p:nvPr>
        </p:nvSpPr>
        <p:spPr/>
        <p:txBody>
          <a:bodyPr/>
          <a:lstStyle/>
          <a:p>
            <a:r>
              <a:rPr lang="en-US" altLang="en-US" dirty="0"/>
              <a:t>C. BEGIN THE MODIFIED ASSIST (2 of 6)</a:t>
            </a:r>
          </a:p>
        </p:txBody>
      </p:sp>
      <p:sp>
        <p:nvSpPr>
          <p:cNvPr id="217091" name="Rectangle 3">
            <a:extLst>
              <a:ext uri="{FF2B5EF4-FFF2-40B4-BE49-F238E27FC236}">
                <a16:creationId xmlns:a16="http://schemas.microsoft.com/office/drawing/2014/main" id="{DDA04AD8-5D2A-6ADE-1718-A4164D084C16}"/>
              </a:ext>
            </a:extLst>
          </p:cNvPr>
          <p:cNvSpPr>
            <a:spLocks noGrp="1" noChangeArrowheads="1"/>
          </p:cNvSpPr>
          <p:nvPr>
            <p:ph type="body" idx="1"/>
          </p:nvPr>
        </p:nvSpPr>
        <p:spPr>
          <a:xfrm>
            <a:off x="457200" y="1598613"/>
            <a:ext cx="8229600" cy="4570412"/>
          </a:xfrm>
          <a:noFill/>
        </p:spPr>
        <p:txBody>
          <a:bodyPr/>
          <a:lstStyle/>
          <a:p>
            <a:pPr marL="0" indent="0">
              <a:lnSpc>
                <a:spcPct val="80000"/>
              </a:lnSpc>
              <a:buClr>
                <a:srgbClr val="FF0000"/>
              </a:buClr>
              <a:buSzPct val="120000"/>
              <a:buFont typeface="Wingdings" panose="05000000000000000000" pitchFamily="2" charset="2"/>
              <a:buNone/>
            </a:pPr>
            <a:r>
              <a:rPr lang="en-US" altLang="en-US"/>
              <a:t>For patients who report use of tobacco:</a:t>
            </a:r>
            <a:r>
              <a:rPr lang="en-US" altLang="en-US" sz="1800" b="0" i="0">
                <a:solidFill>
                  <a:schemeClr val="tx1"/>
                </a:solidFill>
              </a:rPr>
              <a:t> </a:t>
            </a:r>
          </a:p>
          <a:p>
            <a:pPr marL="0" indent="0">
              <a:lnSpc>
                <a:spcPct val="80000"/>
              </a:lnSpc>
              <a:buClr>
                <a:srgbClr val="FF0000"/>
              </a:buClr>
              <a:buSzPct val="120000"/>
              <a:buFont typeface="Wingdings" panose="05000000000000000000" pitchFamily="2" charset="2"/>
              <a:buNone/>
            </a:pPr>
            <a:r>
              <a:rPr lang="en-US" altLang="en-US" sz="1600" b="0" i="0">
                <a:solidFill>
                  <a:schemeClr val="folHlink"/>
                </a:solidFill>
              </a:rPr>
              <a:t>Note: Any tobacco use in the past three months places a patient at risk.</a:t>
            </a:r>
            <a:endParaRPr lang="en-US" altLang="en-US" sz="1600" b="0" i="0">
              <a:solidFill>
                <a:schemeClr val="tx1"/>
              </a:solidFill>
            </a:endParaRPr>
          </a:p>
          <a:p>
            <a:pPr marL="0" indent="0">
              <a:lnSpc>
                <a:spcPct val="80000"/>
              </a:lnSpc>
              <a:buClr>
                <a:srgbClr val="FF0000"/>
              </a:buClr>
              <a:buSzPct val="120000"/>
              <a:buFont typeface="Wingdings" panose="05000000000000000000" pitchFamily="2" charset="2"/>
              <a:buNone/>
            </a:pPr>
            <a:r>
              <a:rPr lang="en-US" altLang="en-US" sz="2000" b="0" i="0">
                <a:solidFill>
                  <a:schemeClr val="tx1"/>
                </a:solidFill>
              </a:rPr>
              <a:t>Advise all tobacco users to quit. For more information on smoking cessation, please see:</a:t>
            </a:r>
            <a:endParaRPr lang="en-US" altLang="en-US" sz="2000" i="0">
              <a:solidFill>
                <a:schemeClr val="tx1"/>
              </a:solidFill>
            </a:endParaRPr>
          </a:p>
          <a:p>
            <a:pPr marL="514350" lvl="1">
              <a:lnSpc>
                <a:spcPct val="80000"/>
              </a:lnSpc>
              <a:buClr>
                <a:srgbClr val="FF0000"/>
              </a:buClr>
              <a:buFont typeface="Wingdings" panose="05000000000000000000" pitchFamily="2" charset="2"/>
              <a:buNone/>
            </a:pPr>
            <a:r>
              <a:rPr lang="en-US" altLang="en-US" sz="1800" b="1"/>
              <a:t>Helping Smokers Quit: A Guide for Clinicians at:</a:t>
            </a:r>
          </a:p>
          <a:p>
            <a:pPr marL="514350" lvl="1">
              <a:lnSpc>
                <a:spcPct val="80000"/>
              </a:lnSpc>
              <a:buClr>
                <a:srgbClr val="FF0000"/>
              </a:buClr>
              <a:buFont typeface="Wingdings" panose="05000000000000000000" pitchFamily="2" charset="2"/>
              <a:buNone/>
            </a:pPr>
            <a:r>
              <a:rPr lang="en-US" altLang="en-US" sz="1800" i="1">
                <a:hlinkClick r:id="rId2"/>
              </a:rPr>
              <a:t>http://www.ahrq.gov/clinic/tobacco/clinhlpsmksqt.htm</a:t>
            </a:r>
            <a:endParaRPr lang="en-US" altLang="en-US" sz="1800" i="1"/>
          </a:p>
          <a:p>
            <a:pPr marL="514350" lvl="1">
              <a:lnSpc>
                <a:spcPct val="80000"/>
              </a:lnSpc>
              <a:buClr>
                <a:srgbClr val="FF0000"/>
              </a:buClr>
              <a:buFont typeface="Wingdings" panose="05000000000000000000" pitchFamily="2" charset="2"/>
              <a:buNone/>
            </a:pPr>
            <a:endParaRPr lang="en-US" altLang="en-US" sz="1800" b="1" i="1"/>
          </a:p>
          <a:p>
            <a:pPr marL="514350" lvl="1">
              <a:lnSpc>
                <a:spcPct val="80000"/>
              </a:lnSpc>
              <a:buClr>
                <a:srgbClr val="FF0000"/>
              </a:buClr>
              <a:buFont typeface="Wingdings" panose="05000000000000000000" pitchFamily="2" charset="2"/>
              <a:buNone/>
            </a:pPr>
            <a:r>
              <a:rPr lang="en-US" altLang="en-US" sz="1800" b="1"/>
              <a:t>Alabama Department of Public Health Alabama Tobacco Quit Line </a:t>
            </a:r>
          </a:p>
          <a:p>
            <a:pPr marL="514350" lvl="1">
              <a:lnSpc>
                <a:spcPct val="80000"/>
              </a:lnSpc>
              <a:buClr>
                <a:srgbClr val="FF0000"/>
              </a:buClr>
              <a:buFont typeface="Wingdings" panose="05000000000000000000" pitchFamily="2" charset="2"/>
              <a:buNone/>
            </a:pPr>
            <a:r>
              <a:rPr lang="en-US" altLang="en-US" sz="1800"/>
              <a:t>1-800-QUIT-NOW (1-800-784-8669)</a:t>
            </a:r>
          </a:p>
          <a:p>
            <a:pPr marL="514350" lvl="1">
              <a:lnSpc>
                <a:spcPct val="80000"/>
              </a:lnSpc>
              <a:buClr>
                <a:srgbClr val="FF0000"/>
              </a:buClr>
              <a:buFont typeface="Wingdings" panose="05000000000000000000" pitchFamily="2" charset="2"/>
              <a:buNone/>
            </a:pPr>
            <a:r>
              <a:rPr lang="en-US" altLang="en-US" sz="1800" i="1">
                <a:hlinkClick r:id="rId3"/>
              </a:rPr>
              <a:t>http://www.adph.org/tobacco</a:t>
            </a:r>
            <a:endParaRPr lang="en-US" altLang="en-US" sz="1800" i="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698509D6-F286-56E4-D2D1-48B4078FEF04}"/>
              </a:ext>
            </a:extLst>
          </p:cNvPr>
          <p:cNvSpPr>
            <a:spLocks noGrp="1" noChangeArrowheads="1"/>
          </p:cNvSpPr>
          <p:nvPr>
            <p:ph type="title"/>
          </p:nvPr>
        </p:nvSpPr>
        <p:spPr/>
        <p:txBody>
          <a:bodyPr/>
          <a:lstStyle/>
          <a:p>
            <a:r>
              <a:rPr lang="en-US" altLang="en-US" dirty="0"/>
              <a:t>C. BEGIN THE MODIFIED ASSIST (3 of 6)</a:t>
            </a:r>
            <a:endParaRPr lang="en-US" altLang="en-US" i="1" dirty="0"/>
          </a:p>
        </p:txBody>
      </p:sp>
      <p:sp>
        <p:nvSpPr>
          <p:cNvPr id="124931" name="Rectangle 3">
            <a:extLst>
              <a:ext uri="{FF2B5EF4-FFF2-40B4-BE49-F238E27FC236}">
                <a16:creationId xmlns:a16="http://schemas.microsoft.com/office/drawing/2014/main" id="{FA6861EB-E3CF-DE1D-CFC8-24B25839091E}"/>
              </a:ext>
            </a:extLst>
          </p:cNvPr>
          <p:cNvSpPr>
            <a:spLocks noGrp="1" noChangeArrowheads="1"/>
          </p:cNvSpPr>
          <p:nvPr>
            <p:ph type="body" idx="1"/>
          </p:nvPr>
        </p:nvSpPr>
        <p:spPr>
          <a:xfrm>
            <a:off x="457200" y="1598613"/>
            <a:ext cx="8229600" cy="4570412"/>
          </a:xfrm>
          <a:noFill/>
        </p:spPr>
        <p:txBody>
          <a:bodyPr/>
          <a:lstStyle/>
          <a:p>
            <a:pPr marL="0" indent="3175">
              <a:buClr>
                <a:srgbClr val="FF3300"/>
              </a:buClr>
              <a:buSzPct val="120000"/>
              <a:buFont typeface="Wingdings" panose="05000000000000000000" pitchFamily="2" charset="2"/>
              <a:buNone/>
            </a:pPr>
            <a:r>
              <a:rPr lang="en-US" altLang="en-US"/>
              <a:t>For patients who report use of alcohol, </a:t>
            </a:r>
            <a:r>
              <a:rPr lang="en-US" altLang="en-US" sz="2000" b="0" i="0">
                <a:solidFill>
                  <a:schemeClr val="tx1"/>
                </a:solidFill>
              </a:rPr>
              <a:t>question the patient in more detail about frequency and quantity of use:</a:t>
            </a:r>
          </a:p>
        </p:txBody>
      </p:sp>
      <p:pic>
        <p:nvPicPr>
          <p:cNvPr id="124933" name="Picture 5" descr="For women: &#10;How many times in the past year have you had 3 of more drinks in a day?">
            <a:extLst>
              <a:ext uri="{FF2B5EF4-FFF2-40B4-BE49-F238E27FC236}">
                <a16:creationId xmlns:a16="http://schemas.microsoft.com/office/drawing/2014/main" id="{9BBA7814-BEA6-EFD8-3BAD-4CC076223BCE}"/>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62250"/>
            <a:ext cx="5156200" cy="27241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a:extLst>
              <a:ext uri="{FF2B5EF4-FFF2-40B4-BE49-F238E27FC236}">
                <a16:creationId xmlns:a16="http://schemas.microsoft.com/office/drawing/2014/main" id="{CCF9BBD0-FC0C-0019-EFF9-C3274F969F4B}"/>
              </a:ext>
            </a:extLst>
          </p:cNvPr>
          <p:cNvSpPr>
            <a:spLocks noGrp="1" noChangeArrowheads="1"/>
          </p:cNvSpPr>
          <p:nvPr>
            <p:ph type="title"/>
          </p:nvPr>
        </p:nvSpPr>
        <p:spPr/>
        <p:txBody>
          <a:bodyPr/>
          <a:lstStyle/>
          <a:p>
            <a:r>
              <a:rPr lang="en-US" altLang="en-US" dirty="0"/>
              <a:t>C. BEGIN THE MODIFIED ASSIST (4 of 6)</a:t>
            </a:r>
            <a:endParaRPr lang="en-US" altLang="en-US" i="1" dirty="0"/>
          </a:p>
        </p:txBody>
      </p:sp>
      <p:sp>
        <p:nvSpPr>
          <p:cNvPr id="125955" name="Rectangle 3">
            <a:extLst>
              <a:ext uri="{FF2B5EF4-FFF2-40B4-BE49-F238E27FC236}">
                <a16:creationId xmlns:a16="http://schemas.microsoft.com/office/drawing/2014/main" id="{F95A2A2E-D438-A6DF-52C1-A037D769FD0E}"/>
              </a:ext>
            </a:extLst>
          </p:cNvPr>
          <p:cNvSpPr>
            <a:spLocks noGrp="1" noChangeArrowheads="1"/>
          </p:cNvSpPr>
          <p:nvPr>
            <p:ph type="body" idx="1"/>
          </p:nvPr>
        </p:nvSpPr>
        <p:spPr>
          <a:xfrm>
            <a:off x="457200" y="1598613"/>
            <a:ext cx="8229600" cy="4570412"/>
          </a:xfrm>
          <a:noFill/>
        </p:spPr>
        <p:txBody>
          <a:bodyPr/>
          <a:lstStyle/>
          <a:p>
            <a:pPr marL="0" indent="0">
              <a:buClr>
                <a:srgbClr val="FF0000"/>
              </a:buClr>
              <a:buSzPct val="120000"/>
              <a:buFont typeface="Wingdings" panose="05000000000000000000" pitchFamily="2" charset="2"/>
              <a:buNone/>
            </a:pPr>
            <a:r>
              <a:rPr lang="en-US" altLang="en-US"/>
              <a:t>If the answer is </a:t>
            </a:r>
            <a:r>
              <a:rPr lang="en-US" altLang="en-US">
                <a:solidFill>
                  <a:srgbClr val="FF0000"/>
                </a:solidFill>
              </a:rPr>
              <a:t>“None,”</a:t>
            </a:r>
            <a:r>
              <a:rPr lang="en-US" altLang="en-US"/>
              <a:t> </a:t>
            </a:r>
            <a:r>
              <a:rPr lang="en-US" altLang="en-US" sz="2000" b="0" i="0">
                <a:solidFill>
                  <a:schemeClr val="tx1"/>
                </a:solidFill>
              </a:rPr>
              <a:t>advise patient to stay within these limits: </a:t>
            </a:r>
          </a:p>
          <a:p>
            <a:pPr marL="450850" lvl="1" indent="-222250"/>
            <a:r>
              <a:rPr lang="en-US" altLang="en-US" b="1"/>
              <a:t>For healthy women under the age of 65 and </a:t>
            </a:r>
            <a:r>
              <a:rPr lang="en-US" altLang="en-US" b="1" u="sng"/>
              <a:t>not</a:t>
            </a:r>
            <a:r>
              <a:rPr lang="en-US" altLang="en-US" b="1"/>
              <a:t> pregnant –</a:t>
            </a:r>
          </a:p>
          <a:p>
            <a:pPr marL="450850" lvl="1" indent="-222250" algn="ctr">
              <a:lnSpc>
                <a:spcPct val="175000"/>
              </a:lnSpc>
              <a:spcBef>
                <a:spcPct val="0"/>
              </a:spcBef>
              <a:buClr>
                <a:srgbClr val="0000CC"/>
              </a:buClr>
              <a:buSzPct val="110000"/>
              <a:buFont typeface="Wingdings" panose="05000000000000000000" pitchFamily="2" charset="2"/>
              <a:buNone/>
            </a:pPr>
            <a:r>
              <a:rPr lang="en-US" altLang="en-US" sz="2400" b="1">
                <a:solidFill>
                  <a:schemeClr val="folHlink"/>
                </a:solidFill>
              </a:rPr>
              <a:t>No more than 3 drinks per day</a:t>
            </a:r>
          </a:p>
          <a:p>
            <a:pPr marL="450850" lvl="1" indent="-222250" algn="ctr">
              <a:lnSpc>
                <a:spcPct val="175000"/>
              </a:lnSpc>
              <a:spcBef>
                <a:spcPct val="0"/>
              </a:spcBef>
              <a:buClr>
                <a:srgbClr val="0000CC"/>
              </a:buClr>
              <a:buSzPct val="110000"/>
              <a:buFont typeface="Wingdings" panose="05000000000000000000" pitchFamily="2" charset="2"/>
              <a:buNone/>
            </a:pPr>
            <a:r>
              <a:rPr lang="en-US" altLang="en-US" sz="2400" b="1">
                <a:solidFill>
                  <a:schemeClr val="folHlink"/>
                </a:solidFill>
              </a:rPr>
              <a:t>AND</a:t>
            </a:r>
          </a:p>
          <a:p>
            <a:pPr marL="450850" lvl="1" indent="-222250" algn="ctr">
              <a:lnSpc>
                <a:spcPct val="175000"/>
              </a:lnSpc>
              <a:spcBef>
                <a:spcPct val="0"/>
              </a:spcBef>
              <a:buClr>
                <a:srgbClr val="0000CC"/>
              </a:buClr>
              <a:buSzPct val="110000"/>
              <a:buFont typeface="Wingdings" panose="05000000000000000000" pitchFamily="2" charset="2"/>
              <a:buNone/>
            </a:pPr>
            <a:r>
              <a:rPr lang="en-US" altLang="en-US" sz="2400" b="1">
                <a:solidFill>
                  <a:schemeClr val="folHlink"/>
                </a:solidFill>
              </a:rPr>
              <a:t>No more than 7 drinks per week.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a:extLst>
              <a:ext uri="{FF2B5EF4-FFF2-40B4-BE49-F238E27FC236}">
                <a16:creationId xmlns:a16="http://schemas.microsoft.com/office/drawing/2014/main" id="{23A51EF1-DBE7-C6A6-6978-FDC86A066708}"/>
              </a:ext>
            </a:extLst>
          </p:cNvPr>
          <p:cNvSpPr>
            <a:spLocks noGrp="1" noChangeArrowheads="1"/>
          </p:cNvSpPr>
          <p:nvPr>
            <p:ph type="title"/>
          </p:nvPr>
        </p:nvSpPr>
        <p:spPr>
          <a:noFill/>
        </p:spPr>
        <p:txBody>
          <a:bodyPr/>
          <a:lstStyle/>
          <a:p>
            <a:r>
              <a:rPr lang="en-US" altLang="en-US" dirty="0"/>
              <a:t>C. BEGIN THE MODIFIED ASSIST (5 of 6)</a:t>
            </a:r>
            <a:endParaRPr lang="en-US" altLang="en-US" i="1" dirty="0"/>
          </a:p>
        </p:txBody>
      </p:sp>
      <p:sp>
        <p:nvSpPr>
          <p:cNvPr id="126979" name="Rectangle 3">
            <a:extLst>
              <a:ext uri="{FF2B5EF4-FFF2-40B4-BE49-F238E27FC236}">
                <a16:creationId xmlns:a16="http://schemas.microsoft.com/office/drawing/2014/main" id="{FF4AF97E-F5C9-F396-D62B-AE89B59DF562}"/>
              </a:ext>
            </a:extLst>
          </p:cNvPr>
          <p:cNvSpPr>
            <a:spLocks noGrp="1" noChangeArrowheads="1"/>
          </p:cNvSpPr>
          <p:nvPr>
            <p:ph type="body" idx="1"/>
          </p:nvPr>
        </p:nvSpPr>
        <p:spPr>
          <a:xfrm>
            <a:off x="457200" y="1598613"/>
            <a:ext cx="8229600" cy="4570412"/>
          </a:xfrm>
          <a:noFill/>
        </p:spPr>
        <p:txBody>
          <a:bodyPr/>
          <a:lstStyle/>
          <a:p>
            <a:pPr marL="0" indent="4763">
              <a:lnSpc>
                <a:spcPct val="90000"/>
              </a:lnSpc>
              <a:buClr>
                <a:srgbClr val="FF0000"/>
              </a:buClr>
              <a:buSzPct val="120000"/>
              <a:buFont typeface="Wingdings" panose="05000000000000000000" pitchFamily="2" charset="2"/>
              <a:buNone/>
            </a:pPr>
            <a:r>
              <a:rPr lang="en-US" altLang="en-US"/>
              <a:t>Recommend lower limits or abstinence as medically indicated for women who: </a:t>
            </a:r>
          </a:p>
          <a:p>
            <a:pPr marL="565150" lvl="1" indent="-333375">
              <a:lnSpc>
                <a:spcPct val="90000"/>
              </a:lnSpc>
            </a:pPr>
            <a:r>
              <a:rPr lang="en-US" altLang="en-US"/>
              <a:t>Take medications that interact with alcohol </a:t>
            </a:r>
          </a:p>
          <a:p>
            <a:pPr marL="565150" lvl="1" indent="-333375">
              <a:lnSpc>
                <a:spcPct val="90000"/>
              </a:lnSpc>
            </a:pPr>
            <a:r>
              <a:rPr lang="en-US" altLang="en-US"/>
              <a:t>Have a health condition exacerbated by alcohol</a:t>
            </a:r>
          </a:p>
          <a:p>
            <a:pPr marL="565150" lvl="1" indent="-333375">
              <a:lnSpc>
                <a:spcPct val="90000"/>
              </a:lnSpc>
            </a:pPr>
            <a:r>
              <a:rPr lang="en-US" altLang="en-US"/>
              <a:t>Are pregnant</a:t>
            </a:r>
            <a:r>
              <a:rPr lang="en-US" altLang="en-US">
                <a:solidFill>
                  <a:srgbClr val="FF0000"/>
                </a:solidFill>
              </a:rPr>
              <a:t> </a:t>
            </a:r>
            <a:r>
              <a:rPr lang="en-US" altLang="en-US" b="1" i="1">
                <a:solidFill>
                  <a:srgbClr val="FF0000"/>
                </a:solidFill>
              </a:rPr>
              <a:t>(advise abstinence)</a:t>
            </a:r>
            <a:r>
              <a:rPr lang="en-US" altLang="en-US" sz="1800"/>
              <a:t> </a:t>
            </a:r>
          </a:p>
          <a:p>
            <a:pPr marL="0" indent="4763">
              <a:lnSpc>
                <a:spcPct val="90000"/>
              </a:lnSpc>
              <a:buClr>
                <a:srgbClr val="FF0000"/>
              </a:buClr>
              <a:buSzPct val="120000"/>
              <a:buFont typeface="Wingdings" panose="05000000000000000000" pitchFamily="2" charset="2"/>
              <a:buNone/>
            </a:pPr>
            <a:r>
              <a:rPr lang="en-US" altLang="en-US"/>
              <a:t>Encourage women to talk openly about alcohol and any concerns that may arise</a:t>
            </a:r>
          </a:p>
          <a:p>
            <a:pPr marL="0" indent="4763">
              <a:lnSpc>
                <a:spcPct val="90000"/>
              </a:lnSpc>
              <a:buClr>
                <a:srgbClr val="FF0000"/>
              </a:buClr>
              <a:buSzPct val="120000"/>
              <a:buFont typeface="Wingdings" panose="05000000000000000000" pitchFamily="2" charset="2"/>
              <a:buNone/>
            </a:pPr>
            <a:r>
              <a:rPr lang="en-US" altLang="en-US"/>
              <a:t>Re-screen annually</a:t>
            </a:r>
            <a:r>
              <a:rPr lang="en-US" altLang="en-US" sz="1800" b="0">
                <a:solidFill>
                  <a:schemeClr val="tx1"/>
                </a:solidFill>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7D83E2F9-1FA5-C35C-0937-4B1280970338}"/>
              </a:ext>
            </a:extLst>
          </p:cNvPr>
          <p:cNvSpPr>
            <a:spLocks noGrp="1" noChangeArrowheads="1"/>
          </p:cNvSpPr>
          <p:nvPr>
            <p:ph type="title"/>
          </p:nvPr>
        </p:nvSpPr>
        <p:spPr>
          <a:xfrm>
            <a:off x="455613" y="274638"/>
            <a:ext cx="8226425" cy="1143000"/>
          </a:xfrm>
          <a:noFill/>
        </p:spPr>
        <p:txBody>
          <a:bodyPr/>
          <a:lstStyle/>
          <a:p>
            <a:r>
              <a:rPr lang="en-US" altLang="en-US" dirty="0"/>
              <a:t>C. BEGIN THE MODIFIED ASSIST (6 of 6)</a:t>
            </a:r>
            <a:endParaRPr lang="en-US" altLang="en-US" i="1" dirty="0"/>
          </a:p>
        </p:txBody>
      </p:sp>
      <p:sp>
        <p:nvSpPr>
          <p:cNvPr id="128003" name="Rectangle 3">
            <a:extLst>
              <a:ext uri="{FF2B5EF4-FFF2-40B4-BE49-F238E27FC236}">
                <a16:creationId xmlns:a16="http://schemas.microsoft.com/office/drawing/2014/main" id="{54CAE238-EBEE-BB79-7974-09F01AA30D9D}"/>
              </a:ext>
            </a:extLst>
          </p:cNvPr>
          <p:cNvSpPr>
            <a:spLocks noGrp="1" noChangeArrowheads="1"/>
          </p:cNvSpPr>
          <p:nvPr>
            <p:ph type="body" idx="1"/>
          </p:nvPr>
        </p:nvSpPr>
        <p:spPr>
          <a:xfrm>
            <a:off x="457200" y="1598613"/>
            <a:ext cx="8229600" cy="4570412"/>
          </a:xfrm>
          <a:noFill/>
        </p:spPr>
        <p:txBody>
          <a:bodyPr/>
          <a:lstStyle/>
          <a:p>
            <a:pPr marL="0" indent="4763">
              <a:buClr>
                <a:srgbClr val="FF3300"/>
              </a:buClr>
              <a:buSzPct val="120000"/>
              <a:buFont typeface="Wingdings" panose="05000000000000000000" pitchFamily="2" charset="2"/>
              <a:buNone/>
            </a:pPr>
            <a:r>
              <a:rPr lang="en-US" altLang="en-US" sz="2000" b="0" i="0" dirty="0">
                <a:solidFill>
                  <a:schemeClr val="tx1"/>
                </a:solidFill>
              </a:rPr>
              <a:t>One or more times of heavy drinking which equals to 4 drinks or more per incident makes the patient at risk drinker.</a:t>
            </a:r>
            <a:r>
              <a:rPr lang="en-US" altLang="en-US" b="0" dirty="0"/>
              <a:t> </a:t>
            </a:r>
            <a:endParaRPr lang="en-US" altLang="en-US" sz="1200" b="0" dirty="0"/>
          </a:p>
          <a:p>
            <a:pPr marL="0" indent="4763">
              <a:buClr>
                <a:srgbClr val="FF3300"/>
              </a:buClr>
              <a:buSzPct val="120000"/>
              <a:buFont typeface="Wingdings" panose="05000000000000000000" pitchFamily="2" charset="2"/>
              <a:buNone/>
            </a:pPr>
            <a:r>
              <a:rPr lang="en-US" altLang="en-US" dirty="0"/>
              <a:t>For patients who report any illicit or non-medical prescription drug use</a:t>
            </a:r>
            <a:r>
              <a:rPr lang="en-US" altLang="en-US" b="0" dirty="0"/>
              <a:t>, </a:t>
            </a:r>
            <a:r>
              <a:rPr lang="en-US" altLang="en-US" sz="2000" b="0" i="0" dirty="0">
                <a:solidFill>
                  <a:schemeClr val="tx1"/>
                </a:solidFill>
              </a:rPr>
              <a:t>go to Questions 2–7.</a:t>
            </a:r>
            <a:r>
              <a:rPr lang="en-US" altLang="en-US" b="0" dirty="0"/>
              <a:t> </a:t>
            </a:r>
          </a:p>
          <a:p>
            <a:pPr marL="0" indent="4763">
              <a:buClr>
                <a:srgbClr val="FF3300"/>
              </a:buClr>
              <a:buSzPct val="120000"/>
              <a:buFont typeface="Wingdings" panose="05000000000000000000" pitchFamily="2" charset="2"/>
              <a:buNone/>
            </a:pPr>
            <a:r>
              <a:rPr lang="en-US" altLang="en-US" sz="1600" b="0" i="0" dirty="0">
                <a:solidFill>
                  <a:schemeClr val="folHlink"/>
                </a:solidFill>
              </a:rPr>
              <a:t>Note: Ask Question 7 if the patient reports the use of any drug that might be injected, including those that might be listed in the “other” category (e.g., steroids).</a:t>
            </a:r>
          </a:p>
          <a:p>
            <a:pPr marL="0" indent="4763">
              <a:buClr>
                <a:srgbClr val="FF3300"/>
              </a:buClr>
              <a:buSzPct val="120000"/>
              <a:buFont typeface="Wingdings" panose="05000000000000000000" pitchFamily="2" charset="2"/>
              <a:buNone/>
            </a:pPr>
            <a:r>
              <a:rPr lang="en-US" altLang="en-US" dirty="0"/>
              <a:t>For patients who report alcohol as well as any illicit or non-medical prescription drug use,</a:t>
            </a:r>
            <a:r>
              <a:rPr lang="en-US" altLang="en-US" b="0" dirty="0"/>
              <a:t> </a:t>
            </a:r>
            <a:r>
              <a:rPr lang="en-US" altLang="en-US" sz="2000" b="0" i="0" dirty="0">
                <a:solidFill>
                  <a:schemeClr val="tx1"/>
                </a:solidFill>
              </a:rPr>
              <a:t>ask alcohol follow-up questions and then go to Questions 2–7.</a:t>
            </a:r>
            <a:r>
              <a:rPr lang="en-US" altLang="en-US" b="0" dirty="0">
                <a:solidFill>
                  <a:srgbClr val="FF3300"/>
                </a:solidFill>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a:extLst>
              <a:ext uri="{FF2B5EF4-FFF2-40B4-BE49-F238E27FC236}">
                <a16:creationId xmlns:a16="http://schemas.microsoft.com/office/drawing/2014/main" id="{7B745B24-F0DD-5C45-5342-0CD4E743AFF4}"/>
              </a:ext>
            </a:extLst>
          </p:cNvPr>
          <p:cNvSpPr>
            <a:spLocks noGrp="1" noChangeArrowheads="1"/>
          </p:cNvSpPr>
          <p:nvPr>
            <p:ph type="title"/>
          </p:nvPr>
        </p:nvSpPr>
        <p:spPr>
          <a:xfrm>
            <a:off x="455613" y="273050"/>
            <a:ext cx="8226425" cy="1325563"/>
          </a:xfrm>
          <a:noFill/>
        </p:spPr>
        <p:txBody>
          <a:bodyPr/>
          <a:lstStyle/>
          <a:p>
            <a:r>
              <a:rPr lang="en-US" altLang="en-US" dirty="0"/>
              <a:t>D. SCORING THE MODIFIED ASSIST (1 of 2)</a:t>
            </a:r>
          </a:p>
        </p:txBody>
      </p:sp>
      <p:sp>
        <p:nvSpPr>
          <p:cNvPr id="130051" name="Rectangle 3">
            <a:extLst>
              <a:ext uri="{FF2B5EF4-FFF2-40B4-BE49-F238E27FC236}">
                <a16:creationId xmlns:a16="http://schemas.microsoft.com/office/drawing/2014/main" id="{33ED75A8-B739-9557-0CD3-02BC232345C9}"/>
              </a:ext>
            </a:extLst>
          </p:cNvPr>
          <p:cNvSpPr>
            <a:spLocks noGrp="1" noChangeArrowheads="1"/>
          </p:cNvSpPr>
          <p:nvPr>
            <p:ph type="body" idx="1"/>
          </p:nvPr>
        </p:nvSpPr>
        <p:spPr>
          <a:xfrm>
            <a:off x="457200" y="1598613"/>
            <a:ext cx="8229600" cy="2744787"/>
          </a:xfrm>
          <a:noFill/>
        </p:spPr>
        <p:txBody>
          <a:bodyPr/>
          <a:lstStyle/>
          <a:p>
            <a:pPr marL="0" indent="0">
              <a:buClr>
                <a:srgbClr val="FF3300"/>
              </a:buClr>
              <a:buSzPct val="120000"/>
              <a:buFont typeface="Wingdings" panose="05000000000000000000" pitchFamily="2" charset="2"/>
              <a:buNone/>
            </a:pPr>
            <a:r>
              <a:rPr lang="en-US" altLang="en-US" dirty="0"/>
              <a:t>For each substance,</a:t>
            </a:r>
            <a:r>
              <a:rPr lang="en-US" altLang="en-US" b="0" dirty="0"/>
              <a:t> </a:t>
            </a:r>
            <a:r>
              <a:rPr lang="en-US" altLang="en-US" sz="2000" b="0" i="0" dirty="0">
                <a:solidFill>
                  <a:schemeClr val="tx1"/>
                </a:solidFill>
              </a:rPr>
              <a:t>add up the scores received for Questions 1–6. This is the </a:t>
            </a:r>
            <a:r>
              <a:rPr lang="en-US" altLang="en-US" sz="2000" i="0" dirty="0">
                <a:solidFill>
                  <a:schemeClr val="tx1"/>
                </a:solidFill>
              </a:rPr>
              <a:t>Substance Involvement (SI) score</a:t>
            </a:r>
            <a:r>
              <a:rPr lang="en-US" altLang="en-US" sz="2000" b="0" i="0" dirty="0">
                <a:solidFill>
                  <a:schemeClr val="tx1"/>
                </a:solidFill>
              </a:rPr>
              <a:t>.</a:t>
            </a:r>
            <a:endParaRPr lang="en-US" altLang="en-US" sz="1200" b="0" dirty="0">
              <a:solidFill>
                <a:schemeClr val="tx1"/>
              </a:solidFill>
            </a:endParaRPr>
          </a:p>
          <a:p>
            <a:pPr marL="0" indent="0">
              <a:buClr>
                <a:srgbClr val="FF3300"/>
              </a:buClr>
              <a:buSzPct val="120000"/>
              <a:buFont typeface="Wingdings" panose="05000000000000000000" pitchFamily="2" charset="2"/>
              <a:buNone/>
            </a:pPr>
            <a:r>
              <a:rPr lang="en-US" altLang="en-US" dirty="0">
                <a:solidFill>
                  <a:srgbClr val="FF0000"/>
                </a:solidFill>
              </a:rPr>
              <a:t>Do not include the results from either Step 1 (Prescreen) or Question 7 in your SI score.</a:t>
            </a:r>
            <a:r>
              <a:rPr lang="en-US" altLang="en-US" b="0" dirty="0"/>
              <a:t> </a:t>
            </a:r>
            <a:r>
              <a:rPr lang="en-US" altLang="en-US" sz="2000" b="0" i="0" dirty="0">
                <a:solidFill>
                  <a:schemeClr val="tx1"/>
                </a:solidFill>
              </a:rPr>
              <a:t>The patient will receive an SI score for each substance endorsed, not a cumulative score. Therefore, the patient’s risk level may differ from drug to drug.</a:t>
            </a:r>
          </a:p>
        </p:txBody>
      </p:sp>
      <p:sp>
        <p:nvSpPr>
          <p:cNvPr id="130053" name="AutoShape 5">
            <a:extLst>
              <a:ext uri="{FF2B5EF4-FFF2-40B4-BE49-F238E27FC236}">
                <a16:creationId xmlns:a16="http://schemas.microsoft.com/office/drawing/2014/main" id="{06DBFCC7-E879-94E7-7097-91149B32FCD2}"/>
              </a:ext>
            </a:extLst>
          </p:cNvPr>
          <p:cNvSpPr>
            <a:spLocks noChangeArrowheads="1"/>
          </p:cNvSpPr>
          <p:nvPr/>
        </p:nvSpPr>
        <p:spPr bwMode="auto">
          <a:xfrm>
            <a:off x="455613" y="4343400"/>
            <a:ext cx="8226425" cy="2057400"/>
          </a:xfrm>
          <a:prstGeom prst="roundRect">
            <a:avLst>
              <a:gd name="adj" fmla="val 16667"/>
            </a:avLst>
          </a:prstGeom>
          <a:solidFill>
            <a:srgbClr val="F4833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tIns="274320" rIns="274320" bIns="274320"/>
          <a:lstStyle/>
          <a:p>
            <a:pPr algn="ctr"/>
            <a:r>
              <a:rPr lang="en-US" altLang="en-US" sz="2400" b="1" dirty="0">
                <a:solidFill>
                  <a:schemeClr val="accent1">
                    <a:lumMod val="25000"/>
                  </a:schemeClr>
                </a:solidFill>
                <a:latin typeface="Gill Sans MT" panose="020B0502020104020203" pitchFamily="34" charset="0"/>
              </a:rPr>
              <a:t>Use clinical judgment if the patient </a:t>
            </a:r>
          </a:p>
          <a:p>
            <a:pPr algn="ctr"/>
            <a:r>
              <a:rPr lang="en-US" altLang="en-US" sz="2400" b="1" dirty="0">
                <a:solidFill>
                  <a:schemeClr val="accent1">
                    <a:lumMod val="25000"/>
                  </a:schemeClr>
                </a:solidFill>
                <a:latin typeface="Gill Sans MT" panose="020B0502020104020203" pitchFamily="34" charset="0"/>
              </a:rPr>
              <a:t>reports use of multiple drugs but does not score highly on any of them</a:t>
            </a:r>
          </a:p>
          <a:p>
            <a:pPr algn="ctr"/>
            <a:r>
              <a:rPr lang="en-US" altLang="en-US" sz="2400" b="1" dirty="0">
                <a:solidFill>
                  <a:schemeClr val="accent1">
                    <a:lumMod val="25000"/>
                  </a:schemeClr>
                </a:solidFill>
                <a:latin typeface="Gill Sans MT" panose="020B0502020104020203" pitchFamily="34" charset="0"/>
              </a:rPr>
              <a:t>(i.e., consider and intervention).</a:t>
            </a:r>
            <a:r>
              <a:rPr lang="en-US" altLang="en-US" sz="2800" dirty="0">
                <a:solidFill>
                  <a:schemeClr val="accent1">
                    <a:lumMod val="25000"/>
                  </a:schemeClr>
                </a:solidFill>
                <a:latin typeface="Baskerville Old Face" panose="02020602080505020303" pitchFamily="18" charset="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CE09FAA8-9B6B-0A74-31B2-76054BF492AB}"/>
              </a:ext>
            </a:extLst>
          </p:cNvPr>
          <p:cNvSpPr>
            <a:spLocks noGrp="1" noChangeArrowheads="1"/>
          </p:cNvSpPr>
          <p:nvPr>
            <p:ph type="title"/>
          </p:nvPr>
        </p:nvSpPr>
        <p:spPr>
          <a:xfrm>
            <a:off x="455613" y="273050"/>
            <a:ext cx="8226425" cy="1325563"/>
          </a:xfrm>
          <a:noFill/>
        </p:spPr>
        <p:txBody>
          <a:bodyPr/>
          <a:lstStyle/>
          <a:p>
            <a:r>
              <a:rPr lang="en-US" altLang="en-US" dirty="0"/>
              <a:t>D. SCORING THE MODIFIED ASSIST (2 of 2)</a:t>
            </a:r>
            <a:endParaRPr lang="en-US" altLang="en-US" i="1" dirty="0"/>
          </a:p>
        </p:txBody>
      </p:sp>
      <p:sp>
        <p:nvSpPr>
          <p:cNvPr id="131075" name="Rectangle 3">
            <a:extLst>
              <a:ext uri="{FF2B5EF4-FFF2-40B4-BE49-F238E27FC236}">
                <a16:creationId xmlns:a16="http://schemas.microsoft.com/office/drawing/2014/main" id="{2CCF9828-2AAF-85F3-934F-41C66FE70FF3}"/>
              </a:ext>
            </a:extLst>
          </p:cNvPr>
          <p:cNvSpPr>
            <a:spLocks noGrp="1" noChangeArrowheads="1"/>
          </p:cNvSpPr>
          <p:nvPr>
            <p:ph type="body" idx="1"/>
          </p:nvPr>
        </p:nvSpPr>
        <p:spPr>
          <a:xfrm>
            <a:off x="455613" y="1600200"/>
            <a:ext cx="4113212" cy="4572000"/>
          </a:xfrm>
          <a:noFill/>
        </p:spPr>
        <p:txBody>
          <a:bodyPr/>
          <a:lstStyle/>
          <a:p>
            <a:pPr marL="0" indent="4763">
              <a:lnSpc>
                <a:spcPct val="90000"/>
              </a:lnSpc>
            </a:pPr>
            <a:r>
              <a:rPr lang="en-US" altLang="en-US"/>
              <a:t>Use the resultant SI score to identify patient’s risk level</a:t>
            </a:r>
            <a:r>
              <a:rPr lang="en-US" altLang="en-US" sz="2000" b="0" i="0">
                <a:solidFill>
                  <a:schemeClr val="tx1"/>
                </a:solidFill>
              </a:rPr>
              <a:t>. </a:t>
            </a:r>
          </a:p>
          <a:p>
            <a:pPr marL="0" indent="4763">
              <a:lnSpc>
                <a:spcPct val="90000"/>
              </a:lnSpc>
            </a:pPr>
            <a:r>
              <a:rPr lang="en-US" altLang="en-US"/>
              <a:t>If more than one substance is reported,</a:t>
            </a:r>
            <a:r>
              <a:rPr lang="en-US" altLang="en-US" sz="2000" b="0" i="0">
                <a:solidFill>
                  <a:schemeClr val="tx1"/>
                </a:solidFill>
              </a:rPr>
              <a:t> focus intervention on the substance with the highest score.</a:t>
            </a:r>
          </a:p>
        </p:txBody>
      </p:sp>
      <p:pic>
        <p:nvPicPr>
          <p:cNvPr id="131076" name="Picture 4" descr="High Risk is a score greater than or equal to&#10;                    27. Things to do are: Provide feedback on the screening results, Advise, Assess, and Assist, Arrange referral, and Offer continuing support.&#10;                    Moderate risk is a score between 4-26. Things to do are: Provide feedback, advise, assess, and assist, consider referral &#10;                    based on clinical judgment,and offer continuing support. ">
            <a:extLst>
              <a:ext uri="{FF2B5EF4-FFF2-40B4-BE49-F238E27FC236}">
                <a16:creationId xmlns:a16="http://schemas.microsoft.com/office/drawing/2014/main" id="{0C2740F9-83CF-0C34-6726-14013A4158F8}"/>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600200"/>
            <a:ext cx="4268788"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a:extLst>
              <a:ext uri="{FF2B5EF4-FFF2-40B4-BE49-F238E27FC236}">
                <a16:creationId xmlns:a16="http://schemas.microsoft.com/office/drawing/2014/main" id="{87A03E3D-F4EA-188E-0E9B-FB5E753B69E4}"/>
              </a:ext>
            </a:extLst>
          </p:cNvPr>
          <p:cNvSpPr>
            <a:spLocks noGrp="1" noChangeArrowheads="1"/>
          </p:cNvSpPr>
          <p:nvPr>
            <p:ph type="title"/>
          </p:nvPr>
        </p:nvSpPr>
        <p:spPr>
          <a:xfrm>
            <a:off x="457200" y="274638"/>
            <a:ext cx="8229600" cy="1325562"/>
          </a:xfrm>
          <a:noFill/>
        </p:spPr>
        <p:txBody>
          <a:bodyPr/>
          <a:lstStyle/>
          <a:p>
            <a:r>
              <a:rPr lang="en-US" altLang="en-US"/>
              <a:t>STEP 2 – CONDUCTING A BRIEF INTERVENTION</a:t>
            </a:r>
          </a:p>
        </p:txBody>
      </p:sp>
      <p:sp>
        <p:nvSpPr>
          <p:cNvPr id="183300" name="AutoShape 4">
            <a:extLst>
              <a:ext uri="{FF2B5EF4-FFF2-40B4-BE49-F238E27FC236}">
                <a16:creationId xmlns:a16="http://schemas.microsoft.com/office/drawing/2014/main" id="{0A7D4E70-EBBA-401F-C36C-CAB8CAD8CAB2}"/>
              </a:ext>
            </a:extLst>
          </p:cNvPr>
          <p:cNvSpPr>
            <a:spLocks noChangeArrowheads="1"/>
          </p:cNvSpPr>
          <p:nvPr/>
        </p:nvSpPr>
        <p:spPr bwMode="auto">
          <a:xfrm>
            <a:off x="912813" y="2055813"/>
            <a:ext cx="7313612" cy="1828800"/>
          </a:xfrm>
          <a:prstGeom prst="foldedCorner">
            <a:avLst>
              <a:gd name="adj" fmla="val 12500"/>
            </a:avLst>
          </a:prstGeom>
          <a:solidFill>
            <a:srgbClr val="1B718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tIns="274320" rIns="274320" bIns="274320"/>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r>
              <a:rPr lang="en-US" altLang="en-US" sz="2800" b="1" i="1">
                <a:solidFill>
                  <a:schemeClr val="bg1"/>
                </a:solidFill>
                <a:latin typeface="Gill Sans MT" panose="020B0502020104020203" pitchFamily="34" charset="0"/>
              </a:rPr>
              <a:t>STEP 2: Discuss screening results</a:t>
            </a:r>
          </a:p>
          <a:p>
            <a:pPr>
              <a:buFontTx/>
              <a:buAutoNum type="alphaUcPeriod"/>
            </a:pPr>
            <a:r>
              <a:rPr lang="en-US" altLang="en-US" sz="2400">
                <a:solidFill>
                  <a:schemeClr val="bg1"/>
                </a:solidFill>
                <a:latin typeface="Gill Sans MT" panose="020B0502020104020203" pitchFamily="34" charset="0"/>
              </a:rPr>
              <a:t>Review screening results</a:t>
            </a:r>
          </a:p>
          <a:p>
            <a:pPr>
              <a:buFontTx/>
              <a:buAutoNum type="alphaUcPeriod"/>
            </a:pPr>
            <a:r>
              <a:rPr lang="en-US" altLang="en-US" sz="2400">
                <a:solidFill>
                  <a:schemeClr val="bg1"/>
                </a:solidFill>
                <a:latin typeface="Gill Sans MT" panose="020B0502020104020203" pitchFamily="34" charset="0"/>
              </a:rPr>
              <a:t>Provide medical advice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a:extLst>
              <a:ext uri="{FF2B5EF4-FFF2-40B4-BE49-F238E27FC236}">
                <a16:creationId xmlns:a16="http://schemas.microsoft.com/office/drawing/2014/main" id="{1BC98354-1989-E160-8EB1-456A0BAEB19B}"/>
              </a:ext>
            </a:extLst>
          </p:cNvPr>
          <p:cNvSpPr>
            <a:spLocks noGrp="1" noChangeArrowheads="1"/>
          </p:cNvSpPr>
          <p:nvPr>
            <p:ph type="title"/>
          </p:nvPr>
        </p:nvSpPr>
        <p:spPr>
          <a:xfrm>
            <a:off x="455613" y="273050"/>
            <a:ext cx="8229600" cy="1325563"/>
          </a:xfrm>
          <a:noFill/>
        </p:spPr>
        <p:txBody>
          <a:bodyPr/>
          <a:lstStyle/>
          <a:p>
            <a:r>
              <a:rPr lang="en-US" altLang="en-US"/>
              <a:t>FIVE A’s OF INTERVENTION</a:t>
            </a:r>
          </a:p>
        </p:txBody>
      </p:sp>
      <p:sp>
        <p:nvSpPr>
          <p:cNvPr id="221187" name="Rectangle 3">
            <a:extLst>
              <a:ext uri="{FF2B5EF4-FFF2-40B4-BE49-F238E27FC236}">
                <a16:creationId xmlns:a16="http://schemas.microsoft.com/office/drawing/2014/main" id="{B54DDCF0-F35B-0CD0-1231-1BA216708116}"/>
              </a:ext>
            </a:extLst>
          </p:cNvPr>
          <p:cNvSpPr>
            <a:spLocks noGrp="1" noChangeArrowheads="1"/>
          </p:cNvSpPr>
          <p:nvPr>
            <p:ph type="body" idx="1"/>
          </p:nvPr>
        </p:nvSpPr>
        <p:spPr>
          <a:xfrm>
            <a:off x="455613" y="1600200"/>
            <a:ext cx="8229600" cy="5257800"/>
          </a:xfrm>
          <a:noFill/>
        </p:spPr>
        <p:txBody>
          <a:bodyPr/>
          <a:lstStyle/>
          <a:p>
            <a:pPr marL="0" indent="4763">
              <a:buClr>
                <a:srgbClr val="0000CC"/>
              </a:buClr>
              <a:buSzPct val="125000"/>
              <a:buFont typeface="Wingdings" panose="05000000000000000000" pitchFamily="2" charset="2"/>
              <a:buNone/>
            </a:pPr>
            <a:r>
              <a:rPr lang="en-US" altLang="en-US" sz="2000" b="0" i="0">
                <a:solidFill>
                  <a:schemeClr val="tx1"/>
                </a:solidFill>
              </a:rPr>
              <a:t>The </a:t>
            </a:r>
            <a:r>
              <a:rPr lang="en-US" altLang="en-US" sz="2000" i="0"/>
              <a:t>Five A’s of Intervention</a:t>
            </a:r>
            <a:r>
              <a:rPr lang="en-US" altLang="en-US" sz="2000" b="0" i="0">
                <a:solidFill>
                  <a:schemeClr val="tx1"/>
                </a:solidFill>
              </a:rPr>
              <a:t> can be a useful framework to encourage and provide feedback to patients.</a:t>
            </a:r>
            <a:endParaRPr lang="en-US" altLang="en-US" sz="2000" b="0" i="0" u="sng">
              <a:solidFill>
                <a:schemeClr val="tx1"/>
              </a:solidFill>
            </a:endParaRPr>
          </a:p>
          <a:p>
            <a:pPr marL="0" indent="4763">
              <a:buClr>
                <a:srgbClr val="0000CC"/>
              </a:buClr>
              <a:buSzPct val="125000"/>
              <a:buFont typeface="Wingdings" panose="05000000000000000000" pitchFamily="2" charset="2"/>
              <a:buNone/>
            </a:pPr>
            <a:r>
              <a:rPr lang="en-US" altLang="en-US"/>
              <a:t>ADVISE </a:t>
            </a:r>
            <a:r>
              <a:rPr lang="en-US" altLang="en-US" sz="2000" b="0" i="0">
                <a:solidFill>
                  <a:schemeClr val="tx1"/>
                </a:solidFill>
              </a:rPr>
              <a:t>– Involves strong direct personal advice by the provider to the patient to make a change, if it is clinically indicated.</a:t>
            </a:r>
          </a:p>
          <a:p>
            <a:pPr marL="0" indent="4763">
              <a:buClr>
                <a:srgbClr val="0000CC"/>
              </a:buClr>
              <a:buSzPct val="125000"/>
              <a:buFont typeface="Wingdings" panose="05000000000000000000" pitchFamily="2" charset="2"/>
              <a:buNone/>
            </a:pPr>
            <a:r>
              <a:rPr lang="en-US" altLang="en-US"/>
              <a:t>ASK</a:t>
            </a:r>
            <a:r>
              <a:rPr lang="en-US" altLang="en-US" sz="2000" b="0" i="0"/>
              <a:t> </a:t>
            </a:r>
            <a:r>
              <a:rPr lang="en-US" altLang="en-US" sz="2000" b="0" i="0">
                <a:solidFill>
                  <a:schemeClr val="tx1"/>
                </a:solidFill>
              </a:rPr>
              <a:t>– Ask one or more questions related to drug use.</a:t>
            </a:r>
          </a:p>
          <a:p>
            <a:pPr marL="0" indent="4763">
              <a:buClr>
                <a:srgbClr val="0000CC"/>
              </a:buClr>
              <a:buSzPct val="125000"/>
              <a:buFont typeface="Wingdings" panose="05000000000000000000" pitchFamily="2" charset="2"/>
              <a:buNone/>
            </a:pPr>
            <a:r>
              <a:rPr lang="en-US" altLang="en-US"/>
              <a:t>ASSESS</a:t>
            </a:r>
            <a:r>
              <a:rPr lang="en-US" altLang="en-US" sz="2000" b="0" i="0"/>
              <a:t> </a:t>
            </a:r>
            <a:r>
              <a:rPr lang="en-US" altLang="en-US" sz="2000" b="0" i="0">
                <a:solidFill>
                  <a:schemeClr val="tx1"/>
                </a:solidFill>
              </a:rPr>
              <a:t>– Determine how willing a patient is to change his or her behavior after hearing the provider’s advice.</a:t>
            </a:r>
          </a:p>
          <a:p>
            <a:pPr marL="0" indent="4763">
              <a:buClr>
                <a:srgbClr val="0000CC"/>
              </a:buClr>
              <a:buSzPct val="125000"/>
              <a:buFont typeface="Wingdings" panose="05000000000000000000" pitchFamily="2" charset="2"/>
              <a:buNone/>
            </a:pPr>
            <a:r>
              <a:rPr lang="en-US" altLang="en-US"/>
              <a:t>ASSIST</a:t>
            </a:r>
            <a:r>
              <a:rPr lang="en-US" altLang="en-US" sz="2000" b="0" i="0"/>
              <a:t> </a:t>
            </a:r>
            <a:r>
              <a:rPr lang="en-US" altLang="en-US" sz="2000" b="0" i="0">
                <a:solidFill>
                  <a:schemeClr val="tx1"/>
                </a:solidFill>
              </a:rPr>
              <a:t>– Helping the patient make a change if he/she appears ready.</a:t>
            </a:r>
          </a:p>
          <a:p>
            <a:pPr marL="0" indent="4763">
              <a:buClr>
                <a:srgbClr val="0000CC"/>
              </a:buClr>
              <a:buSzPct val="125000"/>
              <a:buFont typeface="Wingdings" panose="05000000000000000000" pitchFamily="2" charset="2"/>
              <a:buNone/>
            </a:pPr>
            <a:r>
              <a:rPr lang="en-US" altLang="en-US"/>
              <a:t>ARRANGE</a:t>
            </a:r>
            <a:r>
              <a:rPr lang="en-US" altLang="en-US" sz="2000" b="0" i="0"/>
              <a:t> </a:t>
            </a:r>
            <a:r>
              <a:rPr lang="en-US" altLang="en-US" sz="2000" b="0" i="0">
                <a:solidFill>
                  <a:schemeClr val="tx1"/>
                </a:solidFill>
              </a:rPr>
              <a:t>– Refer the patient for further assessment and treatment, if appropriate, and to set up follow-up appointments.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BCF65D9-5953-ACDE-2AA9-A08FA30444E1}"/>
              </a:ext>
            </a:extLst>
          </p:cNvPr>
          <p:cNvSpPr>
            <a:spLocks noGrp="1" noChangeArrowheads="1"/>
          </p:cNvSpPr>
          <p:nvPr>
            <p:ph type="title"/>
          </p:nvPr>
        </p:nvSpPr>
        <p:spPr>
          <a:xfrm>
            <a:off x="455613" y="273050"/>
            <a:ext cx="8226425" cy="1325563"/>
          </a:xfrm>
          <a:noFill/>
        </p:spPr>
        <p:txBody>
          <a:bodyPr/>
          <a:lstStyle/>
          <a:p>
            <a:r>
              <a:rPr lang="en-US" altLang="en-US">
                <a:solidFill>
                  <a:srgbClr val="1B7187"/>
                </a:solidFill>
              </a:rPr>
              <a:t>SBIRT:</a:t>
            </a:r>
            <a:r>
              <a:rPr lang="en-US" altLang="en-US">
                <a:solidFill>
                  <a:srgbClr val="0000CC"/>
                </a:solidFill>
              </a:rPr>
              <a:t> </a:t>
            </a:r>
            <a:r>
              <a:rPr lang="en-US" altLang="en-US"/>
              <a:t>MODULE 2</a:t>
            </a:r>
            <a:r>
              <a:rPr lang="en-US" altLang="en-US" b="0" u="sng">
                <a:solidFill>
                  <a:srgbClr val="0000CC"/>
                </a:solidFill>
              </a:rPr>
              <a:t> </a:t>
            </a:r>
            <a:endParaRPr lang="en-US" altLang="en-US"/>
          </a:p>
        </p:txBody>
      </p:sp>
      <p:sp>
        <p:nvSpPr>
          <p:cNvPr id="3075" name="Rectangle 3">
            <a:extLst>
              <a:ext uri="{FF2B5EF4-FFF2-40B4-BE49-F238E27FC236}">
                <a16:creationId xmlns:a16="http://schemas.microsoft.com/office/drawing/2014/main" id="{330F50E3-3853-1AB3-057D-36E29AA1A8E0}"/>
              </a:ext>
            </a:extLst>
          </p:cNvPr>
          <p:cNvSpPr>
            <a:spLocks noGrp="1" noChangeArrowheads="1"/>
          </p:cNvSpPr>
          <p:nvPr>
            <p:ph type="body" idx="1"/>
          </p:nvPr>
        </p:nvSpPr>
        <p:spPr>
          <a:xfrm>
            <a:off x="455613" y="1600200"/>
            <a:ext cx="8229600" cy="4572000"/>
          </a:xfrm>
          <a:noFill/>
        </p:spPr>
        <p:txBody>
          <a:bodyPr/>
          <a:lstStyle/>
          <a:p>
            <a:pPr marL="0" indent="4763">
              <a:spcBef>
                <a:spcPct val="0"/>
              </a:spcBef>
            </a:pPr>
            <a:r>
              <a:rPr lang="en-US" altLang="en-US" sz="2800"/>
              <a:t>Participants will:</a:t>
            </a:r>
          </a:p>
          <a:p>
            <a:pPr marL="571500" lvl="1" indent="-339725">
              <a:spcBef>
                <a:spcPct val="50000"/>
              </a:spcBef>
            </a:pPr>
            <a:r>
              <a:rPr lang="en-US" altLang="en-US"/>
              <a:t>Learn </a:t>
            </a:r>
            <a:r>
              <a:rPr lang="en-US" altLang="en-US" b="1"/>
              <a:t>STEP 1:</a:t>
            </a:r>
            <a:r>
              <a:rPr lang="en-US" altLang="en-US"/>
              <a:t> Administering the </a:t>
            </a:r>
            <a:r>
              <a:rPr lang="en-US" altLang="en-US" b="1" i="1"/>
              <a:t>MODIFIED ASSIST</a:t>
            </a:r>
            <a:r>
              <a:rPr lang="en-US" altLang="en-US"/>
              <a:t>.</a:t>
            </a:r>
          </a:p>
          <a:p>
            <a:pPr marL="571500" lvl="1" indent="-339725">
              <a:spcBef>
                <a:spcPct val="50000"/>
              </a:spcBef>
            </a:pPr>
            <a:r>
              <a:rPr lang="en-US" altLang="en-US"/>
              <a:t>Understand the importance of establishing rapport.</a:t>
            </a:r>
          </a:p>
          <a:p>
            <a:pPr marL="571500" lvl="1" indent="-339725">
              <a:spcBef>
                <a:spcPct val="50000"/>
              </a:spcBef>
            </a:pPr>
            <a:r>
              <a:rPr lang="en-US" altLang="en-US"/>
              <a:t>Review the </a:t>
            </a:r>
            <a:r>
              <a:rPr lang="en-US" altLang="en-US" b="1"/>
              <a:t>Prescreen</a:t>
            </a:r>
            <a:r>
              <a:rPr lang="en-US" altLang="en-US"/>
              <a:t> questions of the </a:t>
            </a:r>
            <a:r>
              <a:rPr lang="en-US" altLang="en-US" b="1" i="1"/>
              <a:t>MODIFIED ASSIST</a:t>
            </a:r>
            <a:r>
              <a:rPr lang="en-US" altLang="en-US"/>
              <a:t>.</a:t>
            </a:r>
          </a:p>
          <a:p>
            <a:pPr marL="571500" lvl="1" indent="-339725">
              <a:spcBef>
                <a:spcPct val="50000"/>
              </a:spcBef>
            </a:pPr>
            <a:r>
              <a:rPr lang="en-US" altLang="en-US"/>
              <a:t>Understand the importance of asking about drug use.</a:t>
            </a:r>
          </a:p>
          <a:p>
            <a:pPr marL="571500" lvl="1" indent="-339725">
              <a:spcBef>
                <a:spcPct val="50000"/>
              </a:spcBef>
            </a:pPr>
            <a:r>
              <a:rPr lang="en-US" altLang="en-US"/>
              <a:t>Learn how to score the </a:t>
            </a:r>
            <a:r>
              <a:rPr lang="en-US" altLang="en-US" b="1" i="1"/>
              <a:t>MODIFIED ASSIST</a:t>
            </a:r>
            <a:r>
              <a:rPr lang="en-US" altLang="en-US" i="1"/>
              <a:t>.</a:t>
            </a:r>
          </a:p>
          <a:p>
            <a:pPr marL="571500" lvl="1" indent="-339725">
              <a:spcBef>
                <a:spcPct val="50000"/>
              </a:spcBef>
            </a:pPr>
            <a:r>
              <a:rPr lang="en-US" altLang="en-US"/>
              <a:t>Learn </a:t>
            </a:r>
            <a:r>
              <a:rPr lang="en-US" altLang="en-US" b="1"/>
              <a:t>STEP 2:</a:t>
            </a:r>
            <a:r>
              <a:rPr lang="en-US" altLang="en-US"/>
              <a:t> Conducting a Brief Intervention.</a:t>
            </a:r>
          </a:p>
          <a:p>
            <a:pPr marL="571500" lvl="1" indent="-339725">
              <a:spcBef>
                <a:spcPct val="50000"/>
              </a:spcBef>
            </a:pPr>
            <a:r>
              <a:rPr lang="en-US" altLang="en-US"/>
              <a:t>Conceptualize the 5 A’s of Intervention.</a:t>
            </a:r>
          </a:p>
          <a:p>
            <a:pPr marL="571500" lvl="1" indent="-339725">
              <a:spcBef>
                <a:spcPct val="50000"/>
              </a:spcBef>
            </a:pPr>
            <a:r>
              <a:rPr lang="en-US" altLang="en-US"/>
              <a:t>Learn ways to provide medical advice.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AD9376C7-6565-4D85-67AF-FA0CBE485C92}"/>
              </a:ext>
            </a:extLst>
          </p:cNvPr>
          <p:cNvSpPr>
            <a:spLocks noGrp="1" noChangeArrowheads="1"/>
          </p:cNvSpPr>
          <p:nvPr>
            <p:ph type="title"/>
          </p:nvPr>
        </p:nvSpPr>
        <p:spPr>
          <a:xfrm>
            <a:off x="455613" y="273050"/>
            <a:ext cx="8229600" cy="1828800"/>
          </a:xfrm>
          <a:noFill/>
        </p:spPr>
        <p:txBody>
          <a:bodyPr/>
          <a:lstStyle/>
          <a:p>
            <a:r>
              <a:rPr lang="en-US" altLang="en-US" dirty="0"/>
              <a:t>A: ADVISE PATIENT ACCORDING TO SCREENING RESULTS (1 of 2)</a:t>
            </a:r>
          </a:p>
        </p:txBody>
      </p:sp>
      <p:sp>
        <p:nvSpPr>
          <p:cNvPr id="141315" name="Rectangle 3">
            <a:extLst>
              <a:ext uri="{FF2B5EF4-FFF2-40B4-BE49-F238E27FC236}">
                <a16:creationId xmlns:a16="http://schemas.microsoft.com/office/drawing/2014/main" id="{46C9F3A0-B302-47AB-B437-494CA7D89503}"/>
              </a:ext>
            </a:extLst>
          </p:cNvPr>
          <p:cNvSpPr>
            <a:spLocks noGrp="1" noChangeArrowheads="1"/>
          </p:cNvSpPr>
          <p:nvPr>
            <p:ph type="body" idx="1"/>
          </p:nvPr>
        </p:nvSpPr>
        <p:spPr>
          <a:xfrm>
            <a:off x="457200" y="2284413"/>
            <a:ext cx="8229600" cy="3887787"/>
          </a:xfrm>
          <a:noFill/>
        </p:spPr>
        <p:txBody>
          <a:bodyPr/>
          <a:lstStyle/>
          <a:p>
            <a:pPr marL="0" indent="0"/>
            <a:r>
              <a:rPr lang="en-US" altLang="en-US" sz="2000" b="0" i="0">
                <a:solidFill>
                  <a:schemeClr val="tx1"/>
                </a:solidFill>
              </a:rPr>
              <a:t>This brief intervention gives patients a chance to learn about their drug use –especially as it pertains to their health – from an objective third party with medical training. It relies on the premise that advice from an expert has been shown to promote change.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a:extLst>
              <a:ext uri="{FF2B5EF4-FFF2-40B4-BE49-F238E27FC236}">
                <a16:creationId xmlns:a16="http://schemas.microsoft.com/office/drawing/2014/main" id="{F26F8746-6319-937F-8B02-4E47695FD11E}"/>
              </a:ext>
            </a:extLst>
          </p:cNvPr>
          <p:cNvSpPr>
            <a:spLocks noGrp="1" noChangeArrowheads="1"/>
          </p:cNvSpPr>
          <p:nvPr>
            <p:ph type="title"/>
          </p:nvPr>
        </p:nvSpPr>
        <p:spPr>
          <a:xfrm>
            <a:off x="455613" y="274638"/>
            <a:ext cx="8226425" cy="1828800"/>
          </a:xfrm>
          <a:noFill/>
        </p:spPr>
        <p:txBody>
          <a:bodyPr/>
          <a:lstStyle/>
          <a:p>
            <a:r>
              <a:rPr lang="en-US" altLang="en-US" dirty="0"/>
              <a:t>A: ADVISE PATIENT ACCORDING TO SCREENING RESULTS </a:t>
            </a:r>
            <a:r>
              <a:rPr lang="en-US" altLang="en-US" sz="2000" dirty="0"/>
              <a:t>(2 of 2)</a:t>
            </a:r>
            <a:endParaRPr lang="en-US" altLang="en-US" sz="2000" b="0" i="1" dirty="0">
              <a:solidFill>
                <a:srgbClr val="0000CC"/>
              </a:solidFill>
              <a:latin typeface="Bookman Old Style" panose="02050604050505020204" pitchFamily="18" charset="0"/>
            </a:endParaRPr>
          </a:p>
        </p:txBody>
      </p:sp>
      <p:sp>
        <p:nvSpPr>
          <p:cNvPr id="142339" name="Rectangle 3">
            <a:extLst>
              <a:ext uri="{FF2B5EF4-FFF2-40B4-BE49-F238E27FC236}">
                <a16:creationId xmlns:a16="http://schemas.microsoft.com/office/drawing/2014/main" id="{8DFB5CDF-33EF-ABA2-C5BB-1D65A86AAE9B}"/>
              </a:ext>
            </a:extLst>
          </p:cNvPr>
          <p:cNvSpPr>
            <a:spLocks noGrp="1" noChangeArrowheads="1"/>
          </p:cNvSpPr>
          <p:nvPr>
            <p:ph type="body" idx="1"/>
          </p:nvPr>
        </p:nvSpPr>
        <p:spPr>
          <a:xfrm>
            <a:off x="457200" y="2284413"/>
            <a:ext cx="8229600" cy="3657600"/>
          </a:xfrm>
          <a:noFill/>
        </p:spPr>
        <p:txBody>
          <a:bodyPr/>
          <a:lstStyle/>
          <a:p>
            <a:pPr marL="0" indent="4763"/>
            <a:r>
              <a:rPr lang="en-US" altLang="en-US"/>
              <a:t>Ask permission to have a short discussion about the screening results.</a:t>
            </a:r>
            <a:endParaRPr lang="en-US" altLang="en-US" sz="1000"/>
          </a:p>
          <a:p>
            <a:pPr marL="0" indent="4763">
              <a:buClr>
                <a:srgbClr val="FF3300"/>
              </a:buClr>
              <a:buSzPct val="120000"/>
              <a:buFont typeface="Wingdings" panose="05000000000000000000" pitchFamily="2" charset="2"/>
              <a:buNone/>
            </a:pPr>
            <a:r>
              <a:rPr lang="en-US" altLang="en-US"/>
              <a:t>Report back the types and amounts of use reported.</a:t>
            </a:r>
            <a:r>
              <a:rPr lang="en-US" altLang="en-US" sz="2000" i="0">
                <a:solidFill>
                  <a:schemeClr val="tx1"/>
                </a:solidFill>
              </a:rPr>
              <a:t> </a:t>
            </a:r>
            <a:r>
              <a:rPr lang="en-US" altLang="en-US" sz="2000" b="0" i="0">
                <a:solidFill>
                  <a:schemeClr val="tx1"/>
                </a:solidFill>
              </a:rPr>
              <a:t>Allow the patient to correct omissions so you get the full picture of use. Prompt the patient: "Tell me more about your use of drug X and Y" (for each drug the patient reported).</a:t>
            </a:r>
            <a:endParaRPr lang="en-US" altLang="en-US" sz="1000" b="0" i="0">
              <a:solidFill>
                <a:schemeClr val="tx1"/>
              </a:solidFill>
            </a:endParaRPr>
          </a:p>
          <a:p>
            <a:pPr marL="0" indent="4763">
              <a:buClr>
                <a:srgbClr val="FF3300"/>
              </a:buClr>
              <a:buSzPct val="120000"/>
              <a:buFont typeface="Wingdings" panose="05000000000000000000" pitchFamily="2" charset="2"/>
              <a:buNone/>
            </a:pPr>
            <a:r>
              <a:rPr lang="en-US" altLang="en-US"/>
              <a:t>If the patient has used within the past 3 months, </a:t>
            </a:r>
            <a:r>
              <a:rPr lang="en-US" altLang="en-US" sz="2000" b="0" i="0">
                <a:solidFill>
                  <a:schemeClr val="tx1"/>
                </a:solidFill>
              </a:rPr>
              <a:t>review other MODIFIED ASSIST responses.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a:extLst>
              <a:ext uri="{FF2B5EF4-FFF2-40B4-BE49-F238E27FC236}">
                <a16:creationId xmlns:a16="http://schemas.microsoft.com/office/drawing/2014/main" id="{F166DA3E-25C1-B6A6-068A-33AC682C9AB6}"/>
              </a:ext>
            </a:extLst>
          </p:cNvPr>
          <p:cNvSpPr>
            <a:spLocks noGrp="1" noChangeArrowheads="1"/>
          </p:cNvSpPr>
          <p:nvPr>
            <p:ph type="title"/>
          </p:nvPr>
        </p:nvSpPr>
        <p:spPr>
          <a:xfrm>
            <a:off x="455613" y="273050"/>
            <a:ext cx="8226425" cy="1828800"/>
          </a:xfrm>
          <a:noFill/>
        </p:spPr>
        <p:txBody>
          <a:bodyPr/>
          <a:lstStyle/>
          <a:p>
            <a:r>
              <a:rPr lang="en-US" altLang="en-US" dirty="0"/>
              <a:t>B. PROVIDE MEDICAL ADVICE ABOUT THE PATIENT’S DRUG USE </a:t>
            </a:r>
            <a:r>
              <a:rPr lang="en-US" altLang="en-US" sz="3600" dirty="0"/>
              <a:t>(1 of 3)</a:t>
            </a:r>
            <a:endParaRPr lang="en-US" altLang="en-US" sz="3600" b="0" dirty="0">
              <a:solidFill>
                <a:srgbClr val="0000CC"/>
              </a:solidFill>
            </a:endParaRPr>
          </a:p>
        </p:txBody>
      </p:sp>
      <p:sp>
        <p:nvSpPr>
          <p:cNvPr id="143363" name="Rectangle 3">
            <a:extLst>
              <a:ext uri="{FF2B5EF4-FFF2-40B4-BE49-F238E27FC236}">
                <a16:creationId xmlns:a16="http://schemas.microsoft.com/office/drawing/2014/main" id="{A67B032E-4B0C-CC62-A4E3-74D58908D5C7}"/>
              </a:ext>
            </a:extLst>
          </p:cNvPr>
          <p:cNvSpPr>
            <a:spLocks noGrp="1" noChangeArrowheads="1"/>
          </p:cNvSpPr>
          <p:nvPr>
            <p:ph type="body" idx="1"/>
          </p:nvPr>
        </p:nvSpPr>
        <p:spPr>
          <a:xfrm>
            <a:off x="457200" y="2284413"/>
            <a:ext cx="8229600" cy="4114800"/>
          </a:xfrm>
          <a:noFill/>
        </p:spPr>
        <p:txBody>
          <a:bodyPr/>
          <a:lstStyle/>
          <a:p>
            <a:pPr marL="3175" indent="4763">
              <a:buClr>
                <a:srgbClr val="FF3300"/>
              </a:buClr>
              <a:buSzPct val="120000"/>
              <a:buFont typeface="Wingdings" panose="05000000000000000000" pitchFamily="2" charset="2"/>
              <a:buNone/>
            </a:pPr>
            <a:r>
              <a:rPr lang="en-US" altLang="en-US"/>
              <a:t>Explain it is your role as her medical provider to convey health recommendations.</a:t>
            </a:r>
          </a:p>
          <a:p>
            <a:pPr marL="3175" indent="4763">
              <a:buClr>
                <a:srgbClr val="FF3300"/>
              </a:buClr>
              <a:buSzPct val="120000"/>
              <a:buFont typeface="Wingdings" panose="05000000000000000000" pitchFamily="2" charset="2"/>
              <a:buNone/>
            </a:pPr>
            <a:r>
              <a:rPr lang="en-US" altLang="en-US"/>
              <a:t>Recommend quitting before problems (or more problems) develop. Give specific medical reasons.</a:t>
            </a:r>
            <a:r>
              <a:rPr lang="en-US" altLang="en-US" sz="2000" b="0"/>
              <a:t> </a:t>
            </a:r>
          </a:p>
          <a:p>
            <a:pPr marL="576263" lvl="1" indent="-350838"/>
            <a:r>
              <a:rPr lang="en-US" altLang="en-US"/>
              <a:t>Medically supervised detoxification may be necessary for discontinuing use of some drugs (e.g., benzodiazepines).</a:t>
            </a:r>
          </a:p>
          <a:p>
            <a:pPr marL="3175" indent="4763">
              <a:buClr>
                <a:srgbClr val="FF3300"/>
              </a:buClr>
              <a:buSzPct val="120000"/>
              <a:buFont typeface="Wingdings" panose="05000000000000000000" pitchFamily="2" charset="2"/>
              <a:buNone/>
            </a:pPr>
            <a:r>
              <a:rPr lang="en-US" altLang="en-US"/>
              <a:t>When appropriate, educate patients on the following:</a:t>
            </a:r>
            <a:r>
              <a:rPr lang="en-US" altLang="en-US" sz="2000" b="0"/>
              <a:t> </a:t>
            </a:r>
          </a:p>
          <a:p>
            <a:pPr marL="576263" lvl="1" indent="-350838"/>
            <a:r>
              <a:rPr lang="en-US" altLang="en-US"/>
              <a:t>Use of even small amounts of drugs or tobacco may negatively impact health and performance (e.g., driving or operating machinery).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a:extLst>
              <a:ext uri="{FF2B5EF4-FFF2-40B4-BE49-F238E27FC236}">
                <a16:creationId xmlns:a16="http://schemas.microsoft.com/office/drawing/2014/main" id="{7F4C83EF-E7C7-51DD-741E-51E6CC74300E}"/>
              </a:ext>
            </a:extLst>
          </p:cNvPr>
          <p:cNvSpPr>
            <a:spLocks noGrp="1" noChangeArrowheads="1"/>
          </p:cNvSpPr>
          <p:nvPr>
            <p:ph type="title"/>
          </p:nvPr>
        </p:nvSpPr>
        <p:spPr>
          <a:xfrm>
            <a:off x="455613" y="273050"/>
            <a:ext cx="8226425" cy="1828800"/>
          </a:xfrm>
          <a:noFill/>
        </p:spPr>
        <p:txBody>
          <a:bodyPr/>
          <a:lstStyle/>
          <a:p>
            <a:r>
              <a:rPr lang="en-US" altLang="en-US" dirty="0"/>
              <a:t>B. PROVIDE MEDICAL ADVICE ABOUT THE PATIENT’S DRUG USE (2 of 3)</a:t>
            </a:r>
            <a:endParaRPr lang="en-US" altLang="en-US" i="1" dirty="0"/>
          </a:p>
        </p:txBody>
      </p:sp>
      <p:sp>
        <p:nvSpPr>
          <p:cNvPr id="145411" name="Rectangle 3">
            <a:extLst>
              <a:ext uri="{FF2B5EF4-FFF2-40B4-BE49-F238E27FC236}">
                <a16:creationId xmlns:a16="http://schemas.microsoft.com/office/drawing/2014/main" id="{37D0C428-9F91-5D63-3DD2-F2F5D4E6FA51}"/>
              </a:ext>
            </a:extLst>
          </p:cNvPr>
          <p:cNvSpPr>
            <a:spLocks noGrp="1" noChangeArrowheads="1"/>
          </p:cNvSpPr>
          <p:nvPr>
            <p:ph type="body" idx="1"/>
          </p:nvPr>
        </p:nvSpPr>
        <p:spPr>
          <a:xfrm>
            <a:off x="455613" y="2284413"/>
            <a:ext cx="8226425" cy="4116387"/>
          </a:xfrm>
          <a:noFill/>
        </p:spPr>
        <p:txBody>
          <a:bodyPr/>
          <a:lstStyle/>
          <a:p>
            <a:pPr marL="0" indent="0">
              <a:buClr>
                <a:srgbClr val="FF3300"/>
              </a:buClr>
              <a:buFont typeface="Wingdings" panose="05000000000000000000" pitchFamily="2" charset="2"/>
              <a:buNone/>
            </a:pPr>
            <a:r>
              <a:rPr lang="en-US" altLang="en-US"/>
              <a:t>Because drug intoxication can lead to impaired judgment and risky behaviors</a:t>
            </a:r>
            <a:r>
              <a:rPr lang="en-US" altLang="en-US" sz="2000" b="0"/>
              <a:t>, </a:t>
            </a:r>
            <a:r>
              <a:rPr lang="en-US" altLang="en-US" sz="2000" b="0" i="0">
                <a:solidFill>
                  <a:schemeClr val="tx1"/>
                </a:solidFill>
              </a:rPr>
              <a:t>refer all sexually active patients for confidential testing for HIV and other sexually transmitted diseases or provide an onsite testing opportunity, if they do not know their status or have not been tested recently. Encourage all patients to practice safe sex.</a:t>
            </a:r>
          </a:p>
          <a:p>
            <a:pPr marL="0" indent="0">
              <a:buClr>
                <a:srgbClr val="FF3300"/>
              </a:buClr>
              <a:buFont typeface="Wingdings" panose="05000000000000000000" pitchFamily="2" charset="2"/>
              <a:buNone/>
            </a:pPr>
            <a:r>
              <a:rPr lang="en-US" altLang="en-US"/>
              <a:t>Refer all patients with past or current injection drug use (Question 7)</a:t>
            </a:r>
            <a:r>
              <a:rPr lang="en-US" altLang="en-US" sz="2000" b="0" i="0">
                <a:solidFill>
                  <a:schemeClr val="tx1"/>
                </a:solidFill>
              </a:rPr>
              <a:t> for HIV and Hepatitis B/C testing if they have not been tested twice over a 6-month span following their last injection.</a:t>
            </a:r>
            <a:r>
              <a:rPr lang="en-US" altLang="en-US" sz="2000" b="0"/>
              <a:t> </a:t>
            </a:r>
            <a:endParaRPr lang="en-US" altLang="en-US" b="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a:extLst>
              <a:ext uri="{FF2B5EF4-FFF2-40B4-BE49-F238E27FC236}">
                <a16:creationId xmlns:a16="http://schemas.microsoft.com/office/drawing/2014/main" id="{4A17FCD9-F9E9-BA27-2055-E832F6CD59D8}"/>
              </a:ext>
            </a:extLst>
          </p:cNvPr>
          <p:cNvSpPr>
            <a:spLocks noGrp="1" noChangeArrowheads="1"/>
          </p:cNvSpPr>
          <p:nvPr>
            <p:ph type="title"/>
          </p:nvPr>
        </p:nvSpPr>
        <p:spPr>
          <a:xfrm>
            <a:off x="455613" y="273050"/>
            <a:ext cx="8226425" cy="1828800"/>
          </a:xfrm>
          <a:noFill/>
        </p:spPr>
        <p:txBody>
          <a:bodyPr/>
          <a:lstStyle/>
          <a:p>
            <a:r>
              <a:rPr lang="en-US" altLang="en-US" dirty="0"/>
              <a:t>B. PROVIDE MEDICAL ADVICE ABOUT THE PATIENT’S DRUG USE (3 of 3)</a:t>
            </a:r>
            <a:endParaRPr lang="en-US" altLang="en-US" i="1" dirty="0"/>
          </a:p>
        </p:txBody>
      </p:sp>
      <p:sp>
        <p:nvSpPr>
          <p:cNvPr id="186371" name="Rectangle 3">
            <a:extLst>
              <a:ext uri="{FF2B5EF4-FFF2-40B4-BE49-F238E27FC236}">
                <a16:creationId xmlns:a16="http://schemas.microsoft.com/office/drawing/2014/main" id="{9CB191A6-8DE0-7DE2-C461-B1DBC304E1AF}"/>
              </a:ext>
            </a:extLst>
          </p:cNvPr>
          <p:cNvSpPr>
            <a:spLocks noGrp="1" noChangeArrowheads="1"/>
          </p:cNvSpPr>
          <p:nvPr>
            <p:ph type="body" idx="1"/>
          </p:nvPr>
        </p:nvSpPr>
        <p:spPr>
          <a:xfrm>
            <a:off x="457200" y="2284413"/>
            <a:ext cx="8229600" cy="3657600"/>
          </a:xfrm>
          <a:noFill/>
        </p:spPr>
        <p:txBody>
          <a:bodyPr/>
          <a:lstStyle/>
          <a:p>
            <a:pPr marL="3175" indent="4763">
              <a:buClr>
                <a:srgbClr val="FF3300"/>
              </a:buClr>
              <a:buSzPct val="120000"/>
              <a:buFont typeface="Wingdings" panose="05000000000000000000" pitchFamily="2" charset="2"/>
              <a:buNone/>
            </a:pPr>
            <a:r>
              <a:rPr lang="en-US" altLang="en-US"/>
              <a:t>Make referrals to evaluate suspected co-occurring conditions (e.g., psychiatric consultation for depressed, inattentive, or anxious patients or pain specialist consultation for patients seeking narcotic prescriptions for chronic nonmalignant pain).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a:extLst>
              <a:ext uri="{FF2B5EF4-FFF2-40B4-BE49-F238E27FC236}">
                <a16:creationId xmlns:a16="http://schemas.microsoft.com/office/drawing/2014/main" id="{90DDA88A-640B-E0F8-8FFE-AF799274509B}"/>
              </a:ext>
            </a:extLst>
          </p:cNvPr>
          <p:cNvSpPr>
            <a:spLocks noGrp="1" noChangeArrowheads="1"/>
          </p:cNvSpPr>
          <p:nvPr>
            <p:ph type="title"/>
          </p:nvPr>
        </p:nvSpPr>
        <p:spPr>
          <a:noFill/>
        </p:spPr>
        <p:txBody>
          <a:bodyPr/>
          <a:lstStyle/>
          <a:p>
            <a:r>
              <a:rPr lang="en-US" altLang="en-US"/>
              <a:t>END OF TUTORIAL</a:t>
            </a:r>
          </a:p>
        </p:txBody>
      </p:sp>
      <p:sp>
        <p:nvSpPr>
          <p:cNvPr id="231427" name="Rectangle 3">
            <a:extLst>
              <a:ext uri="{FF2B5EF4-FFF2-40B4-BE49-F238E27FC236}">
                <a16:creationId xmlns:a16="http://schemas.microsoft.com/office/drawing/2014/main" id="{F1B23B04-BBE0-A56B-FD36-5FCF1B2BBE35}"/>
              </a:ext>
            </a:extLst>
          </p:cNvPr>
          <p:cNvSpPr>
            <a:spLocks noGrp="1" noChangeArrowheads="1"/>
          </p:cNvSpPr>
          <p:nvPr>
            <p:ph type="body" idx="1"/>
          </p:nvPr>
        </p:nvSpPr>
        <p:spPr>
          <a:xfrm>
            <a:off x="457200" y="1600200"/>
            <a:ext cx="8229600" cy="4570413"/>
          </a:xfrm>
          <a:noFill/>
        </p:spPr>
        <p:txBody>
          <a:bodyPr/>
          <a:lstStyle/>
          <a:p>
            <a:pPr marL="0" indent="0"/>
            <a:r>
              <a:rPr lang="en-US" altLang="en-US"/>
              <a:t>Please close and return to your registration form and begin your test.</a:t>
            </a:r>
          </a:p>
          <a:p>
            <a:pPr marL="0" indent="0"/>
            <a:endParaRPr lang="en-US" altLang="en-US"/>
          </a:p>
          <a:p>
            <a:pPr marL="0" indent="0"/>
            <a:endParaRPr lang="en-US" altLang="en-US" sz="1800" b="0">
              <a:latin typeface="Bookman Old Style" panose="02050604050505020204" pitchFamily="18" charset="0"/>
            </a:endParaRPr>
          </a:p>
        </p:txBody>
      </p:sp>
      <p:pic>
        <p:nvPicPr>
          <p:cNvPr id="231428" name="Picture 4" descr="STOP sign">
            <a:extLst>
              <a:ext uri="{FF2B5EF4-FFF2-40B4-BE49-F238E27FC236}">
                <a16:creationId xmlns:a16="http://schemas.microsoft.com/office/drawing/2014/main" id="{763A43A9-EE67-E2CD-7027-21647BAB93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971800"/>
            <a:ext cx="3656013" cy="365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302EAB9F-1146-2E3A-119C-2C124736CE18}"/>
              </a:ext>
            </a:extLst>
          </p:cNvPr>
          <p:cNvSpPr>
            <a:spLocks noGrp="1" noChangeArrowheads="1"/>
          </p:cNvSpPr>
          <p:nvPr>
            <p:ph type="title"/>
          </p:nvPr>
        </p:nvSpPr>
        <p:spPr>
          <a:xfrm>
            <a:off x="457200" y="274638"/>
            <a:ext cx="8229600" cy="1325562"/>
          </a:xfrm>
          <a:noFill/>
        </p:spPr>
        <p:txBody>
          <a:bodyPr/>
          <a:lstStyle/>
          <a:p>
            <a:r>
              <a:rPr lang="en-US" altLang="en-US"/>
              <a:t>STEP 1 – ADMINISTERING THE MODIFIED ASSIST</a:t>
            </a:r>
            <a:r>
              <a:rPr lang="en-US" altLang="en-US" sz="3600"/>
              <a:t> </a:t>
            </a:r>
          </a:p>
        </p:txBody>
      </p:sp>
      <p:sp>
        <p:nvSpPr>
          <p:cNvPr id="117765" name="AutoShape 5">
            <a:extLst>
              <a:ext uri="{FF2B5EF4-FFF2-40B4-BE49-F238E27FC236}">
                <a16:creationId xmlns:a16="http://schemas.microsoft.com/office/drawing/2014/main" id="{3B7212DD-D13D-842B-8C89-377666B765B8}"/>
              </a:ext>
            </a:extLst>
          </p:cNvPr>
          <p:cNvSpPr>
            <a:spLocks noChangeArrowheads="1"/>
          </p:cNvSpPr>
          <p:nvPr/>
        </p:nvSpPr>
        <p:spPr bwMode="auto">
          <a:xfrm>
            <a:off x="912813" y="2057400"/>
            <a:ext cx="7313612" cy="3198813"/>
          </a:xfrm>
          <a:prstGeom prst="foldedCorner">
            <a:avLst>
              <a:gd name="adj" fmla="val 12500"/>
            </a:avLst>
          </a:prstGeom>
          <a:solidFill>
            <a:srgbClr val="1B718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tIns="274320" rIns="274320" bIns="274320"/>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800" b="1" i="1">
                <a:solidFill>
                  <a:schemeClr val="bg1"/>
                </a:solidFill>
                <a:latin typeface="Gill Sans MT" panose="020B0502020104020203" pitchFamily="34" charset="0"/>
              </a:rPr>
              <a:t>STEP 1: ASK about drug use</a:t>
            </a:r>
          </a:p>
          <a:p>
            <a:pPr>
              <a:spcBef>
                <a:spcPct val="50000"/>
              </a:spcBef>
              <a:buFontTx/>
              <a:buAutoNum type="alphaUcPeriod"/>
            </a:pPr>
            <a:r>
              <a:rPr lang="en-US" altLang="en-US" sz="2000" b="1">
                <a:solidFill>
                  <a:schemeClr val="bg1"/>
                </a:solidFill>
                <a:latin typeface="Gill Sans MT" panose="020B0502020104020203" pitchFamily="34" charset="0"/>
              </a:rPr>
              <a:t>Introduce yourself and establish rapport.</a:t>
            </a:r>
          </a:p>
          <a:p>
            <a:pPr>
              <a:spcBef>
                <a:spcPct val="50000"/>
              </a:spcBef>
              <a:buFontTx/>
              <a:buAutoNum type="alphaUcPeriod"/>
            </a:pPr>
            <a:r>
              <a:rPr lang="en-US" altLang="en-US" sz="2000" b="1">
                <a:solidFill>
                  <a:schemeClr val="bg1"/>
                </a:solidFill>
                <a:latin typeface="Gill Sans MT" panose="020B0502020104020203" pitchFamily="34" charset="0"/>
              </a:rPr>
              <a:t>Ask about lifetime drug use. </a:t>
            </a:r>
          </a:p>
          <a:p>
            <a:pPr>
              <a:spcBef>
                <a:spcPct val="50000"/>
              </a:spcBef>
              <a:buFontTx/>
              <a:buAutoNum type="alphaUcPeriod"/>
            </a:pPr>
            <a:r>
              <a:rPr lang="en-US" altLang="en-US" sz="2000" b="1">
                <a:solidFill>
                  <a:schemeClr val="bg1"/>
                </a:solidFill>
                <a:latin typeface="Gill Sans MT" panose="020B0502020104020203" pitchFamily="34" charset="0"/>
              </a:rPr>
              <a:t>Begin the MODIFIED ASSIST.</a:t>
            </a:r>
          </a:p>
          <a:p>
            <a:pPr>
              <a:spcBef>
                <a:spcPct val="50000"/>
              </a:spcBef>
              <a:buFontTx/>
              <a:buAutoNum type="alphaUcPeriod"/>
            </a:pPr>
            <a:r>
              <a:rPr lang="en-US" altLang="en-US" sz="2000" b="1">
                <a:solidFill>
                  <a:schemeClr val="bg1"/>
                </a:solidFill>
                <a:latin typeface="Gill Sans MT" panose="020B0502020104020203" pitchFamily="34" charset="0"/>
              </a:rPr>
              <a:t>Score the MODIFIED ASSIST and identify patient's risk factors.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AutoShape 5">
            <a:extLst>
              <a:ext uri="{FF2B5EF4-FFF2-40B4-BE49-F238E27FC236}">
                <a16:creationId xmlns:a16="http://schemas.microsoft.com/office/drawing/2014/main" id="{B7FABADB-05EA-9021-7EB0-8E0BBAD005DB}"/>
              </a:ext>
            </a:extLst>
          </p:cNvPr>
          <p:cNvSpPr>
            <a:spLocks noGrp="1" noChangeArrowheads="1"/>
          </p:cNvSpPr>
          <p:nvPr>
            <p:ph type="title" idx="4294967295"/>
          </p:nvPr>
        </p:nvSpPr>
        <p:spPr bwMode="auto">
          <a:xfrm>
            <a:off x="457200" y="1600200"/>
            <a:ext cx="8226425" cy="3657600"/>
          </a:xfrm>
          <a:prstGeom prst="roundRect">
            <a:avLst>
              <a:gd name="adj" fmla="val 16667"/>
            </a:avLst>
          </a:prstGeom>
          <a:solidFill>
            <a:srgbClr val="F48337"/>
          </a:solidFill>
          <a:ln>
            <a:noFill/>
            <a:prstDash/>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74320" tIns="274320" rIns="274320" bIns="2743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schemeClr val="bg2">
                    <a:lumMod val="50000"/>
                  </a:schemeClr>
                </a:solidFill>
                <a:effectLst/>
                <a:uLnTx/>
                <a:uFillTx/>
                <a:latin typeface="Gill Sans MT" panose="020B0502020104020203" pitchFamily="34" charset="0"/>
                <a:ea typeface="+mn-ea"/>
                <a:cs typeface="+mn-cs"/>
              </a:rPr>
              <a:t>REMINDER:</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200" b="0" i="0" u="none" strike="noStrike" kern="1200" cap="none" spc="0" normalizeH="0" baseline="0" noProof="0" dirty="0">
                <a:ln>
                  <a:noFill/>
                </a:ln>
                <a:solidFill>
                  <a:schemeClr val="bg2">
                    <a:lumMod val="50000"/>
                  </a:schemeClr>
                </a:solidFill>
                <a:effectLst/>
                <a:uLnTx/>
                <a:uFillTx/>
                <a:latin typeface="Gill Sans MT" panose="020B0502020104020203" pitchFamily="34" charset="0"/>
                <a:ea typeface="+mn-ea"/>
                <a:cs typeface="+mn-cs"/>
              </a:rPr>
              <a:t>Patients should be advised of the limits of confidentiality and insurance coverage for conditions occurring under the influence of alcohol and illicit drugs.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A8FE2097-AE49-0F41-1A75-0A4471B6525C}"/>
              </a:ext>
            </a:extLst>
          </p:cNvPr>
          <p:cNvSpPr>
            <a:spLocks noGrp="1" noChangeArrowheads="1"/>
          </p:cNvSpPr>
          <p:nvPr>
            <p:ph type="title"/>
          </p:nvPr>
        </p:nvSpPr>
        <p:spPr>
          <a:noFill/>
        </p:spPr>
        <p:txBody>
          <a:bodyPr/>
          <a:lstStyle/>
          <a:p>
            <a:r>
              <a:rPr lang="en-US" altLang="en-US"/>
              <a:t>A. INTRODUCE YOURSELF AND ESTABLISH RAPPORT</a:t>
            </a:r>
            <a:endParaRPr lang="en-US" altLang="en-US" sz="3600"/>
          </a:p>
        </p:txBody>
      </p:sp>
      <p:sp>
        <p:nvSpPr>
          <p:cNvPr id="120835" name="Rectangle 3">
            <a:extLst>
              <a:ext uri="{FF2B5EF4-FFF2-40B4-BE49-F238E27FC236}">
                <a16:creationId xmlns:a16="http://schemas.microsoft.com/office/drawing/2014/main" id="{DDA10A0F-397F-60D9-FD4D-81DDEEE65B9F}"/>
              </a:ext>
            </a:extLst>
          </p:cNvPr>
          <p:cNvSpPr>
            <a:spLocks noGrp="1" noChangeArrowheads="1"/>
          </p:cNvSpPr>
          <p:nvPr>
            <p:ph type="body" idx="1"/>
          </p:nvPr>
        </p:nvSpPr>
        <p:spPr>
          <a:xfrm>
            <a:off x="457200" y="1600200"/>
            <a:ext cx="8229600" cy="914400"/>
          </a:xfrm>
          <a:noFill/>
        </p:spPr>
        <p:txBody>
          <a:bodyPr/>
          <a:lstStyle/>
          <a:p>
            <a:pPr marL="0" indent="0">
              <a:spcBef>
                <a:spcPct val="0"/>
              </a:spcBef>
              <a:buClr>
                <a:srgbClr val="F48337"/>
              </a:buClr>
              <a:buSzPct val="120000"/>
              <a:buFont typeface="Webdings" panose="05030102010509060703" pitchFamily="18" charset="2"/>
              <a:buNone/>
              <a:tabLst>
                <a:tab pos="6632575" algn="l"/>
              </a:tabLst>
            </a:pPr>
            <a:r>
              <a:rPr lang="en-US" altLang="en-US"/>
              <a:t>Before you begin the interview, please read the suggested script to the patient:</a:t>
            </a:r>
          </a:p>
        </p:txBody>
      </p:sp>
      <p:sp>
        <p:nvSpPr>
          <p:cNvPr id="120837" name="Rectangle 5">
            <a:extLst>
              <a:ext uri="{FF2B5EF4-FFF2-40B4-BE49-F238E27FC236}">
                <a16:creationId xmlns:a16="http://schemas.microsoft.com/office/drawing/2014/main" id="{52CC5D65-BFF1-CACB-2DAB-C267FF7E9D96}"/>
              </a:ext>
            </a:extLst>
          </p:cNvPr>
          <p:cNvSpPr>
            <a:spLocks noChangeArrowheads="1"/>
          </p:cNvSpPr>
          <p:nvPr/>
        </p:nvSpPr>
        <p:spPr bwMode="auto">
          <a:xfrm>
            <a:off x="914400" y="2516188"/>
            <a:ext cx="7315200" cy="2741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buClr>
                <a:srgbClr val="F48337"/>
              </a:buClr>
              <a:buSzPct val="120000"/>
              <a:buFont typeface="Webdings" panose="05030102010509060703" pitchFamily="18" charset="2"/>
              <a:buNone/>
            </a:pPr>
            <a:r>
              <a:rPr lang="en-US" altLang="en-US" i="1"/>
              <a:t>Hi, I’m __________, nice to meet you. If it’s okay with you, I'd like to ask you a few questions that will help me give you better medical care. The questions relate to your experience with alcohol, cigarettes, and other drugs. Some of the substances we'll talk about are prescribed by a doctor (like pain medications). But I am interested in those only if you have taken them for reasons or in doses </a:t>
            </a:r>
            <a:r>
              <a:rPr lang="en-US" altLang="en-US" i="1" u="sng"/>
              <a:t>other than prescribed</a:t>
            </a:r>
            <a:r>
              <a:rPr lang="en-US" altLang="en-US" i="1"/>
              <a:t>. I'll also ask you about illicit or illegal drug use - but only to better diagnose and treat you.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93" name="Rectangle 9">
            <a:extLst>
              <a:ext uri="{FF2B5EF4-FFF2-40B4-BE49-F238E27FC236}">
                <a16:creationId xmlns:a16="http://schemas.microsoft.com/office/drawing/2014/main" id="{E871C7AE-F6E1-2216-D3B9-2389C96E161A}"/>
              </a:ext>
            </a:extLst>
          </p:cNvPr>
          <p:cNvSpPr>
            <a:spLocks noGrp="1" noChangeArrowheads="1"/>
          </p:cNvSpPr>
          <p:nvPr>
            <p:ph type="title"/>
          </p:nvPr>
        </p:nvSpPr>
        <p:spPr>
          <a:noFill/>
          <a:ln/>
        </p:spPr>
        <p:txBody>
          <a:bodyPr/>
          <a:lstStyle/>
          <a:p>
            <a:r>
              <a:rPr lang="en-US" altLang="en-US"/>
              <a:t>A. INTRODUCE YOURSELF</a:t>
            </a:r>
            <a:br>
              <a:rPr lang="en-US" altLang="en-US"/>
            </a:br>
            <a:r>
              <a:rPr lang="en-US" altLang="en-US"/>
              <a:t>AND ESTABLISH RAPPORT</a:t>
            </a:r>
          </a:p>
        </p:txBody>
      </p:sp>
      <p:sp>
        <p:nvSpPr>
          <p:cNvPr id="195587" name="Rectangle 3">
            <a:extLst>
              <a:ext uri="{FF2B5EF4-FFF2-40B4-BE49-F238E27FC236}">
                <a16:creationId xmlns:a16="http://schemas.microsoft.com/office/drawing/2014/main" id="{318F8652-6B6B-C9F3-EA23-E792FC3A9643}"/>
              </a:ext>
            </a:extLst>
          </p:cNvPr>
          <p:cNvSpPr>
            <a:spLocks noGrp="1" noChangeArrowheads="1"/>
          </p:cNvSpPr>
          <p:nvPr>
            <p:ph type="body" idx="1"/>
          </p:nvPr>
        </p:nvSpPr>
        <p:spPr>
          <a:xfrm>
            <a:off x="455613" y="1598613"/>
            <a:ext cx="8229600" cy="4570412"/>
          </a:xfrm>
          <a:noFill/>
        </p:spPr>
        <p:txBody>
          <a:bodyPr/>
          <a:lstStyle/>
          <a:p>
            <a:pPr marL="0" indent="3175">
              <a:buSzPct val="120000"/>
              <a:buFont typeface="Wingdings" panose="05000000000000000000" pitchFamily="2" charset="2"/>
              <a:buNone/>
            </a:pPr>
            <a:r>
              <a:rPr lang="en-US" altLang="en-US"/>
              <a:t>If the patient declines the screen,</a:t>
            </a:r>
            <a:r>
              <a:rPr lang="en-US" altLang="en-US" b="0" i="0">
                <a:solidFill>
                  <a:schemeClr val="tx1"/>
                </a:solidFill>
              </a:rPr>
              <a:t> </a:t>
            </a:r>
            <a:r>
              <a:rPr lang="en-US" altLang="en-US" sz="2000" b="0" i="0">
                <a:solidFill>
                  <a:schemeClr val="tx1"/>
                </a:solidFill>
              </a:rPr>
              <a:t>advise the patient you respect their decision but would like to inform her about the potential harms of drug abuse.</a:t>
            </a:r>
          </a:p>
          <a:p>
            <a:pPr marL="0" indent="3175">
              <a:buSzPct val="120000"/>
              <a:buFont typeface="Wingdings" panose="05000000000000000000" pitchFamily="2" charset="2"/>
              <a:buNone/>
            </a:pPr>
            <a:endParaRPr lang="en-US" altLang="en-US" b="0" i="0">
              <a:solidFill>
                <a:schemeClr val="tx1"/>
              </a:solidFill>
            </a:endParaRPr>
          </a:p>
          <a:p>
            <a:pPr marL="0" indent="3175">
              <a:buSzPct val="120000"/>
              <a:buFont typeface="Wingdings" panose="05000000000000000000" pitchFamily="2" charset="2"/>
              <a:buNone/>
            </a:pPr>
            <a:r>
              <a:rPr lang="en-US" altLang="en-US"/>
              <a:t>STOP HERE</a:t>
            </a:r>
            <a:endParaRPr lang="en-US" altLang="en-US" b="0">
              <a:solidFill>
                <a:schemeClr val="tx1"/>
              </a:solidFill>
            </a:endParaRPr>
          </a:p>
          <a:p>
            <a:pPr marL="0" indent="3175">
              <a:buSzPct val="120000"/>
              <a:buFont typeface="Wingdings" panose="05000000000000000000" pitchFamily="2" charset="2"/>
              <a:buNone/>
            </a:pPr>
            <a:endParaRPr lang="en-US" altLang="en-US" b="0" i="0">
              <a:solidFill>
                <a:schemeClr val="tx1"/>
              </a:solidFill>
            </a:endParaRPr>
          </a:p>
          <a:p>
            <a:pPr marL="0" indent="3175">
              <a:buClr>
                <a:srgbClr val="FF3300"/>
              </a:buClr>
              <a:buSzPct val="120000"/>
              <a:buFont typeface="Wingdings" panose="05000000000000000000" pitchFamily="2" charset="2"/>
              <a:buNone/>
            </a:pPr>
            <a:r>
              <a:rPr lang="en-US" altLang="en-US"/>
              <a:t>If the patient is willing to continue the screen</a:t>
            </a:r>
            <a:r>
              <a:rPr lang="en-US" altLang="en-US" b="0" i="0">
                <a:solidFill>
                  <a:schemeClr val="tx1"/>
                </a:solidFill>
              </a:rPr>
              <a:t> </a:t>
            </a:r>
            <a:r>
              <a:rPr lang="en-US" altLang="en-US" sz="2000" b="0" i="0">
                <a:solidFill>
                  <a:schemeClr val="tx1"/>
                </a:solidFill>
              </a:rPr>
              <a:t>begin to administer the MODIFIED ASSIST.</a:t>
            </a:r>
          </a:p>
        </p:txBody>
      </p:sp>
      <p:pic>
        <p:nvPicPr>
          <p:cNvPr id="195590" name="Picture 6" descr="STOP sign">
            <a:extLst>
              <a:ext uri="{FF2B5EF4-FFF2-40B4-BE49-F238E27FC236}">
                <a16:creationId xmlns:a16="http://schemas.microsoft.com/office/drawing/2014/main" id="{4635934B-85D0-B8A4-49F1-3E3443A14FB3}"/>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2743200"/>
            <a:ext cx="1828800" cy="182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a:extLst>
              <a:ext uri="{FF2B5EF4-FFF2-40B4-BE49-F238E27FC236}">
                <a16:creationId xmlns:a16="http://schemas.microsoft.com/office/drawing/2014/main" id="{C8554829-703A-D86E-53E1-3C312C4B2E1B}"/>
              </a:ext>
            </a:extLst>
          </p:cNvPr>
          <p:cNvSpPr>
            <a:spLocks noGrp="1" noChangeArrowheads="1"/>
          </p:cNvSpPr>
          <p:nvPr>
            <p:ph type="title"/>
          </p:nvPr>
        </p:nvSpPr>
        <p:spPr>
          <a:xfrm>
            <a:off x="457200" y="273050"/>
            <a:ext cx="8229600" cy="1143000"/>
          </a:xfrm>
          <a:noFill/>
        </p:spPr>
        <p:txBody>
          <a:bodyPr/>
          <a:lstStyle/>
          <a:p>
            <a:r>
              <a:rPr lang="en-US" altLang="en-US"/>
              <a:t>MODIFIED ASSIST PRESCREEN QUESTIONS</a:t>
            </a:r>
          </a:p>
        </p:txBody>
      </p:sp>
      <p:sp>
        <p:nvSpPr>
          <p:cNvPr id="136264" name="Rectangle 72">
            <a:extLst>
              <a:ext uri="{FF2B5EF4-FFF2-40B4-BE49-F238E27FC236}">
                <a16:creationId xmlns:a16="http://schemas.microsoft.com/office/drawing/2014/main" id="{B1C0A324-6DAF-B0F1-2608-C51F493E78E7}"/>
              </a:ext>
            </a:extLst>
          </p:cNvPr>
          <p:cNvSpPr>
            <a:spLocks noChangeArrowheads="1"/>
          </p:cNvSpPr>
          <p:nvPr/>
        </p:nvSpPr>
        <p:spPr bwMode="auto">
          <a:xfrm>
            <a:off x="457200" y="1598613"/>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r>
              <a:rPr lang="en-US" altLang="en-US" sz="2400" b="1" i="1">
                <a:solidFill>
                  <a:srgbClr val="1B7187"/>
                </a:solidFill>
                <a:latin typeface="Gill Sans MT" panose="020B0502020104020203" pitchFamily="34" charset="0"/>
              </a:rPr>
              <a:t>Prescreen Questions:</a:t>
            </a:r>
          </a:p>
        </p:txBody>
      </p:sp>
      <p:graphicFrame>
        <p:nvGraphicFramePr>
          <p:cNvPr id="136371" name="Group 179">
            <a:extLst>
              <a:ext uri="{FF2B5EF4-FFF2-40B4-BE49-F238E27FC236}">
                <a16:creationId xmlns:a16="http://schemas.microsoft.com/office/drawing/2014/main" id="{731449C1-0741-1766-78BD-122DFA183A1C}"/>
              </a:ext>
            </a:extLst>
          </p:cNvPr>
          <p:cNvGraphicFramePr>
            <a:graphicFrameLocks noGrp="1"/>
          </p:cNvGraphicFramePr>
          <p:nvPr>
            <p:ph idx="1"/>
            <p:extLst>
              <p:ext uri="{D42A27DB-BD31-4B8C-83A1-F6EECF244321}">
                <p14:modId xmlns:p14="http://schemas.microsoft.com/office/powerpoint/2010/main" val="694699759"/>
              </p:ext>
            </p:extLst>
          </p:nvPr>
        </p:nvGraphicFramePr>
        <p:xfrm>
          <a:off x="457200" y="2133600"/>
          <a:ext cx="8229600" cy="4313556"/>
        </p:xfrm>
        <a:graphic>
          <a:graphicData uri="http://schemas.openxmlformats.org/drawingml/2006/table">
            <a:tbl>
              <a:tblPr firstRow="1"/>
              <a:tblGrid>
                <a:gridCol w="6858000">
                  <a:extLst>
                    <a:ext uri="{9D8B030D-6E8A-4147-A177-3AD203B41FA5}">
                      <a16:colId xmlns:a16="http://schemas.microsoft.com/office/drawing/2014/main" val="1083728639"/>
                    </a:ext>
                  </a:extLst>
                </a:gridCol>
                <a:gridCol w="1371600">
                  <a:extLst>
                    <a:ext uri="{9D8B030D-6E8A-4147-A177-3AD203B41FA5}">
                      <a16:colId xmlns:a16="http://schemas.microsoft.com/office/drawing/2014/main" val="1007910772"/>
                    </a:ext>
                  </a:extLst>
                </a:gridCol>
              </a:tblGrid>
              <a:tr h="577850">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400" b="1" i="0" u="none" strike="noStrike" cap="none" normalizeH="0" baseline="0">
                          <a:ln>
                            <a:noFill/>
                          </a:ln>
                          <a:solidFill>
                            <a:schemeClr val="tx1"/>
                          </a:solidFill>
                          <a:effectLst/>
                          <a:latin typeface="Gill Sans MT" panose="020B0502020104020203" pitchFamily="34" charset="0"/>
                        </a:rPr>
                        <a:t>In your lifetime, which of the following substances have you ever used? </a:t>
                      </a:r>
                    </a:p>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400" b="1" i="0" u="none" strike="noStrike" cap="none" normalizeH="0" baseline="0">
                          <a:ln>
                            <a:noFill/>
                          </a:ln>
                          <a:solidFill>
                            <a:schemeClr val="tx1"/>
                          </a:solidFill>
                          <a:effectLst/>
                          <a:latin typeface="Gill Sans MT" panose="020B0502020104020203" pitchFamily="34" charset="0"/>
                        </a:rPr>
                        <a:t>(For medications, please report non-medical use-only.)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E4A3"/>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400" b="1" i="0" u="none" strike="noStrike" cap="none" normalizeH="0" baseline="0">
                          <a:ln>
                            <a:noFill/>
                          </a:ln>
                          <a:solidFill>
                            <a:schemeClr val="tx1"/>
                          </a:solidFill>
                          <a:effectLst/>
                          <a:latin typeface="Gill Sans MT" panose="020B0502020104020203" pitchFamily="34" charset="0"/>
                        </a:rPr>
                        <a:t>   NO      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E4A3"/>
                    </a:solidFill>
                  </a:tcPr>
                </a:tc>
                <a:extLst>
                  <a:ext uri="{0D108BD9-81ED-4DB2-BD59-A6C34878D82A}">
                    <a16:rowId xmlns:a16="http://schemas.microsoft.com/office/drawing/2014/main" val="1839456570"/>
                  </a:ext>
                </a:extLst>
              </a:tr>
              <a:tr h="288925">
                <a:tc>
                  <a:txBody>
                    <a:bodyPr/>
                    <a:lstStyle>
                      <a:lvl1pPr marL="533400" indent="-533400">
                        <a:spcBef>
                          <a:spcPct val="75000"/>
                        </a:spcBef>
                        <a:defRPr sz="2000" b="1" i="1">
                          <a:solidFill>
                            <a:srgbClr val="1B7187"/>
                          </a:solidFill>
                          <a:latin typeface="Gill Sans MT" panose="020B0502020104020203" pitchFamily="34" charset="0"/>
                        </a:defRPr>
                      </a:lvl1pPr>
                      <a:lvl2pPr marL="914400" indent="-457200">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marL="1295400" indent="-381000">
                        <a:spcBef>
                          <a:spcPct val="20000"/>
                        </a:spcBef>
                        <a:defRPr sz="1400">
                          <a:solidFill>
                            <a:schemeClr val="tx1"/>
                          </a:solidFill>
                          <a:latin typeface="Gill Sans MT" panose="020B0502020104020203" pitchFamily="34" charset="0"/>
                        </a:defRPr>
                      </a:lvl3pPr>
                      <a:lvl4pPr marL="1714500" indent="-342900">
                        <a:spcBef>
                          <a:spcPct val="20000"/>
                        </a:spcBef>
                        <a:defRPr sz="1200">
                          <a:solidFill>
                            <a:schemeClr val="tx1"/>
                          </a:solidFill>
                          <a:latin typeface="Gill Sans MT" panose="020B0502020104020203" pitchFamily="34" charset="0"/>
                        </a:defRPr>
                      </a:lvl4pPr>
                      <a:lvl5pPr marL="2171700" indent="-342900">
                        <a:spcBef>
                          <a:spcPct val="20000"/>
                        </a:spcBef>
                        <a:defRPr sz="1000">
                          <a:solidFill>
                            <a:schemeClr val="tx1"/>
                          </a:solidFill>
                          <a:latin typeface="Gill Sans MT" panose="020B0502020104020203" pitchFamily="34" charset="0"/>
                        </a:defRPr>
                      </a:lvl5pPr>
                      <a:lvl6pPr marL="2628900" indent="-342900" fontAlgn="base">
                        <a:spcBef>
                          <a:spcPct val="20000"/>
                        </a:spcBef>
                        <a:spcAft>
                          <a:spcPct val="0"/>
                        </a:spcAft>
                        <a:defRPr sz="1000">
                          <a:solidFill>
                            <a:schemeClr val="tx1"/>
                          </a:solidFill>
                          <a:latin typeface="Gill Sans MT" panose="020B0502020104020203" pitchFamily="34" charset="0"/>
                        </a:defRPr>
                      </a:lvl6pPr>
                      <a:lvl7pPr marL="3086100" indent="-342900" fontAlgn="base">
                        <a:spcBef>
                          <a:spcPct val="20000"/>
                        </a:spcBef>
                        <a:spcAft>
                          <a:spcPct val="0"/>
                        </a:spcAft>
                        <a:defRPr sz="1000">
                          <a:solidFill>
                            <a:schemeClr val="tx1"/>
                          </a:solidFill>
                          <a:latin typeface="Gill Sans MT" panose="020B0502020104020203" pitchFamily="34" charset="0"/>
                        </a:defRPr>
                      </a:lvl7pPr>
                      <a:lvl8pPr marL="3543300" indent="-342900" fontAlgn="base">
                        <a:spcBef>
                          <a:spcPct val="20000"/>
                        </a:spcBef>
                        <a:spcAft>
                          <a:spcPct val="0"/>
                        </a:spcAft>
                        <a:defRPr sz="1000">
                          <a:solidFill>
                            <a:schemeClr val="tx1"/>
                          </a:solidFill>
                          <a:latin typeface="Gill Sans MT" panose="020B0502020104020203" pitchFamily="34" charset="0"/>
                        </a:defRPr>
                      </a:lvl8pPr>
                      <a:lvl9pPr marL="4000500" indent="-342900" fontAlgn="base">
                        <a:spcBef>
                          <a:spcPct val="20000"/>
                        </a:spcBef>
                        <a:spcAft>
                          <a:spcPct val="0"/>
                        </a:spcAft>
                        <a:defRPr sz="1000">
                          <a:solidFill>
                            <a:schemeClr val="tx1"/>
                          </a:solidFill>
                          <a:latin typeface="Gill Sans MT" panose="020B0502020104020203" pitchFamily="34" charset="0"/>
                        </a:defRPr>
                      </a:lvl9pPr>
                    </a:lstStyle>
                    <a:p>
                      <a:pPr marL="533400" marR="0" lvl="0" indent="-53340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a. Tobacco products (cigarettes, chewing tobacco, cigars,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extLst>
                  <a:ext uri="{0D108BD9-81ED-4DB2-BD59-A6C34878D82A}">
                    <a16:rowId xmlns:a16="http://schemas.microsoft.com/office/drawing/2014/main" val="2630406865"/>
                  </a:ext>
                </a:extLst>
              </a:tr>
              <a:tr h="265113">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b. Alcohol beverages (beer, wine, liquor)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95397418"/>
                  </a:ext>
                </a:extLst>
              </a:tr>
              <a:tr h="265113">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c. Cannabis (marijuana, pot, grass, hash,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extLst>
                  <a:ext uri="{0D108BD9-81ED-4DB2-BD59-A6C34878D82A}">
                    <a16:rowId xmlns:a16="http://schemas.microsoft.com/office/drawing/2014/main" val="3692702300"/>
                  </a:ext>
                </a:extLst>
              </a:tr>
              <a:tr h="266700">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d. Cocaine (coke, crack,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783476989"/>
                  </a:ext>
                </a:extLst>
              </a:tr>
              <a:tr h="219075">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e. Prescription stimulants (Ritalin, Concerta, Dexedrine, Adderall, diet pills, etc.)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extLst>
                  <a:ext uri="{0D108BD9-81ED-4DB2-BD59-A6C34878D82A}">
                    <a16:rowId xmlns:a16="http://schemas.microsoft.com/office/drawing/2014/main" val="2440965667"/>
                  </a:ext>
                </a:extLst>
              </a:tr>
              <a:tr h="250825">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f. Methamphetamine (speed, crystal, meth, ice,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2017555021"/>
                  </a:ext>
                </a:extLst>
              </a:tr>
              <a:tr h="282575">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g. Inhalants (nitrous, oxide, glue, gas, paint thinner,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extLst>
                  <a:ext uri="{0D108BD9-81ED-4DB2-BD59-A6C34878D82A}">
                    <a16:rowId xmlns:a16="http://schemas.microsoft.com/office/drawing/2014/main" val="1429709001"/>
                  </a:ext>
                </a:extLst>
              </a:tr>
              <a:tr h="304800">
                <a:tc>
                  <a:txBody>
                    <a:bodyPr/>
                    <a:lstStyle>
                      <a:lvl1pPr marL="173038" indent="-173038">
                        <a:spcBef>
                          <a:spcPct val="75000"/>
                        </a:spcBef>
                        <a:defRPr sz="2000" b="1" i="1">
                          <a:solidFill>
                            <a:srgbClr val="1B7187"/>
                          </a:solidFill>
                          <a:latin typeface="Gill Sans MT" panose="020B0502020104020203" pitchFamily="34" charset="0"/>
                        </a:defRPr>
                      </a:lvl1pPr>
                      <a:lvl2pPr marL="461963">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173038" marR="0" lvl="0" indent="-173038"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h. Sedatives or sleeping pills (Valium, Serepax, Ativan, Xanax, Librium, Rohynnol, GHB,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970621019"/>
                  </a:ext>
                </a:extLst>
              </a:tr>
              <a:tr h="304800">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i. Hallucinogens (LSD, acid, mushrooms, PCP, Special K, ecstasy,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extLst>
                  <a:ext uri="{0D108BD9-81ED-4DB2-BD59-A6C34878D82A}">
                    <a16:rowId xmlns:a16="http://schemas.microsoft.com/office/drawing/2014/main" val="2574840079"/>
                  </a:ext>
                </a:extLst>
              </a:tr>
              <a:tr h="287338">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j. Street opioids (heroin, opium,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835419007"/>
                  </a:ext>
                </a:extLst>
              </a:tr>
              <a:tr h="506413">
                <a:tc>
                  <a:txBody>
                    <a:bodyPr/>
                    <a:lstStyle>
                      <a:lvl1pPr marL="173038" indent="-173038">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173038" marR="0" lvl="0" indent="-173038"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k. Prescription opioids (fentanyl, oxycodone, OxyContin, Percocet, Hydrocodone, Vicodin, methadone, buprenorphine, etc.)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CC"/>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CC"/>
                    </a:solidFill>
                  </a:tcPr>
                </a:tc>
                <a:extLst>
                  <a:ext uri="{0D108BD9-81ED-4DB2-BD59-A6C34878D82A}">
                    <a16:rowId xmlns:a16="http://schemas.microsoft.com/office/drawing/2014/main" val="3079266810"/>
                  </a:ext>
                </a:extLst>
              </a:tr>
              <a:tr h="288925">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r>
                        <a:rPr kumimoji="0" lang="en-US" altLang="en-US" sz="1200" b="1" i="0" u="none" strike="noStrike" cap="none" normalizeH="0" baseline="0">
                          <a:ln>
                            <a:noFill/>
                          </a:ln>
                          <a:solidFill>
                            <a:schemeClr val="tx1"/>
                          </a:solidFill>
                          <a:effectLst/>
                          <a:latin typeface="Gill Sans MT" panose="020B0502020104020203" pitchFamily="34" charset="0"/>
                        </a:rPr>
                        <a:t>l. Other: Specify: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75000"/>
                        </a:spcBef>
                        <a:defRPr sz="2000" b="1" i="1">
                          <a:solidFill>
                            <a:srgbClr val="1B7187"/>
                          </a:solidFill>
                          <a:latin typeface="Gill Sans MT" panose="020B0502020104020203" pitchFamily="34" charset="0"/>
                        </a:defRPr>
                      </a:lvl1pPr>
                      <a:lvl2pPr>
                        <a:spcBef>
                          <a:spcPct val="75000"/>
                        </a:spcBef>
                        <a:buClr>
                          <a:srgbClr val="F48337"/>
                        </a:buClr>
                        <a:buSzPct val="120000"/>
                        <a:buFont typeface="Webdings" panose="05030102010509060703" pitchFamily="18" charset="2"/>
                        <a:defRPr>
                          <a:solidFill>
                            <a:schemeClr val="tx1"/>
                          </a:solidFill>
                          <a:latin typeface="Gill Sans MT" panose="020B0502020104020203" pitchFamily="34" charset="0"/>
                        </a:defRPr>
                      </a:lvl2pPr>
                      <a:lvl3pPr>
                        <a:spcBef>
                          <a:spcPct val="20000"/>
                        </a:spcBef>
                        <a:defRPr sz="1400">
                          <a:solidFill>
                            <a:schemeClr val="tx1"/>
                          </a:solidFill>
                          <a:latin typeface="Gill Sans MT" panose="020B0502020104020203" pitchFamily="34" charset="0"/>
                        </a:defRPr>
                      </a:lvl3pPr>
                      <a:lvl4pPr>
                        <a:spcBef>
                          <a:spcPct val="20000"/>
                        </a:spcBef>
                        <a:defRPr sz="1200">
                          <a:solidFill>
                            <a:schemeClr val="tx1"/>
                          </a:solidFill>
                          <a:latin typeface="Gill Sans MT" panose="020B0502020104020203" pitchFamily="34" charset="0"/>
                        </a:defRPr>
                      </a:lvl4pPr>
                      <a:lvl5pPr>
                        <a:spcBef>
                          <a:spcPct val="20000"/>
                        </a:spcBef>
                        <a:defRPr sz="1000">
                          <a:solidFill>
                            <a:schemeClr val="tx1"/>
                          </a:solidFill>
                          <a:latin typeface="Gill Sans MT" panose="020B0502020104020203" pitchFamily="34" charset="0"/>
                        </a:defRPr>
                      </a:lvl5pPr>
                      <a:lvl6pPr fontAlgn="base">
                        <a:spcBef>
                          <a:spcPct val="20000"/>
                        </a:spcBef>
                        <a:spcAft>
                          <a:spcPct val="0"/>
                        </a:spcAft>
                        <a:defRPr sz="1000">
                          <a:solidFill>
                            <a:schemeClr val="tx1"/>
                          </a:solidFill>
                          <a:latin typeface="Gill Sans MT" panose="020B0502020104020203" pitchFamily="34" charset="0"/>
                        </a:defRPr>
                      </a:lvl6pPr>
                      <a:lvl7pPr fontAlgn="base">
                        <a:spcBef>
                          <a:spcPct val="20000"/>
                        </a:spcBef>
                        <a:spcAft>
                          <a:spcPct val="0"/>
                        </a:spcAft>
                        <a:defRPr sz="1000">
                          <a:solidFill>
                            <a:schemeClr val="tx1"/>
                          </a:solidFill>
                          <a:latin typeface="Gill Sans MT" panose="020B0502020104020203" pitchFamily="34" charset="0"/>
                        </a:defRPr>
                      </a:lvl7pPr>
                      <a:lvl8pPr fontAlgn="base">
                        <a:spcBef>
                          <a:spcPct val="20000"/>
                        </a:spcBef>
                        <a:spcAft>
                          <a:spcPct val="0"/>
                        </a:spcAft>
                        <a:defRPr sz="1000">
                          <a:solidFill>
                            <a:schemeClr val="tx1"/>
                          </a:solidFill>
                          <a:latin typeface="Gill Sans MT" panose="020B0502020104020203" pitchFamily="34" charset="0"/>
                        </a:defRPr>
                      </a:lvl8pPr>
                      <a:lvl9pPr fontAlgn="base">
                        <a:spcBef>
                          <a:spcPct val="20000"/>
                        </a:spcBef>
                        <a:spcAft>
                          <a:spcPct val="0"/>
                        </a:spcAft>
                        <a:defRPr sz="1000">
                          <a:solidFill>
                            <a:schemeClr val="tx1"/>
                          </a:solidFill>
                          <a:latin typeface="Gill Sans MT" panose="020B0502020104020203" pitchFamily="34" charset="0"/>
                        </a:defRPr>
                      </a:lvl9pPr>
                    </a:lstStyle>
                    <a:p>
                      <a:pPr marL="0" marR="0" lvl="0" indent="0" algn="l" defTabSz="914400" rtl="0" eaLnBrk="1" fontAlgn="base" latinLnBrk="0" hangingPunct="1">
                        <a:lnSpc>
                          <a:spcPct val="100000"/>
                        </a:lnSpc>
                        <a:spcBef>
                          <a:spcPct val="75000"/>
                        </a:spcBef>
                        <a:spcAft>
                          <a:spcPct val="0"/>
                        </a:spcAft>
                        <a:buClrTx/>
                        <a:buSzTx/>
                        <a:buFontTx/>
                        <a:buNone/>
                        <a:tabLst/>
                      </a:pPr>
                      <a:endParaRPr kumimoji="0" lang="en-US" altLang="en-US" sz="1000" b="1" i="0" u="none" strike="noStrike" cap="none" normalizeH="0" baseline="0" dirty="0">
                        <a:ln>
                          <a:noFill/>
                        </a:ln>
                        <a:solidFill>
                          <a:schemeClr val="tx1"/>
                        </a:solidFill>
                        <a:effectLst/>
                        <a:latin typeface="Gill Sans MT" panose="020B0502020104020203"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65108622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9E19CBA4-4F50-8A5A-7AF4-0F7B2D18E7B4}"/>
              </a:ext>
            </a:extLst>
          </p:cNvPr>
          <p:cNvSpPr>
            <a:spLocks noGrp="1" noChangeArrowheads="1"/>
          </p:cNvSpPr>
          <p:nvPr>
            <p:ph type="title"/>
          </p:nvPr>
        </p:nvSpPr>
        <p:spPr>
          <a:xfrm>
            <a:off x="455613" y="273050"/>
            <a:ext cx="8226425" cy="1371600"/>
          </a:xfrm>
          <a:noFill/>
        </p:spPr>
        <p:txBody>
          <a:bodyPr/>
          <a:lstStyle/>
          <a:p>
            <a:r>
              <a:rPr lang="en-US" altLang="en-US"/>
              <a:t>B: ASK ABOUT LIFETIME DRUG USE</a:t>
            </a:r>
            <a:r>
              <a:rPr lang="en-US" altLang="en-US" b="0" u="sng">
                <a:solidFill>
                  <a:srgbClr val="0000CC"/>
                </a:solidFill>
                <a:latin typeface="Baskerville Old Face" panose="02020602080505020303" pitchFamily="18" charset="0"/>
              </a:rPr>
              <a:t> </a:t>
            </a:r>
          </a:p>
        </p:txBody>
      </p:sp>
      <p:sp>
        <p:nvSpPr>
          <p:cNvPr id="122883" name="Rectangle 3">
            <a:extLst>
              <a:ext uri="{FF2B5EF4-FFF2-40B4-BE49-F238E27FC236}">
                <a16:creationId xmlns:a16="http://schemas.microsoft.com/office/drawing/2014/main" id="{2543BFB4-01CC-997D-2E6F-B4FFA3449F41}"/>
              </a:ext>
            </a:extLst>
          </p:cNvPr>
          <p:cNvSpPr>
            <a:spLocks noGrp="1" noChangeArrowheads="1"/>
          </p:cNvSpPr>
          <p:nvPr>
            <p:ph type="body" idx="1"/>
          </p:nvPr>
        </p:nvSpPr>
        <p:spPr>
          <a:xfrm>
            <a:off x="455613" y="1600200"/>
            <a:ext cx="8226425" cy="4572000"/>
          </a:xfrm>
          <a:noFill/>
        </p:spPr>
        <p:txBody>
          <a:bodyPr/>
          <a:lstStyle/>
          <a:p>
            <a:pPr marL="0" indent="0">
              <a:buClr>
                <a:srgbClr val="FF3300"/>
              </a:buClr>
              <a:buSzPct val="120000"/>
              <a:buFont typeface="Wingdings" panose="05000000000000000000" pitchFamily="2" charset="2"/>
              <a:buNone/>
            </a:pPr>
            <a:r>
              <a:rPr lang="en-US" altLang="en-US" sz="2000" b="0" i="0">
                <a:solidFill>
                  <a:schemeClr val="tx1"/>
                </a:solidFill>
              </a:rPr>
              <a:t>Without being judgmental or confrontational, ask the patient if she has “ever used” any of the substances listed on the screen. </a:t>
            </a:r>
          </a:p>
          <a:p>
            <a:pPr marL="0" indent="0">
              <a:buClr>
                <a:srgbClr val="FF3300"/>
              </a:buClr>
              <a:buSzPct val="120000"/>
              <a:buFont typeface="Wingdings" panose="05000000000000000000" pitchFamily="2" charset="2"/>
              <a:buNone/>
            </a:pPr>
            <a:r>
              <a:rPr lang="en-US" altLang="en-US" sz="1600" b="0" i="0">
                <a:solidFill>
                  <a:schemeClr val="folHlink"/>
                </a:solidFill>
              </a:rPr>
              <a:t>Note: If the patient mentions a drug not on the list (e.g., steroids), please enter it in the “other” category.</a:t>
            </a:r>
            <a:endParaRPr lang="en-US" altLang="en-US" sz="1600" b="0" i="0"/>
          </a:p>
          <a:p>
            <a:pPr marL="0" indent="0"/>
            <a:r>
              <a:rPr lang="en-US" altLang="en-US" sz="2000" b="0" i="0">
                <a:solidFill>
                  <a:schemeClr val="tx1"/>
                </a:solidFill>
              </a:rPr>
              <a:t>Be prepared to gently probe certain questions. For example, if the patient answers </a:t>
            </a:r>
            <a:r>
              <a:rPr lang="en-US" altLang="en-US" sz="2000" i="0">
                <a:solidFill>
                  <a:srgbClr val="FF0000"/>
                </a:solidFill>
              </a:rPr>
              <a:t>“No”</a:t>
            </a:r>
            <a:r>
              <a:rPr lang="en-US" altLang="en-US" sz="2000" b="0" i="0">
                <a:solidFill>
                  <a:schemeClr val="tx1"/>
                </a:solidFill>
              </a:rPr>
              <a:t> to every substance, ask a probing question such as “Not Even when you were younger, perhaps in high school or college?”</a:t>
            </a:r>
          </a:p>
          <a:p>
            <a:pPr marL="0" indent="0">
              <a:buClr>
                <a:srgbClr val="FF3300"/>
              </a:buClr>
              <a:buSzPct val="120000"/>
              <a:buFont typeface="Wingdings" panose="05000000000000000000" pitchFamily="2" charset="2"/>
              <a:buNone/>
            </a:pPr>
            <a:r>
              <a:rPr lang="en-US" altLang="en-US" sz="2000" b="0" i="0">
                <a:solidFill>
                  <a:schemeClr val="tx1"/>
                </a:solidFill>
              </a:rPr>
              <a:t>If the patient says </a:t>
            </a:r>
            <a:r>
              <a:rPr lang="en-US" altLang="en-US" sz="2000" i="0">
                <a:solidFill>
                  <a:srgbClr val="FF0000"/>
                </a:solidFill>
              </a:rPr>
              <a:t>“No”</a:t>
            </a:r>
            <a:r>
              <a:rPr lang="en-US" altLang="en-US" sz="2000" b="0" i="0">
                <a:solidFill>
                  <a:schemeClr val="tx1"/>
                </a:solidFill>
              </a:rPr>
              <a:t> for all drugs in Prescreen, reinforce abstinence. For example, you may say “It is really good to hear you aren’t using drugs. That is a very smart health choice.” </a:t>
            </a:r>
          </a:p>
          <a:p>
            <a:pPr marL="0" indent="0">
              <a:buClr>
                <a:srgbClr val="FF3300"/>
              </a:buClr>
              <a:buSzPct val="120000"/>
              <a:buFont typeface="Wingdings" panose="05000000000000000000" pitchFamily="2" charset="2"/>
              <a:buNone/>
            </a:pPr>
            <a:r>
              <a:rPr lang="en-US" altLang="en-US" sz="2000" b="0" i="0">
                <a:solidFill>
                  <a:schemeClr val="tx1"/>
                </a:solidFill>
              </a:rPr>
              <a:t>Screening is complete. Nothing else is needed. </a:t>
            </a:r>
          </a:p>
          <a:p>
            <a:pPr marL="0" indent="0">
              <a:buClr>
                <a:srgbClr val="FF3300"/>
              </a:buClr>
              <a:buSzPct val="120000"/>
              <a:buFont typeface="Wingdings" panose="05000000000000000000" pitchFamily="2" charset="2"/>
              <a:buNone/>
            </a:pPr>
            <a:r>
              <a:rPr lang="en-US" altLang="en-US"/>
              <a:t>STOP HERE</a:t>
            </a:r>
            <a:endParaRPr lang="en-US" altLang="en-US" i="0"/>
          </a:p>
        </p:txBody>
      </p:sp>
      <p:pic>
        <p:nvPicPr>
          <p:cNvPr id="122887" name="Picture 7" descr="STOP sign">
            <a:extLst>
              <a:ext uri="{FF2B5EF4-FFF2-40B4-BE49-F238E27FC236}">
                <a16:creationId xmlns:a16="http://schemas.microsoft.com/office/drawing/2014/main" id="{30F9FB8F-9677-0FF8-E5B6-5C7E13F4BEF9}"/>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5038725"/>
            <a:ext cx="1828800" cy="1819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a:extLst>
              <a:ext uri="{FF2B5EF4-FFF2-40B4-BE49-F238E27FC236}">
                <a16:creationId xmlns:a16="http://schemas.microsoft.com/office/drawing/2014/main" id="{9BF00AEA-ED7C-3404-2CB0-795B5F5E4114}"/>
              </a:ext>
            </a:extLst>
          </p:cNvPr>
          <p:cNvSpPr>
            <a:spLocks noGrp="1" noChangeArrowheads="1"/>
          </p:cNvSpPr>
          <p:nvPr>
            <p:ph type="title"/>
          </p:nvPr>
        </p:nvSpPr>
        <p:spPr>
          <a:xfrm>
            <a:off x="455613" y="273050"/>
            <a:ext cx="8226425" cy="1143000"/>
          </a:xfrm>
          <a:noFill/>
        </p:spPr>
        <p:txBody>
          <a:bodyPr/>
          <a:lstStyle/>
          <a:p>
            <a:r>
              <a:rPr lang="en-US" altLang="en-US"/>
              <a:t>B: ASK ABOUT LIFETIME DRUG USE</a:t>
            </a:r>
            <a:endParaRPr lang="en-US" altLang="en-US" i="1"/>
          </a:p>
        </p:txBody>
      </p:sp>
      <p:sp>
        <p:nvSpPr>
          <p:cNvPr id="197635" name="Rectangle 3">
            <a:extLst>
              <a:ext uri="{FF2B5EF4-FFF2-40B4-BE49-F238E27FC236}">
                <a16:creationId xmlns:a16="http://schemas.microsoft.com/office/drawing/2014/main" id="{43EDBBB7-AA93-B181-A45A-47827853DD19}"/>
              </a:ext>
            </a:extLst>
          </p:cNvPr>
          <p:cNvSpPr>
            <a:spLocks noGrp="1" noChangeArrowheads="1"/>
          </p:cNvSpPr>
          <p:nvPr>
            <p:ph type="body" idx="1"/>
          </p:nvPr>
        </p:nvSpPr>
        <p:spPr>
          <a:xfrm>
            <a:off x="457200" y="1598613"/>
            <a:ext cx="8229600" cy="4570412"/>
          </a:xfrm>
          <a:noFill/>
        </p:spPr>
        <p:txBody>
          <a:bodyPr/>
          <a:lstStyle/>
          <a:p>
            <a:pPr marL="0" indent="3175">
              <a:buClr>
                <a:srgbClr val="FF3300"/>
              </a:buClr>
              <a:buSzPct val="120000"/>
              <a:buFont typeface="Wingdings" panose="05000000000000000000" pitchFamily="2" charset="2"/>
              <a:buNone/>
            </a:pPr>
            <a:r>
              <a:rPr lang="en-US" altLang="en-US"/>
              <a:t>If the patient says </a:t>
            </a:r>
            <a:r>
              <a:rPr lang="en-US" altLang="en-US">
                <a:solidFill>
                  <a:srgbClr val="FF0000"/>
                </a:solidFill>
              </a:rPr>
              <a:t>“Yes”</a:t>
            </a:r>
            <a:r>
              <a:rPr lang="en-US" altLang="en-US"/>
              <a:t> to any of the questions, </a:t>
            </a:r>
            <a:r>
              <a:rPr lang="en-US" altLang="en-US" sz="2000" b="0" i="0">
                <a:solidFill>
                  <a:schemeClr val="tx1"/>
                </a:solidFill>
              </a:rPr>
              <a:t>go to Question 1 of the MODIFIED ASSIST.</a:t>
            </a:r>
          </a:p>
          <a:p>
            <a:pPr marL="0" indent="3175">
              <a:buClr>
                <a:srgbClr val="FF3300"/>
              </a:buClr>
              <a:buSzPct val="120000"/>
              <a:buFont typeface="Wingdings" panose="05000000000000000000" pitchFamily="2" charset="2"/>
              <a:buNone/>
            </a:pPr>
            <a:r>
              <a:rPr lang="en-US" altLang="en-US" sz="2000" b="0" i="0">
                <a:solidFill>
                  <a:schemeClr val="tx1"/>
                </a:solidFill>
              </a:rPr>
              <a:t>To assist the patient in responding to the questions consider using the </a:t>
            </a:r>
            <a:r>
              <a:rPr lang="en-US" altLang="en-US" sz="2000" i="0"/>
              <a:t>PATIENT RESPONSE CARD</a:t>
            </a:r>
            <a:r>
              <a:rPr lang="en-US" altLang="en-US" sz="2000" b="0" i="0">
                <a:solidFill>
                  <a:schemeClr val="tx1"/>
                </a:solidFill>
              </a:rPr>
              <a:t>; available as a handout in this training.</a:t>
            </a:r>
            <a:r>
              <a:rPr lang="en-US" altLang="en-US" sz="2000"/>
              <a:t> </a:t>
            </a:r>
            <a:endParaRPr lang="en-US" altLang="en-US" sz="2000" u="sng">
              <a:effectLst>
                <a:outerShdw blurRad="38100" dist="38100" dir="2700000" algn="tl">
                  <a:srgbClr val="C0C0C0"/>
                </a:outerShdw>
              </a:effectLst>
            </a:endParaRPr>
          </a:p>
        </p:txBody>
      </p:sp>
      <p:sp>
        <p:nvSpPr>
          <p:cNvPr id="197637" name="Rectangle 5">
            <a:extLst>
              <a:ext uri="{FF2B5EF4-FFF2-40B4-BE49-F238E27FC236}">
                <a16:creationId xmlns:a16="http://schemas.microsoft.com/office/drawing/2014/main" id="{007546CA-0042-D0EC-0E57-1D3D66DBD507}"/>
              </a:ext>
            </a:extLst>
          </p:cNvPr>
          <p:cNvSpPr>
            <a:spLocks noChangeAspect="1" noChangeArrowheads="1"/>
          </p:cNvSpPr>
          <p:nvPr/>
        </p:nvSpPr>
        <p:spPr bwMode="auto">
          <a:xfrm>
            <a:off x="2438400" y="3429000"/>
            <a:ext cx="4241800" cy="22844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b="1" u="sng">
                <a:solidFill>
                  <a:srgbClr val="0000CC"/>
                </a:solidFill>
                <a:latin typeface="Baskerville Old Face" panose="02020602080505020303" pitchFamily="18" charset="0"/>
              </a:rPr>
              <a:t>PATIENT RESPONSE CARD</a:t>
            </a:r>
          </a:p>
          <a:p>
            <a:pPr algn="ctr"/>
            <a:endParaRPr lang="en-US" altLang="en-US" sz="2000" b="1" u="sng">
              <a:solidFill>
                <a:schemeClr val="accent2"/>
              </a:solidFill>
              <a:latin typeface="Baskerville Old Face" panose="02020602080505020303" pitchFamily="18" charset="0"/>
            </a:endParaRPr>
          </a:p>
          <a:p>
            <a:pPr algn="ctr"/>
            <a:r>
              <a:rPr lang="en-US" altLang="en-US" sz="2000" b="1">
                <a:latin typeface="Baskerville Old Face" panose="02020602080505020303" pitchFamily="18" charset="0"/>
              </a:rPr>
              <a:t>NEVER </a:t>
            </a:r>
          </a:p>
          <a:p>
            <a:pPr algn="ctr"/>
            <a:r>
              <a:rPr lang="en-US" altLang="en-US" sz="2000" b="1">
                <a:latin typeface="Baskerville Old Face" panose="02020602080505020303" pitchFamily="18" charset="0"/>
              </a:rPr>
              <a:t>ONCE OR TWICE</a:t>
            </a:r>
          </a:p>
          <a:p>
            <a:pPr algn="ctr"/>
            <a:r>
              <a:rPr lang="en-US" altLang="en-US" sz="2000" b="1">
                <a:latin typeface="Baskerville Old Face" panose="02020602080505020303" pitchFamily="18" charset="0"/>
              </a:rPr>
              <a:t>MONTHLY</a:t>
            </a:r>
          </a:p>
          <a:p>
            <a:pPr algn="ctr"/>
            <a:r>
              <a:rPr lang="en-US" altLang="en-US" sz="2000" b="1">
                <a:latin typeface="Baskerville Old Face" panose="02020602080505020303" pitchFamily="18" charset="0"/>
              </a:rPr>
              <a:t>WEEKLY</a:t>
            </a:r>
          </a:p>
          <a:p>
            <a:pPr algn="ctr"/>
            <a:r>
              <a:rPr lang="en-US" altLang="en-US" sz="2000" b="1">
                <a:latin typeface="Baskerville Old Face" panose="02020602080505020303" pitchFamily="18" charset="0"/>
              </a:rPr>
              <a:t>DAILY OR ALMOST DAILY</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Book Antiqua"/>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2008</TotalTime>
  <Words>1916</Words>
  <Application>Microsoft Office PowerPoint</Application>
  <PresentationFormat>On-screen Show (4:3)</PresentationFormat>
  <Paragraphs>134</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Book Antiqua</vt:lpstr>
      <vt:lpstr>Gill Sans MT</vt:lpstr>
      <vt:lpstr>Webdings</vt:lpstr>
      <vt:lpstr>Bookman Old Style</vt:lpstr>
      <vt:lpstr>Wingdings</vt:lpstr>
      <vt:lpstr>Baskerville Old Face</vt:lpstr>
      <vt:lpstr>Default Design</vt:lpstr>
      <vt:lpstr>TUTORIAL MODULE 2   ASBIRT Alabama Screening, Brief Intervention, Referral, and Treatment Program</vt:lpstr>
      <vt:lpstr>SBIRT: MODULE 2 </vt:lpstr>
      <vt:lpstr>STEP 1 – ADMINISTERING THE MODIFIED ASSIST </vt:lpstr>
      <vt:lpstr>REMINDER: Patients should be advised of the limits of confidentiality and insurance coverage for conditions occurring under the influence of alcohol and illicit drugs.</vt:lpstr>
      <vt:lpstr>A. INTRODUCE YOURSELF AND ESTABLISH RAPPORT</vt:lpstr>
      <vt:lpstr>A. INTRODUCE YOURSELF AND ESTABLISH RAPPORT</vt:lpstr>
      <vt:lpstr>MODIFIED ASSIST PRESCREEN QUESTIONS</vt:lpstr>
      <vt:lpstr>B: ASK ABOUT LIFETIME DRUG USE </vt:lpstr>
      <vt:lpstr>B: ASK ABOUT LIFETIME DRUG USE</vt:lpstr>
      <vt:lpstr>C. BEGIN THE MODIFIED ASSIST (1 of 6)</vt:lpstr>
      <vt:lpstr>C. BEGIN THE MODIFIED ASSIST (2 of 6)</vt:lpstr>
      <vt:lpstr>C. BEGIN THE MODIFIED ASSIST (3 of 6)</vt:lpstr>
      <vt:lpstr>C. BEGIN THE MODIFIED ASSIST (4 of 6)</vt:lpstr>
      <vt:lpstr>C. BEGIN THE MODIFIED ASSIST (5 of 6)</vt:lpstr>
      <vt:lpstr>C. BEGIN THE MODIFIED ASSIST (6 of 6)</vt:lpstr>
      <vt:lpstr>D. SCORING THE MODIFIED ASSIST (1 of 2)</vt:lpstr>
      <vt:lpstr>D. SCORING THE MODIFIED ASSIST (2 of 2)</vt:lpstr>
      <vt:lpstr>STEP 2 – CONDUCTING A BRIEF INTERVENTION</vt:lpstr>
      <vt:lpstr>FIVE A’s OF INTERVENTION</vt:lpstr>
      <vt:lpstr>A: ADVISE PATIENT ACCORDING TO SCREENING RESULTS (1 of 2)</vt:lpstr>
      <vt:lpstr>A: ADVISE PATIENT ACCORDING TO SCREENING RESULTS (2 of 2)</vt:lpstr>
      <vt:lpstr>B. PROVIDE MEDICAL ADVICE ABOUT THE PATIENT’S DRUG USE (1 of 3)</vt:lpstr>
      <vt:lpstr>B. PROVIDE MEDICAL ADVICE ABOUT THE PATIENT’S DRUG USE (2 of 3)</vt:lpstr>
      <vt:lpstr>B. PROVIDE MEDICAL ADVICE ABOUT THE PATIENT’S DRUG USE (3 of 3)</vt:lpstr>
      <vt:lpstr>END OF TUTORIAL</vt:lpstr>
    </vt:vector>
  </TitlesOfParts>
  <Company>Alabama DMH/MR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Alabama Screening, Brief Intervention, Referral, and Treatment Program: ASBIRT</dc:title>
  <dc:creator>BJackson</dc:creator>
  <cp:lastModifiedBy>Olson, Peggy</cp:lastModifiedBy>
  <cp:revision>77</cp:revision>
  <dcterms:created xsi:type="dcterms:W3CDTF">2009-07-24T17:18:35Z</dcterms:created>
  <dcterms:modified xsi:type="dcterms:W3CDTF">2026-04-06T16:47:38Z</dcterms:modified>
</cp:coreProperties>
</file>