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handoutMasterIdLst>
    <p:handoutMasterId r:id="rId28"/>
  </p:handoutMasterIdLst>
  <p:sldIdLst>
    <p:sldId id="256" r:id="rId2"/>
    <p:sldId id="257" r:id="rId3"/>
    <p:sldId id="353" r:id="rId4"/>
    <p:sldId id="354" r:id="rId5"/>
    <p:sldId id="355" r:id="rId6"/>
    <p:sldId id="356" r:id="rId7"/>
    <p:sldId id="399" r:id="rId8"/>
    <p:sldId id="357" r:id="rId9"/>
    <p:sldId id="358" r:id="rId10"/>
    <p:sldId id="359" r:id="rId11"/>
    <p:sldId id="360" r:id="rId12"/>
    <p:sldId id="361" r:id="rId13"/>
    <p:sldId id="362" r:id="rId14"/>
    <p:sldId id="363" r:id="rId15"/>
    <p:sldId id="364" r:id="rId16"/>
    <p:sldId id="365" r:id="rId17"/>
    <p:sldId id="367" r:id="rId18"/>
    <p:sldId id="400" r:id="rId19"/>
    <p:sldId id="368" r:id="rId20"/>
    <p:sldId id="369" r:id="rId21"/>
    <p:sldId id="370" r:id="rId22"/>
    <p:sldId id="371" r:id="rId23"/>
    <p:sldId id="372" r:id="rId24"/>
    <p:sldId id="373" r:id="rId25"/>
    <p:sldId id="409" r:id="rId26"/>
    <p:sldId id="407" r:id="rId27"/>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4A3"/>
    <a:srgbClr val="DCA98C"/>
    <a:srgbClr val="FF9900"/>
    <a:srgbClr val="FF0000"/>
    <a:srgbClr val="0000CC"/>
    <a:srgbClr val="009900"/>
    <a:srgbClr val="008000"/>
    <a:srgbClr val="F483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40" autoAdjust="0"/>
  </p:normalViewPr>
  <p:slideViewPr>
    <p:cSldViewPr>
      <p:cViewPr varScale="1">
        <p:scale>
          <a:sx n="100" d="100"/>
          <a:sy n="100" d="100"/>
        </p:scale>
        <p:origin x="102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5AFC5782-8D78-998B-7333-DFF2983D684C}"/>
              </a:ext>
            </a:extLst>
          </p:cNvPr>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53" tIns="45876" rIns="91753" bIns="45876" numCol="1" anchor="t" anchorCtr="0" compatLnSpc="1">
            <a:prstTxWarp prst="textNoShape">
              <a:avLst/>
            </a:prstTxWarp>
          </a:bodyPr>
          <a:lstStyle>
            <a:lvl1pPr defTabSz="917575">
              <a:defRPr sz="1200"/>
            </a:lvl1pPr>
          </a:lstStyle>
          <a:p>
            <a:endParaRPr lang="en-US" altLang="en-US"/>
          </a:p>
        </p:txBody>
      </p:sp>
      <p:sp>
        <p:nvSpPr>
          <p:cNvPr id="187395" name="Rectangle 3">
            <a:extLst>
              <a:ext uri="{FF2B5EF4-FFF2-40B4-BE49-F238E27FC236}">
                <a16:creationId xmlns:a16="http://schemas.microsoft.com/office/drawing/2014/main" id="{C250372B-E353-6500-A88E-F05C8753F09C}"/>
              </a:ext>
            </a:extLst>
          </p:cNvPr>
          <p:cNvSpPr>
            <a:spLocks noGrp="1" noChangeArrowheads="1"/>
          </p:cNvSpPr>
          <p:nvPr>
            <p:ph type="dt" sz="quarter" idx="1"/>
          </p:nvPr>
        </p:nvSpPr>
        <p:spPr bwMode="auto">
          <a:xfrm>
            <a:off x="3884613"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53" tIns="45876" rIns="91753" bIns="45876" numCol="1" anchor="t" anchorCtr="0" compatLnSpc="1">
            <a:prstTxWarp prst="textNoShape">
              <a:avLst/>
            </a:prstTxWarp>
          </a:bodyPr>
          <a:lstStyle>
            <a:lvl1pPr algn="r" defTabSz="917575">
              <a:defRPr sz="1200"/>
            </a:lvl1pPr>
          </a:lstStyle>
          <a:p>
            <a:endParaRPr lang="en-US" altLang="en-US"/>
          </a:p>
        </p:txBody>
      </p:sp>
      <p:sp>
        <p:nvSpPr>
          <p:cNvPr id="187396" name="Rectangle 4">
            <a:extLst>
              <a:ext uri="{FF2B5EF4-FFF2-40B4-BE49-F238E27FC236}">
                <a16:creationId xmlns:a16="http://schemas.microsoft.com/office/drawing/2014/main" id="{516737D8-FD77-6B99-EF81-3DE7F39B970B}"/>
              </a:ext>
            </a:extLst>
          </p:cNvPr>
          <p:cNvSpPr>
            <a:spLocks noGrp="1" noChangeArrowheads="1"/>
          </p:cNvSpPr>
          <p:nvPr>
            <p:ph type="ftr" sz="quarter" idx="2"/>
          </p:nvPr>
        </p:nvSpPr>
        <p:spPr bwMode="auto">
          <a:xfrm>
            <a:off x="0" y="87376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53" tIns="45876" rIns="91753" bIns="45876" numCol="1" anchor="b" anchorCtr="0" compatLnSpc="1">
            <a:prstTxWarp prst="textNoShape">
              <a:avLst/>
            </a:prstTxWarp>
          </a:bodyPr>
          <a:lstStyle>
            <a:lvl1pPr defTabSz="917575">
              <a:defRPr sz="1200"/>
            </a:lvl1pPr>
          </a:lstStyle>
          <a:p>
            <a:endParaRPr lang="en-US" altLang="en-US"/>
          </a:p>
        </p:txBody>
      </p:sp>
      <p:sp>
        <p:nvSpPr>
          <p:cNvPr id="187397" name="Rectangle 5">
            <a:extLst>
              <a:ext uri="{FF2B5EF4-FFF2-40B4-BE49-F238E27FC236}">
                <a16:creationId xmlns:a16="http://schemas.microsoft.com/office/drawing/2014/main" id="{D5B85915-2420-EFA6-7199-ACFC23DB176C}"/>
              </a:ext>
            </a:extLst>
          </p:cNvPr>
          <p:cNvSpPr>
            <a:spLocks noGrp="1" noChangeArrowheads="1"/>
          </p:cNvSpPr>
          <p:nvPr>
            <p:ph type="sldNum" sz="quarter" idx="3"/>
          </p:nvPr>
        </p:nvSpPr>
        <p:spPr bwMode="auto">
          <a:xfrm>
            <a:off x="3884613" y="87376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53" tIns="45876" rIns="91753" bIns="45876" numCol="1" anchor="b" anchorCtr="0" compatLnSpc="1">
            <a:prstTxWarp prst="textNoShape">
              <a:avLst/>
            </a:prstTxWarp>
          </a:bodyPr>
          <a:lstStyle>
            <a:lvl1pPr algn="r" defTabSz="917575">
              <a:defRPr sz="1200"/>
            </a:lvl1pPr>
          </a:lstStyle>
          <a:p>
            <a:fld id="{CF24061C-AD45-4D5C-A1B9-A4A0C63D99A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C769-1D96-7E9E-43B0-30F24171F09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27CFD4-0BB4-AE03-211A-B2CF1E5CB3B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CE74AD-A3A4-3779-AF98-16262A0A5E0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0F15945-C088-6F2C-F126-5030A9BE7D5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DFF8340-521A-4001-2FB2-343B5C4E0C8F}"/>
              </a:ext>
            </a:extLst>
          </p:cNvPr>
          <p:cNvSpPr>
            <a:spLocks noGrp="1"/>
          </p:cNvSpPr>
          <p:nvPr>
            <p:ph type="sldNum" sz="quarter" idx="12"/>
          </p:nvPr>
        </p:nvSpPr>
        <p:spPr/>
        <p:txBody>
          <a:bodyPr/>
          <a:lstStyle>
            <a:lvl1pPr>
              <a:defRPr/>
            </a:lvl1pPr>
          </a:lstStyle>
          <a:p>
            <a:fld id="{6BE1D55F-554D-47A1-A888-8E172C504A9D}" type="slidenum">
              <a:rPr lang="en-US" altLang="en-US"/>
              <a:pPr/>
              <a:t>‹#›</a:t>
            </a:fld>
            <a:endParaRPr lang="en-US" altLang="en-US"/>
          </a:p>
        </p:txBody>
      </p:sp>
    </p:spTree>
    <p:extLst>
      <p:ext uri="{BB962C8B-B14F-4D97-AF65-F5344CB8AC3E}">
        <p14:creationId xmlns:p14="http://schemas.microsoft.com/office/powerpoint/2010/main" val="1044700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6480-F589-B3B1-D5C5-1A355E438F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E4117D-1601-B040-C4E5-E0478E46F9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C1C24-0D1E-AA77-003E-651C2328B52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C69B61F-A0C3-D204-84B0-82845E4CF85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9F4A150-FDBE-8161-8527-D02D2CEE2664}"/>
              </a:ext>
            </a:extLst>
          </p:cNvPr>
          <p:cNvSpPr>
            <a:spLocks noGrp="1"/>
          </p:cNvSpPr>
          <p:nvPr>
            <p:ph type="sldNum" sz="quarter" idx="12"/>
          </p:nvPr>
        </p:nvSpPr>
        <p:spPr/>
        <p:txBody>
          <a:bodyPr/>
          <a:lstStyle>
            <a:lvl1pPr>
              <a:defRPr/>
            </a:lvl1pPr>
          </a:lstStyle>
          <a:p>
            <a:fld id="{52B71AEF-0A15-4EDC-9A7C-FCCA870A561F}" type="slidenum">
              <a:rPr lang="en-US" altLang="en-US"/>
              <a:pPr/>
              <a:t>‹#›</a:t>
            </a:fld>
            <a:endParaRPr lang="en-US" altLang="en-US"/>
          </a:p>
        </p:txBody>
      </p:sp>
    </p:spTree>
    <p:extLst>
      <p:ext uri="{BB962C8B-B14F-4D97-AF65-F5344CB8AC3E}">
        <p14:creationId xmlns:p14="http://schemas.microsoft.com/office/powerpoint/2010/main" val="48893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89E078-4AA3-881F-B9F8-A8AA8FB8491D}"/>
              </a:ext>
            </a:extLst>
          </p:cNvPr>
          <p:cNvSpPr>
            <a:spLocks noGrp="1"/>
          </p:cNvSpPr>
          <p:nvPr>
            <p:ph type="title" orient="vert"/>
          </p:nvPr>
        </p:nvSpPr>
        <p:spPr>
          <a:xfrm>
            <a:off x="6629400" y="274638"/>
            <a:ext cx="2057400" cy="58959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7F495B-7F6B-D1E1-9DF5-77C74EB468C3}"/>
              </a:ext>
            </a:extLst>
          </p:cNvPr>
          <p:cNvSpPr>
            <a:spLocks noGrp="1"/>
          </p:cNvSpPr>
          <p:nvPr>
            <p:ph type="body" orient="vert" idx="1"/>
          </p:nvPr>
        </p:nvSpPr>
        <p:spPr>
          <a:xfrm>
            <a:off x="457200" y="274638"/>
            <a:ext cx="6019800" cy="5895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AE61E-10D0-0C4F-672D-C1F29130182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BE99EA2-8F10-9231-1BFA-094D498C1CF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617E431-6C5E-9EBD-E5F0-D6D9B24C6CE3}"/>
              </a:ext>
            </a:extLst>
          </p:cNvPr>
          <p:cNvSpPr>
            <a:spLocks noGrp="1"/>
          </p:cNvSpPr>
          <p:nvPr>
            <p:ph type="sldNum" sz="quarter" idx="12"/>
          </p:nvPr>
        </p:nvSpPr>
        <p:spPr/>
        <p:txBody>
          <a:bodyPr/>
          <a:lstStyle>
            <a:lvl1pPr>
              <a:defRPr/>
            </a:lvl1pPr>
          </a:lstStyle>
          <a:p>
            <a:fld id="{5A230E72-8A17-40D9-9D93-8ED3E0B2B46C}" type="slidenum">
              <a:rPr lang="en-US" altLang="en-US"/>
              <a:pPr/>
              <a:t>‹#›</a:t>
            </a:fld>
            <a:endParaRPr lang="en-US" altLang="en-US"/>
          </a:p>
        </p:txBody>
      </p:sp>
    </p:spTree>
    <p:extLst>
      <p:ext uri="{BB962C8B-B14F-4D97-AF65-F5344CB8AC3E}">
        <p14:creationId xmlns:p14="http://schemas.microsoft.com/office/powerpoint/2010/main" val="149584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E5A6-1066-0891-1A32-FBAAC219417E}"/>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21AE06-3ECC-2C3C-99DD-1480EFC90D44}"/>
              </a:ext>
            </a:extLst>
          </p:cNvPr>
          <p:cNvSpPr>
            <a:spLocks noGrp="1"/>
          </p:cNvSpPr>
          <p:nvPr>
            <p:ph type="body" sz="half" idx="1"/>
          </p:nvPr>
        </p:nvSpPr>
        <p:spPr>
          <a:xfrm>
            <a:off x="457200" y="1600200"/>
            <a:ext cx="4038600" cy="4570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736EF8-6DF3-9352-D557-DF4B7F1109BC}"/>
              </a:ext>
            </a:extLst>
          </p:cNvPr>
          <p:cNvSpPr>
            <a:spLocks noGrp="1"/>
          </p:cNvSpPr>
          <p:nvPr>
            <p:ph sz="half" idx="2"/>
          </p:nvPr>
        </p:nvSpPr>
        <p:spPr>
          <a:xfrm>
            <a:off x="4648200" y="1600200"/>
            <a:ext cx="4038600" cy="4570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BD4882-320C-4572-D1CA-7359EBE86F1D}"/>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C5A5736-A54F-243B-85A4-B398C75382E7}"/>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5C2F461-9B38-3AA3-D138-3D927C29CA13}"/>
              </a:ext>
            </a:extLst>
          </p:cNvPr>
          <p:cNvSpPr>
            <a:spLocks noGrp="1"/>
          </p:cNvSpPr>
          <p:nvPr>
            <p:ph type="sldNum" sz="quarter" idx="12"/>
          </p:nvPr>
        </p:nvSpPr>
        <p:spPr>
          <a:xfrm>
            <a:off x="6553200" y="6245225"/>
            <a:ext cx="2133600" cy="476250"/>
          </a:xfrm>
        </p:spPr>
        <p:txBody>
          <a:bodyPr/>
          <a:lstStyle>
            <a:lvl1pPr>
              <a:defRPr/>
            </a:lvl1pPr>
          </a:lstStyle>
          <a:p>
            <a:fld id="{A480F437-5DF1-47EA-8F8D-5CACE73E5E38}" type="slidenum">
              <a:rPr lang="en-US" altLang="en-US"/>
              <a:pPr/>
              <a:t>‹#›</a:t>
            </a:fld>
            <a:endParaRPr lang="en-US" altLang="en-US"/>
          </a:p>
        </p:txBody>
      </p:sp>
    </p:spTree>
    <p:extLst>
      <p:ext uri="{BB962C8B-B14F-4D97-AF65-F5344CB8AC3E}">
        <p14:creationId xmlns:p14="http://schemas.microsoft.com/office/powerpoint/2010/main" val="90871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9EECF-4299-6D58-E97B-88EE9C8A4977}"/>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5D52FEEA-F240-D080-99CE-3794CDD34469}"/>
              </a:ext>
            </a:extLst>
          </p:cNvPr>
          <p:cNvSpPr>
            <a:spLocks noGrp="1"/>
          </p:cNvSpPr>
          <p:nvPr>
            <p:ph type="tbl" idx="1"/>
          </p:nvPr>
        </p:nvSpPr>
        <p:spPr>
          <a:xfrm>
            <a:off x="457200" y="1600200"/>
            <a:ext cx="8229600" cy="4570413"/>
          </a:xfrm>
        </p:spPr>
        <p:txBody>
          <a:bodyPr/>
          <a:lstStyle/>
          <a:p>
            <a:endParaRPr lang="en-US"/>
          </a:p>
        </p:txBody>
      </p:sp>
      <p:sp>
        <p:nvSpPr>
          <p:cNvPr id="4" name="Date Placeholder 3">
            <a:extLst>
              <a:ext uri="{FF2B5EF4-FFF2-40B4-BE49-F238E27FC236}">
                <a16:creationId xmlns:a16="http://schemas.microsoft.com/office/drawing/2014/main" id="{3B608C90-B61D-4A2E-950B-5589BB35B38C}"/>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842332C-86ED-8873-E158-18C2149C7D24}"/>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96BB9D-1D7E-AF83-CF67-B5503E9051F7}"/>
              </a:ext>
            </a:extLst>
          </p:cNvPr>
          <p:cNvSpPr>
            <a:spLocks noGrp="1"/>
          </p:cNvSpPr>
          <p:nvPr>
            <p:ph type="sldNum" sz="quarter" idx="12"/>
          </p:nvPr>
        </p:nvSpPr>
        <p:spPr>
          <a:xfrm>
            <a:off x="6553200" y="6245225"/>
            <a:ext cx="2133600" cy="476250"/>
          </a:xfrm>
        </p:spPr>
        <p:txBody>
          <a:bodyPr/>
          <a:lstStyle>
            <a:lvl1pPr>
              <a:defRPr/>
            </a:lvl1pPr>
          </a:lstStyle>
          <a:p>
            <a:fld id="{AB3F21FF-5D6F-465D-B74F-9CCE041DBB09}" type="slidenum">
              <a:rPr lang="en-US" altLang="en-US"/>
              <a:pPr/>
              <a:t>‹#›</a:t>
            </a:fld>
            <a:endParaRPr lang="en-US" altLang="en-US"/>
          </a:p>
        </p:txBody>
      </p:sp>
    </p:spTree>
    <p:extLst>
      <p:ext uri="{BB962C8B-B14F-4D97-AF65-F5344CB8AC3E}">
        <p14:creationId xmlns:p14="http://schemas.microsoft.com/office/powerpoint/2010/main" val="365164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A785-2613-E00F-2BE1-71EFA5A12E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AC4EF3-A117-EAA9-3EED-43D86F10E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E01DC-EB09-CCC3-22C1-36D70727B23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1488624-6C21-6469-5A96-85924A56291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7C61D8D-BC74-6C10-6C24-9991C327FAA1}"/>
              </a:ext>
            </a:extLst>
          </p:cNvPr>
          <p:cNvSpPr>
            <a:spLocks noGrp="1"/>
          </p:cNvSpPr>
          <p:nvPr>
            <p:ph type="sldNum" sz="quarter" idx="12"/>
          </p:nvPr>
        </p:nvSpPr>
        <p:spPr/>
        <p:txBody>
          <a:bodyPr/>
          <a:lstStyle>
            <a:lvl1pPr>
              <a:defRPr/>
            </a:lvl1pPr>
          </a:lstStyle>
          <a:p>
            <a:fld id="{62C95D47-8FF5-472D-81B2-7FF55F6C1014}" type="slidenum">
              <a:rPr lang="en-US" altLang="en-US"/>
              <a:pPr/>
              <a:t>‹#›</a:t>
            </a:fld>
            <a:endParaRPr lang="en-US" altLang="en-US"/>
          </a:p>
        </p:txBody>
      </p:sp>
    </p:spTree>
    <p:extLst>
      <p:ext uri="{BB962C8B-B14F-4D97-AF65-F5344CB8AC3E}">
        <p14:creationId xmlns:p14="http://schemas.microsoft.com/office/powerpoint/2010/main" val="401283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9B0E-B1CF-1B9C-8240-16C92B87E59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BC406D-1FE3-7A2E-48D0-4F5CC089342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F4BA437-7C5A-2EFD-4B2B-E5C8C625B2C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5862776-D7C9-2F3D-3E46-02CA94858F6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C6597D4-C906-A10C-6667-3105AC613715}"/>
              </a:ext>
            </a:extLst>
          </p:cNvPr>
          <p:cNvSpPr>
            <a:spLocks noGrp="1"/>
          </p:cNvSpPr>
          <p:nvPr>
            <p:ph type="sldNum" sz="quarter" idx="12"/>
          </p:nvPr>
        </p:nvSpPr>
        <p:spPr/>
        <p:txBody>
          <a:bodyPr/>
          <a:lstStyle>
            <a:lvl1pPr>
              <a:defRPr/>
            </a:lvl1pPr>
          </a:lstStyle>
          <a:p>
            <a:fld id="{6A8E8AD3-278E-48BA-91EC-3437DFD8BB42}" type="slidenum">
              <a:rPr lang="en-US" altLang="en-US"/>
              <a:pPr/>
              <a:t>‹#›</a:t>
            </a:fld>
            <a:endParaRPr lang="en-US" altLang="en-US"/>
          </a:p>
        </p:txBody>
      </p:sp>
    </p:spTree>
    <p:extLst>
      <p:ext uri="{BB962C8B-B14F-4D97-AF65-F5344CB8AC3E}">
        <p14:creationId xmlns:p14="http://schemas.microsoft.com/office/powerpoint/2010/main" val="260121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E2FC-A7F4-096B-F8BA-596802EDEA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46C72C-301C-8428-C67E-3A90D48BEC14}"/>
              </a:ext>
            </a:extLst>
          </p:cNvPr>
          <p:cNvSpPr>
            <a:spLocks noGrp="1"/>
          </p:cNvSpPr>
          <p:nvPr>
            <p:ph sz="half" idx="1"/>
          </p:nvPr>
        </p:nvSpPr>
        <p:spPr>
          <a:xfrm>
            <a:off x="457200" y="1600200"/>
            <a:ext cx="4038600" cy="4570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30D25D-230A-5DB5-3E3D-C762FCF92408}"/>
              </a:ext>
            </a:extLst>
          </p:cNvPr>
          <p:cNvSpPr>
            <a:spLocks noGrp="1"/>
          </p:cNvSpPr>
          <p:nvPr>
            <p:ph sz="half" idx="2"/>
          </p:nvPr>
        </p:nvSpPr>
        <p:spPr>
          <a:xfrm>
            <a:off x="4648200" y="1600200"/>
            <a:ext cx="4038600" cy="4570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400DFD-C52B-4A30-96E3-1949621A5E7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496E223-288D-D781-B043-4A329C43909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4910C95-D1C6-090E-FC4F-3823571DBF4A}"/>
              </a:ext>
            </a:extLst>
          </p:cNvPr>
          <p:cNvSpPr>
            <a:spLocks noGrp="1"/>
          </p:cNvSpPr>
          <p:nvPr>
            <p:ph type="sldNum" sz="quarter" idx="12"/>
          </p:nvPr>
        </p:nvSpPr>
        <p:spPr/>
        <p:txBody>
          <a:bodyPr/>
          <a:lstStyle>
            <a:lvl1pPr>
              <a:defRPr/>
            </a:lvl1pPr>
          </a:lstStyle>
          <a:p>
            <a:fld id="{AE9873F6-0AFE-48BD-B22C-E53BE7834D42}" type="slidenum">
              <a:rPr lang="en-US" altLang="en-US"/>
              <a:pPr/>
              <a:t>‹#›</a:t>
            </a:fld>
            <a:endParaRPr lang="en-US" altLang="en-US"/>
          </a:p>
        </p:txBody>
      </p:sp>
    </p:spTree>
    <p:extLst>
      <p:ext uri="{BB962C8B-B14F-4D97-AF65-F5344CB8AC3E}">
        <p14:creationId xmlns:p14="http://schemas.microsoft.com/office/powerpoint/2010/main" val="352442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EA18-7A35-01BD-52C3-9623692925C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596842-D012-6F74-CF54-72A30324644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76F763-4C85-8662-9023-5385A6B5015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0F3215-B61C-8D24-1F1D-0B272322404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D0219D-560D-6326-1802-BC02733D1FE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684408-1317-993B-092F-12509D94EEE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DCDF59B-FAD2-1F47-5937-D7F02E73F97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1490231-3472-70CB-B3E8-9FC53D015C7B}"/>
              </a:ext>
            </a:extLst>
          </p:cNvPr>
          <p:cNvSpPr>
            <a:spLocks noGrp="1"/>
          </p:cNvSpPr>
          <p:nvPr>
            <p:ph type="sldNum" sz="quarter" idx="12"/>
          </p:nvPr>
        </p:nvSpPr>
        <p:spPr/>
        <p:txBody>
          <a:bodyPr/>
          <a:lstStyle>
            <a:lvl1pPr>
              <a:defRPr/>
            </a:lvl1pPr>
          </a:lstStyle>
          <a:p>
            <a:fld id="{5CF2339B-F242-4111-A700-56ED5E2E393B}" type="slidenum">
              <a:rPr lang="en-US" altLang="en-US"/>
              <a:pPr/>
              <a:t>‹#›</a:t>
            </a:fld>
            <a:endParaRPr lang="en-US" altLang="en-US"/>
          </a:p>
        </p:txBody>
      </p:sp>
    </p:spTree>
    <p:extLst>
      <p:ext uri="{BB962C8B-B14F-4D97-AF65-F5344CB8AC3E}">
        <p14:creationId xmlns:p14="http://schemas.microsoft.com/office/powerpoint/2010/main" val="381914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2905-EACA-3048-090E-69A85726F7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59622-5335-32CC-382D-E81F7D27EFF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8ED9D9E-9DC1-1505-CEA7-F67B8210DC4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0E6C383-CDC8-9730-E83D-EAE1888EE098}"/>
              </a:ext>
            </a:extLst>
          </p:cNvPr>
          <p:cNvSpPr>
            <a:spLocks noGrp="1"/>
          </p:cNvSpPr>
          <p:nvPr>
            <p:ph type="sldNum" sz="quarter" idx="12"/>
          </p:nvPr>
        </p:nvSpPr>
        <p:spPr/>
        <p:txBody>
          <a:bodyPr/>
          <a:lstStyle>
            <a:lvl1pPr>
              <a:defRPr/>
            </a:lvl1pPr>
          </a:lstStyle>
          <a:p>
            <a:fld id="{10EEC4C8-7FB3-434E-A12E-9927F88783B8}" type="slidenum">
              <a:rPr lang="en-US" altLang="en-US"/>
              <a:pPr/>
              <a:t>‹#›</a:t>
            </a:fld>
            <a:endParaRPr lang="en-US" altLang="en-US"/>
          </a:p>
        </p:txBody>
      </p:sp>
    </p:spTree>
    <p:extLst>
      <p:ext uri="{BB962C8B-B14F-4D97-AF65-F5344CB8AC3E}">
        <p14:creationId xmlns:p14="http://schemas.microsoft.com/office/powerpoint/2010/main" val="90583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E6E8A-A503-1368-DB9A-D9B039A9D22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4BE03BE-84F3-781E-358F-D2B96DDB6A2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FBE6922-28DB-AD5B-9521-6821D8A193FF}"/>
              </a:ext>
            </a:extLst>
          </p:cNvPr>
          <p:cNvSpPr>
            <a:spLocks noGrp="1"/>
          </p:cNvSpPr>
          <p:nvPr>
            <p:ph type="sldNum" sz="quarter" idx="12"/>
          </p:nvPr>
        </p:nvSpPr>
        <p:spPr/>
        <p:txBody>
          <a:bodyPr/>
          <a:lstStyle>
            <a:lvl1pPr>
              <a:defRPr/>
            </a:lvl1pPr>
          </a:lstStyle>
          <a:p>
            <a:fld id="{2B04A229-AC79-4012-A965-F9940D26CD15}" type="slidenum">
              <a:rPr lang="en-US" altLang="en-US"/>
              <a:pPr/>
              <a:t>‹#›</a:t>
            </a:fld>
            <a:endParaRPr lang="en-US" altLang="en-US"/>
          </a:p>
        </p:txBody>
      </p:sp>
    </p:spTree>
    <p:extLst>
      <p:ext uri="{BB962C8B-B14F-4D97-AF65-F5344CB8AC3E}">
        <p14:creationId xmlns:p14="http://schemas.microsoft.com/office/powerpoint/2010/main" val="111147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99B83-B69E-BAD1-8B63-2E9F9A72936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D104C9-735E-232F-AC12-469D0BFA795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D7E197-1BF9-A34B-FAE2-8E4CF8B8544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D30D52-F309-A6AF-D548-B0B6246BE7E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4B32C9E-01DF-1C63-ECEC-662E05F3AD6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C3927A9-92CD-C7CC-CEEB-9FCA1D6B50FB}"/>
              </a:ext>
            </a:extLst>
          </p:cNvPr>
          <p:cNvSpPr>
            <a:spLocks noGrp="1"/>
          </p:cNvSpPr>
          <p:nvPr>
            <p:ph type="sldNum" sz="quarter" idx="12"/>
          </p:nvPr>
        </p:nvSpPr>
        <p:spPr/>
        <p:txBody>
          <a:bodyPr/>
          <a:lstStyle>
            <a:lvl1pPr>
              <a:defRPr/>
            </a:lvl1pPr>
          </a:lstStyle>
          <a:p>
            <a:fld id="{E41B61F3-EBDD-4F20-AEF8-C330926BE399}" type="slidenum">
              <a:rPr lang="en-US" altLang="en-US"/>
              <a:pPr/>
              <a:t>‹#›</a:t>
            </a:fld>
            <a:endParaRPr lang="en-US" altLang="en-US"/>
          </a:p>
        </p:txBody>
      </p:sp>
    </p:spTree>
    <p:extLst>
      <p:ext uri="{BB962C8B-B14F-4D97-AF65-F5344CB8AC3E}">
        <p14:creationId xmlns:p14="http://schemas.microsoft.com/office/powerpoint/2010/main" val="2883622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984D4-1DF9-F216-8942-5A888564FE4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7C9AAB-CB6F-5D22-CB63-3C80103F48E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6D5561-100D-F13B-A7CA-7210100770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8492E-E62F-B25C-BD8D-689BF55BB1E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3BE58E5-7404-3710-C03C-F25DD5582A7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6607227-1AF8-131F-D4C1-47DC47F522FA}"/>
              </a:ext>
            </a:extLst>
          </p:cNvPr>
          <p:cNvSpPr>
            <a:spLocks noGrp="1"/>
          </p:cNvSpPr>
          <p:nvPr>
            <p:ph type="sldNum" sz="quarter" idx="12"/>
          </p:nvPr>
        </p:nvSpPr>
        <p:spPr/>
        <p:txBody>
          <a:bodyPr/>
          <a:lstStyle>
            <a:lvl1pPr>
              <a:defRPr/>
            </a:lvl1pPr>
          </a:lstStyle>
          <a:p>
            <a:fld id="{D00FECEF-C98F-4147-9638-40A57A6DA2AF}" type="slidenum">
              <a:rPr lang="en-US" altLang="en-US"/>
              <a:pPr/>
              <a:t>‹#›</a:t>
            </a:fld>
            <a:endParaRPr lang="en-US" altLang="en-US"/>
          </a:p>
        </p:txBody>
      </p:sp>
    </p:spTree>
    <p:extLst>
      <p:ext uri="{BB962C8B-B14F-4D97-AF65-F5344CB8AC3E}">
        <p14:creationId xmlns:p14="http://schemas.microsoft.com/office/powerpoint/2010/main" val="219700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5366D66F-38EA-DE96-CAE1-A37DCA011F6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 rIns="91440" bIns="9144" numCol="1" anchor="t" anchorCtr="0" compatLnSpc="1">
            <a:prstTxWarp prst="textNoShape">
              <a:avLst/>
            </a:prstTxWarp>
          </a:bodyPr>
          <a:lstStyle/>
          <a:p>
            <a:pPr lvl="0"/>
            <a:r>
              <a:rPr lang="en-US" altLang="en-US"/>
              <a:t>Click to edit Master title style</a:t>
            </a:r>
          </a:p>
        </p:txBody>
      </p:sp>
      <p:sp>
        <p:nvSpPr>
          <p:cNvPr id="84995" name="Rectangle 3">
            <a:extLst>
              <a:ext uri="{FF2B5EF4-FFF2-40B4-BE49-F238E27FC236}">
                <a16:creationId xmlns:a16="http://schemas.microsoft.com/office/drawing/2014/main" id="{422EE110-7C1C-AA1F-AD6B-A2F9791FF73C}"/>
              </a:ext>
            </a:extLst>
          </p:cNvPr>
          <p:cNvSpPr>
            <a:spLocks noGrp="1" noChangeArrowheads="1"/>
          </p:cNvSpPr>
          <p:nvPr>
            <p:ph type="body" idx="1"/>
          </p:nvPr>
        </p:nvSpPr>
        <p:spPr bwMode="auto">
          <a:xfrm>
            <a:off x="457200" y="1600200"/>
            <a:ext cx="8229600" cy="457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 rIns="91440" bIns="9144"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84996" name="Rectangle 4">
            <a:extLst>
              <a:ext uri="{FF2B5EF4-FFF2-40B4-BE49-F238E27FC236}">
                <a16:creationId xmlns:a16="http://schemas.microsoft.com/office/drawing/2014/main" id="{A951CA31-660F-D5C0-84BD-178CD042087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84997" name="Rectangle 5">
            <a:extLst>
              <a:ext uri="{FF2B5EF4-FFF2-40B4-BE49-F238E27FC236}">
                <a16:creationId xmlns:a16="http://schemas.microsoft.com/office/drawing/2014/main" id="{8C86378B-B207-31AF-797F-A7940A07C9D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84998" name="Rectangle 6">
            <a:extLst>
              <a:ext uri="{FF2B5EF4-FFF2-40B4-BE49-F238E27FC236}">
                <a16:creationId xmlns:a16="http://schemas.microsoft.com/office/drawing/2014/main" id="{263988EF-754C-219F-F00A-3E56DF228CD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7DDD07D-E312-4124-90F1-447EE1F2931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fontAlgn="base">
        <a:spcBef>
          <a:spcPct val="0"/>
        </a:spcBef>
        <a:spcAft>
          <a:spcPct val="0"/>
        </a:spcAft>
        <a:defRPr sz="4000" b="1" kern="1200">
          <a:solidFill>
            <a:srgbClr val="F48337"/>
          </a:solidFill>
          <a:latin typeface="+mj-lt"/>
          <a:ea typeface="+mj-ea"/>
          <a:cs typeface="+mj-cs"/>
        </a:defRPr>
      </a:lvl1pPr>
      <a:lvl2pPr algn="ctr" rtl="0" fontAlgn="base">
        <a:spcBef>
          <a:spcPct val="0"/>
        </a:spcBef>
        <a:spcAft>
          <a:spcPct val="0"/>
        </a:spcAft>
        <a:defRPr sz="4000" b="1">
          <a:solidFill>
            <a:srgbClr val="F48337"/>
          </a:solidFill>
          <a:latin typeface="Book Antiqua" panose="02040602050305030304" pitchFamily="18" charset="0"/>
        </a:defRPr>
      </a:lvl2pPr>
      <a:lvl3pPr algn="ctr" rtl="0" fontAlgn="base">
        <a:spcBef>
          <a:spcPct val="0"/>
        </a:spcBef>
        <a:spcAft>
          <a:spcPct val="0"/>
        </a:spcAft>
        <a:defRPr sz="4000" b="1">
          <a:solidFill>
            <a:srgbClr val="F48337"/>
          </a:solidFill>
          <a:latin typeface="Book Antiqua" panose="02040602050305030304" pitchFamily="18" charset="0"/>
        </a:defRPr>
      </a:lvl3pPr>
      <a:lvl4pPr algn="ctr" rtl="0" fontAlgn="base">
        <a:spcBef>
          <a:spcPct val="0"/>
        </a:spcBef>
        <a:spcAft>
          <a:spcPct val="0"/>
        </a:spcAft>
        <a:defRPr sz="4000" b="1">
          <a:solidFill>
            <a:srgbClr val="F48337"/>
          </a:solidFill>
          <a:latin typeface="Book Antiqua" panose="02040602050305030304" pitchFamily="18" charset="0"/>
        </a:defRPr>
      </a:lvl4pPr>
      <a:lvl5pPr algn="ctr" rtl="0" fontAlgn="base">
        <a:spcBef>
          <a:spcPct val="0"/>
        </a:spcBef>
        <a:spcAft>
          <a:spcPct val="0"/>
        </a:spcAft>
        <a:defRPr sz="4000" b="1">
          <a:solidFill>
            <a:srgbClr val="F48337"/>
          </a:solidFill>
          <a:latin typeface="Book Antiqua" panose="02040602050305030304" pitchFamily="18" charset="0"/>
        </a:defRPr>
      </a:lvl5pPr>
      <a:lvl6pPr marL="457200" algn="ctr" rtl="0" fontAlgn="base">
        <a:spcBef>
          <a:spcPct val="0"/>
        </a:spcBef>
        <a:spcAft>
          <a:spcPct val="0"/>
        </a:spcAft>
        <a:defRPr sz="4000" b="1">
          <a:solidFill>
            <a:srgbClr val="F48337"/>
          </a:solidFill>
          <a:latin typeface="Book Antiqua" panose="02040602050305030304" pitchFamily="18" charset="0"/>
        </a:defRPr>
      </a:lvl6pPr>
      <a:lvl7pPr marL="914400" algn="ctr" rtl="0" fontAlgn="base">
        <a:spcBef>
          <a:spcPct val="0"/>
        </a:spcBef>
        <a:spcAft>
          <a:spcPct val="0"/>
        </a:spcAft>
        <a:defRPr sz="4000" b="1">
          <a:solidFill>
            <a:srgbClr val="F48337"/>
          </a:solidFill>
          <a:latin typeface="Book Antiqua" panose="02040602050305030304" pitchFamily="18" charset="0"/>
        </a:defRPr>
      </a:lvl7pPr>
      <a:lvl8pPr marL="1371600" algn="ctr" rtl="0" fontAlgn="base">
        <a:spcBef>
          <a:spcPct val="0"/>
        </a:spcBef>
        <a:spcAft>
          <a:spcPct val="0"/>
        </a:spcAft>
        <a:defRPr sz="4000" b="1">
          <a:solidFill>
            <a:srgbClr val="F48337"/>
          </a:solidFill>
          <a:latin typeface="Book Antiqua" panose="02040602050305030304" pitchFamily="18" charset="0"/>
        </a:defRPr>
      </a:lvl8pPr>
      <a:lvl9pPr marL="1828800" algn="ctr" rtl="0" fontAlgn="base">
        <a:spcBef>
          <a:spcPct val="0"/>
        </a:spcBef>
        <a:spcAft>
          <a:spcPct val="0"/>
        </a:spcAft>
        <a:defRPr sz="4000" b="1">
          <a:solidFill>
            <a:srgbClr val="F48337"/>
          </a:solidFill>
          <a:latin typeface="Book Antiqua" panose="02040602050305030304" pitchFamily="18" charset="0"/>
        </a:defRPr>
      </a:lvl9pPr>
    </p:titleStyle>
    <p:bodyStyle>
      <a:lvl1pPr indent="4763" algn="l" rtl="0" fontAlgn="base">
        <a:spcBef>
          <a:spcPct val="75000"/>
        </a:spcBef>
        <a:spcAft>
          <a:spcPct val="0"/>
        </a:spcAft>
        <a:defRPr sz="2400" kern="1200">
          <a:solidFill>
            <a:schemeClr val="tx1"/>
          </a:solidFill>
          <a:latin typeface="+mn-lt"/>
          <a:ea typeface="+mn-ea"/>
          <a:cs typeface="+mn-cs"/>
        </a:defRPr>
      </a:lvl1pPr>
      <a:lvl2pPr marL="573088" indent="-344488" algn="l" rtl="0" fontAlgn="base">
        <a:spcBef>
          <a:spcPct val="75000"/>
        </a:spcBef>
        <a:spcAft>
          <a:spcPct val="0"/>
        </a:spcAft>
        <a:buClr>
          <a:srgbClr val="F48337"/>
        </a:buClr>
        <a:buSzPct val="120000"/>
        <a:buFont typeface="Webdings" panose="05030102010509060703" pitchFamily="18" charset="2"/>
        <a:buChar char="q"/>
        <a:defRPr sz="20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Arial" panose="020B0604020202020204" pitchFamily="34" charset="0"/>
          <a:ea typeface="+mn-ea"/>
          <a:cs typeface="+mn-cs"/>
        </a:defRPr>
      </a:lvl3pPr>
      <a:lvl4pPr marL="1600200" indent="-2286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rugabuse.gov/nidamed/resguide/changeplan.html" TargetMode="External"/><Relationship Id="rId2" Type="http://schemas.openxmlformats.org/officeDocument/2006/relationships/hyperlink" Target="http://www.drugabuse.gov/nidamed/resguide/progressnote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h.alabama.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drugabuse.gov/nidamed/quickref/screening_qr.pdf" TargetMode="External"/><Relationship Id="rId2" Type="http://schemas.openxmlformats.org/officeDocument/2006/relationships/hyperlink" Target="http://www.drugabuse.gov/nidamed/resguide/index.html" TargetMode="External"/><Relationship Id="rId1" Type="http://schemas.openxmlformats.org/officeDocument/2006/relationships/slideLayout" Target="../slideLayouts/slideLayout2.xml"/><Relationship Id="rId5" Type="http://schemas.openxmlformats.org/officeDocument/2006/relationships/hyperlink" Target="http://www.ahrq.gov/clinic/tobacco/clinhlpsmksqt.htm" TargetMode="External"/><Relationship Id="rId4" Type="http://schemas.openxmlformats.org/officeDocument/2006/relationships/hyperlink" Target="http://www.who.int/substance_abuse/activities/en/Draft_The_ASSIST_Guideline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7288731-8EDF-A19B-69C3-2EEE6EB5BE7E}"/>
              </a:ext>
            </a:extLst>
          </p:cNvPr>
          <p:cNvSpPr>
            <a:spLocks noGrp="1" noChangeArrowheads="1"/>
          </p:cNvSpPr>
          <p:nvPr>
            <p:ph type="ctrTitle"/>
          </p:nvPr>
        </p:nvSpPr>
        <p:spPr>
          <a:xfrm>
            <a:off x="455613" y="2970213"/>
            <a:ext cx="8226425" cy="3198812"/>
          </a:xfrm>
          <a:noFill/>
        </p:spPr>
        <p:txBody>
          <a:bodyPr anchor="t"/>
          <a:lstStyle/>
          <a:p>
            <a:r>
              <a:rPr lang="en-US" altLang="en-US" sz="4000">
                <a:solidFill>
                  <a:schemeClr val="tx1"/>
                </a:solidFill>
                <a:latin typeface="Gill Sans MT" panose="020B0502020104020203" pitchFamily="34" charset="0"/>
              </a:rPr>
              <a:t>TUTORIAL MODULE 3</a:t>
            </a:r>
            <a:r>
              <a:rPr lang="en-US" altLang="en-US" sz="3600" b="0" i="1">
                <a:solidFill>
                  <a:srgbClr val="0000CC"/>
                </a:solidFill>
                <a:latin typeface="Bookman Old Style" panose="02050604050505020204" pitchFamily="18" charset="0"/>
              </a:rPr>
              <a:t> </a:t>
            </a:r>
            <a:br>
              <a:rPr lang="en-US" altLang="en-US" sz="3600" b="0" i="1">
                <a:solidFill>
                  <a:srgbClr val="0000CC"/>
                </a:solidFill>
                <a:latin typeface="Bookman Old Style" panose="02050604050505020204" pitchFamily="18" charset="0"/>
              </a:rPr>
            </a:br>
            <a:br>
              <a:rPr lang="en-US" altLang="en-US" sz="1800" b="0" i="1" u="sng">
                <a:solidFill>
                  <a:srgbClr val="0000CC"/>
                </a:solidFill>
                <a:latin typeface="Gill Sans MT" panose="020B0502020104020203" pitchFamily="34" charset="0"/>
              </a:rPr>
            </a:br>
            <a:r>
              <a:rPr lang="en-US" altLang="en-US" sz="4000">
                <a:solidFill>
                  <a:srgbClr val="1B7187"/>
                </a:solidFill>
              </a:rPr>
              <a:t>ASBIRT</a:t>
            </a:r>
            <a:br>
              <a:rPr lang="en-US" altLang="en-US" sz="2000" b="0">
                <a:solidFill>
                  <a:srgbClr val="1B7187"/>
                </a:solidFill>
              </a:rPr>
            </a:br>
            <a:r>
              <a:rPr lang="en-US" altLang="en-US" sz="1800">
                <a:latin typeface="Gill Sans MT" panose="020B0502020104020203" pitchFamily="34" charset="0"/>
              </a:rPr>
              <a:t>Alabama Screening, Brief Intervention, Referral, and Treatment Program</a:t>
            </a:r>
          </a:p>
        </p:txBody>
      </p:sp>
      <p:pic>
        <p:nvPicPr>
          <p:cNvPr id="2052" name="Picture 4" descr="ADMH logo">
            <a:extLst>
              <a:ext uri="{FF2B5EF4-FFF2-40B4-BE49-F238E27FC236}">
                <a16:creationId xmlns:a16="http://schemas.microsoft.com/office/drawing/2014/main" id="{71991ECB-B615-E02F-ABA1-100B9E21ADB4}"/>
              </a:ext>
            </a:extLst>
          </p:cNvPr>
          <p:cNvPicPr>
            <a:picLocks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0" y="0"/>
            <a:ext cx="5027613"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FEE64A81-9379-BD3E-31F0-18148368EAEA}"/>
              </a:ext>
            </a:extLst>
          </p:cNvPr>
          <p:cNvSpPr>
            <a:spLocks noGrp="1" noChangeArrowheads="1"/>
          </p:cNvSpPr>
          <p:nvPr>
            <p:ph type="title"/>
          </p:nvPr>
        </p:nvSpPr>
        <p:spPr>
          <a:xfrm>
            <a:off x="455613" y="273050"/>
            <a:ext cx="8226425" cy="1143000"/>
          </a:xfrm>
          <a:noFill/>
        </p:spPr>
        <p:txBody>
          <a:bodyPr/>
          <a:lstStyle/>
          <a:p>
            <a:r>
              <a:rPr lang="en-US" altLang="en-US">
                <a:solidFill>
                  <a:schemeClr val="tx2"/>
                </a:solidFill>
              </a:rPr>
              <a:t>STEP 3-4 CONDUCTING A BRIEF INTERVENTION</a:t>
            </a:r>
          </a:p>
        </p:txBody>
      </p:sp>
      <p:sp>
        <p:nvSpPr>
          <p:cNvPr id="152582" name="AutoShape 6">
            <a:extLst>
              <a:ext uri="{FF2B5EF4-FFF2-40B4-BE49-F238E27FC236}">
                <a16:creationId xmlns:a16="http://schemas.microsoft.com/office/drawing/2014/main" id="{E5F01418-A198-40A5-D013-BDC99610CBAD}"/>
              </a:ext>
            </a:extLst>
          </p:cNvPr>
          <p:cNvSpPr>
            <a:spLocks noChangeArrowheads="1"/>
          </p:cNvSpPr>
          <p:nvPr/>
        </p:nvSpPr>
        <p:spPr bwMode="auto">
          <a:xfrm>
            <a:off x="912813" y="2055813"/>
            <a:ext cx="7313612" cy="2057400"/>
          </a:xfrm>
          <a:prstGeom prst="foldedCorner">
            <a:avLst>
              <a:gd name="adj" fmla="val 12500"/>
            </a:avLst>
          </a:prstGeom>
          <a:solidFill>
            <a:srgbClr val="1B718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tIns="274320" rIns="274320" bIns="274320"/>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i="1">
                <a:solidFill>
                  <a:schemeClr val="bg1"/>
                </a:solidFill>
                <a:latin typeface="Gill Sans MT" panose="020B0502020104020203" pitchFamily="34" charset="0"/>
              </a:rPr>
              <a:t>STEP 3 and 4:</a:t>
            </a:r>
          </a:p>
          <a:p>
            <a:pPr>
              <a:spcBef>
                <a:spcPct val="50000"/>
              </a:spcBef>
              <a:buFontTx/>
              <a:buAutoNum type="alphaUcPeriod"/>
            </a:pPr>
            <a:r>
              <a:rPr lang="en-US" altLang="en-US" sz="2000" b="1">
                <a:solidFill>
                  <a:schemeClr val="bg1"/>
                </a:solidFill>
                <a:latin typeface="Gill Sans MT" panose="020B0502020104020203" pitchFamily="34" charset="0"/>
              </a:rPr>
              <a:t>Assess patient’s readiness to quit.</a:t>
            </a:r>
          </a:p>
          <a:p>
            <a:pPr>
              <a:spcBef>
                <a:spcPct val="50000"/>
              </a:spcBef>
              <a:buFontTx/>
              <a:buAutoNum type="alphaUcPeriod"/>
            </a:pPr>
            <a:r>
              <a:rPr lang="en-US" altLang="en-US" sz="2000" b="1">
                <a:solidFill>
                  <a:schemeClr val="bg1"/>
                </a:solidFill>
                <a:latin typeface="Gill Sans MT" panose="020B0502020104020203" pitchFamily="34" charset="0"/>
              </a:rPr>
              <a:t>Assist patient in making change.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BA29DA2F-82CE-C1E4-4D01-3686DE7BADBC}"/>
              </a:ext>
            </a:extLst>
          </p:cNvPr>
          <p:cNvSpPr>
            <a:spLocks noGrp="1" noChangeArrowheads="1"/>
          </p:cNvSpPr>
          <p:nvPr>
            <p:ph type="title"/>
          </p:nvPr>
        </p:nvSpPr>
        <p:spPr>
          <a:xfrm>
            <a:off x="455613" y="273050"/>
            <a:ext cx="8226425" cy="1143000"/>
          </a:xfrm>
          <a:noFill/>
        </p:spPr>
        <p:txBody>
          <a:bodyPr/>
          <a:lstStyle/>
          <a:p>
            <a:r>
              <a:rPr lang="en-US" altLang="en-US">
                <a:solidFill>
                  <a:schemeClr val="tx2"/>
                </a:solidFill>
              </a:rPr>
              <a:t>STEP 3: ASSESS  PATIENT’S READINESS TO QUIT</a:t>
            </a:r>
          </a:p>
        </p:txBody>
      </p:sp>
      <p:sp>
        <p:nvSpPr>
          <p:cNvPr id="153603" name="Rectangle 3">
            <a:extLst>
              <a:ext uri="{FF2B5EF4-FFF2-40B4-BE49-F238E27FC236}">
                <a16:creationId xmlns:a16="http://schemas.microsoft.com/office/drawing/2014/main" id="{A30855DE-D19D-F301-D6FD-E70699AC4F84}"/>
              </a:ext>
            </a:extLst>
          </p:cNvPr>
          <p:cNvSpPr>
            <a:spLocks noGrp="1" noChangeArrowheads="1"/>
          </p:cNvSpPr>
          <p:nvPr>
            <p:ph type="body" idx="1"/>
          </p:nvPr>
        </p:nvSpPr>
        <p:spPr>
          <a:xfrm>
            <a:off x="457200" y="1598613"/>
            <a:ext cx="8229600" cy="4570412"/>
          </a:xfrm>
          <a:noFill/>
        </p:spPr>
        <p:txBody>
          <a:bodyPr/>
          <a:lstStyle/>
          <a:p>
            <a:pPr>
              <a:lnSpc>
                <a:spcPct val="80000"/>
              </a:lnSpc>
              <a:buClr>
                <a:srgbClr val="FF0000"/>
              </a:buClr>
              <a:buSzPct val="120000"/>
              <a:buFont typeface="Wingdings" panose="05000000000000000000" pitchFamily="2" charset="2"/>
              <a:buNone/>
            </a:pPr>
            <a:r>
              <a:rPr lang="en-US" altLang="en-US" sz="2000"/>
              <a:t>Have a conversation about whether the patient is ready to quit. </a:t>
            </a:r>
            <a:r>
              <a:rPr lang="en-US" altLang="en-US" sz="2000" b="1" i="1">
                <a:solidFill>
                  <a:schemeClr val="accent2"/>
                </a:solidFill>
              </a:rPr>
              <a:t>For example, you might say something like, "Given what we've talked about, do you want to change your drug use?" </a:t>
            </a:r>
          </a:p>
          <a:p>
            <a:pPr>
              <a:lnSpc>
                <a:spcPct val="80000"/>
              </a:lnSpc>
              <a:buClr>
                <a:srgbClr val="FF0000"/>
              </a:buClr>
              <a:buSzPct val="120000"/>
              <a:buFont typeface="Wingdings" panose="05000000000000000000" pitchFamily="2" charset="2"/>
              <a:buNone/>
            </a:pPr>
            <a:r>
              <a:rPr lang="en-US" altLang="en-US" sz="2000"/>
              <a:t>If the patient is unwilling to quit, raise awareness about drugs as a health problem. Let patients who are not ready to quit know you will revisit the issue at future visits and have resources available when she decides to pursue making a change. </a:t>
            </a:r>
          </a:p>
          <a:p>
            <a:pPr>
              <a:lnSpc>
                <a:spcPct val="80000"/>
              </a:lnSpc>
              <a:buClr>
                <a:srgbClr val="FF0000"/>
              </a:buClr>
              <a:buSzPct val="120000"/>
              <a:buFont typeface="Wingdings" panose="05000000000000000000" pitchFamily="2" charset="2"/>
              <a:buNone/>
            </a:pPr>
            <a:r>
              <a:rPr lang="en-US" altLang="en-US" sz="2000"/>
              <a:t>If the patient is ready to quit, reinforce current efforts and </a:t>
            </a:r>
            <a:r>
              <a:rPr lang="en-US" altLang="en-US" sz="2000" b="1">
                <a:solidFill>
                  <a:srgbClr val="FF0000"/>
                </a:solidFill>
              </a:rPr>
              <a:t>move to Step 4</a:t>
            </a:r>
            <a:r>
              <a:rPr lang="en-US" altLang="en-US" sz="2000">
                <a:solidFill>
                  <a:srgbClr val="FF0000"/>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E6CB84BF-8F30-67A9-5206-95CA647FC3A7}"/>
              </a:ext>
            </a:extLst>
          </p:cNvPr>
          <p:cNvSpPr>
            <a:spLocks noGrp="1" noChangeArrowheads="1"/>
          </p:cNvSpPr>
          <p:nvPr>
            <p:ph type="title"/>
          </p:nvPr>
        </p:nvSpPr>
        <p:spPr>
          <a:xfrm>
            <a:off x="457200" y="273050"/>
            <a:ext cx="8229600" cy="1143000"/>
          </a:xfrm>
          <a:noFill/>
        </p:spPr>
        <p:txBody>
          <a:bodyPr/>
          <a:lstStyle/>
          <a:p>
            <a:r>
              <a:rPr lang="en-US" altLang="en-US" dirty="0">
                <a:solidFill>
                  <a:srgbClr val="0000CC"/>
                </a:solidFill>
              </a:rPr>
              <a:t>STEP 4: ASSIST PATIENT IN MAKING A CHANGE </a:t>
            </a:r>
            <a:r>
              <a:rPr lang="en-US" altLang="en-US" dirty="0"/>
              <a:t>(1 of 3)</a:t>
            </a:r>
          </a:p>
        </p:txBody>
      </p:sp>
      <p:sp>
        <p:nvSpPr>
          <p:cNvPr id="154627" name="Rectangle 3">
            <a:extLst>
              <a:ext uri="{FF2B5EF4-FFF2-40B4-BE49-F238E27FC236}">
                <a16:creationId xmlns:a16="http://schemas.microsoft.com/office/drawing/2014/main" id="{2F6C7C0C-0DD7-DFE2-A1FA-2D2CAFA0684D}"/>
              </a:ext>
            </a:extLst>
          </p:cNvPr>
          <p:cNvSpPr>
            <a:spLocks noGrp="1" noChangeArrowheads="1"/>
          </p:cNvSpPr>
          <p:nvPr>
            <p:ph type="body" idx="1"/>
          </p:nvPr>
        </p:nvSpPr>
        <p:spPr>
          <a:xfrm>
            <a:off x="457200" y="1598613"/>
            <a:ext cx="8226425" cy="2744787"/>
          </a:xfrm>
          <a:noFill/>
        </p:spPr>
        <p:txBody>
          <a:bodyPr/>
          <a:lstStyle/>
          <a:p>
            <a:pPr>
              <a:lnSpc>
                <a:spcPct val="80000"/>
              </a:lnSpc>
              <a:buClr>
                <a:srgbClr val="FF0000"/>
              </a:buClr>
              <a:buSzPct val="120000"/>
              <a:buFont typeface="Wingdings" panose="05000000000000000000" pitchFamily="2" charset="2"/>
              <a:buNone/>
            </a:pPr>
            <a:r>
              <a:rPr lang="en-US" altLang="en-US" sz="2000"/>
              <a:t>Jointly complete a progress note form </a:t>
            </a:r>
            <a:r>
              <a:rPr lang="en-US" altLang="en-US" sz="2000" i="1">
                <a:hlinkClick r:id="rId2"/>
              </a:rPr>
              <a:t>Sample Progress Notes</a:t>
            </a:r>
            <a:r>
              <a:rPr lang="en-US" altLang="en-US" sz="2000"/>
              <a:t> with the patient to document the screening results and create a follow-up plan. </a:t>
            </a:r>
          </a:p>
          <a:p>
            <a:pPr>
              <a:lnSpc>
                <a:spcPct val="80000"/>
              </a:lnSpc>
              <a:buClr>
                <a:srgbClr val="FF0000"/>
              </a:buClr>
              <a:buSzPct val="120000"/>
              <a:buFont typeface="Wingdings" panose="05000000000000000000" pitchFamily="2" charset="2"/>
              <a:buNone/>
            </a:pPr>
            <a:r>
              <a:rPr lang="en-US" altLang="en-US" sz="2000"/>
              <a:t>Help set concrete (and reasonable) goals for making a change on the </a:t>
            </a:r>
            <a:r>
              <a:rPr lang="en-US" altLang="en-US" sz="2000" i="1">
                <a:hlinkClick r:id="rId3"/>
              </a:rPr>
              <a:t>Change Plan Worksheet</a:t>
            </a:r>
            <a:r>
              <a:rPr lang="en-US" altLang="en-US" sz="2000"/>
              <a:t>. </a:t>
            </a:r>
          </a:p>
          <a:p>
            <a:pPr marL="568325" lvl="1" indent="-336550">
              <a:lnSpc>
                <a:spcPct val="80000"/>
              </a:lnSpc>
              <a:buClr>
                <a:schemeClr val="tx2"/>
              </a:buClr>
            </a:pPr>
            <a:r>
              <a:rPr lang="en-US" altLang="en-US"/>
              <a:t>Ask interested patients to complete a change plan before they go home. </a:t>
            </a:r>
          </a:p>
          <a:p>
            <a:pPr marL="568325" lvl="1" indent="-336550">
              <a:lnSpc>
                <a:spcPct val="80000"/>
              </a:lnSpc>
              <a:buClr>
                <a:schemeClr val="tx2"/>
              </a:buClr>
            </a:pPr>
            <a:r>
              <a:rPr lang="en-US" altLang="en-US"/>
              <a:t>Make a copy without their name or the name of your office on it, give it to them to take home, and tell them you will check in on their progress at the next visit.</a:t>
            </a:r>
            <a:endParaRPr lang="en-US" altLang="en-US" sz="1400">
              <a:solidFill>
                <a:schemeClr val="folHlink"/>
              </a:solidFill>
            </a:endParaRPr>
          </a:p>
        </p:txBody>
      </p:sp>
      <p:sp>
        <p:nvSpPr>
          <p:cNvPr id="154628" name="Text Box 4">
            <a:extLst>
              <a:ext uri="{FF2B5EF4-FFF2-40B4-BE49-F238E27FC236}">
                <a16:creationId xmlns:a16="http://schemas.microsoft.com/office/drawing/2014/main" id="{DBB5E4AC-CC53-A5AB-EDED-C234E5648CAD}"/>
              </a:ext>
            </a:extLst>
          </p:cNvPr>
          <p:cNvSpPr txBox="1">
            <a:spLocks noChangeArrowheads="1"/>
          </p:cNvSpPr>
          <p:nvPr/>
        </p:nvSpPr>
        <p:spPr bwMode="auto">
          <a:xfrm>
            <a:off x="912813" y="4570413"/>
            <a:ext cx="73136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lstStyle/>
          <a:p>
            <a:r>
              <a:rPr lang="en-US" altLang="en-US" sz="1400" i="1">
                <a:solidFill>
                  <a:schemeClr val="folHlink"/>
                </a:solidFill>
              </a:rPr>
              <a:t>Note: Sample Progress Notes and Change Plan Worksheets are available in the Screening for Drug Use in General Medical Setting Resource Guide located in the handout section.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FAEA9576-A4FF-CB3D-1368-340280853F38}"/>
              </a:ext>
            </a:extLst>
          </p:cNvPr>
          <p:cNvSpPr>
            <a:spLocks noGrp="1" noChangeArrowheads="1"/>
          </p:cNvSpPr>
          <p:nvPr>
            <p:ph type="title"/>
          </p:nvPr>
        </p:nvSpPr>
        <p:spPr>
          <a:xfrm>
            <a:off x="455613" y="273050"/>
            <a:ext cx="8229600" cy="1143000"/>
          </a:xfrm>
          <a:noFill/>
        </p:spPr>
        <p:txBody>
          <a:bodyPr/>
          <a:lstStyle/>
          <a:p>
            <a:r>
              <a:rPr lang="en-US" altLang="en-US" dirty="0">
                <a:solidFill>
                  <a:schemeClr val="tx2"/>
                </a:solidFill>
              </a:rPr>
              <a:t>STEP 4: ASSIST PATIENT IN MAKING A CHANGE</a:t>
            </a:r>
            <a:r>
              <a:rPr lang="en-US" altLang="en-US" dirty="0"/>
              <a:t> (2 of 3)</a:t>
            </a:r>
            <a:endParaRPr lang="en-US" altLang="en-US" i="1" dirty="0">
              <a:solidFill>
                <a:schemeClr val="tx2"/>
              </a:solidFill>
            </a:endParaRPr>
          </a:p>
        </p:txBody>
      </p:sp>
      <p:sp>
        <p:nvSpPr>
          <p:cNvPr id="155651" name="Rectangle 3">
            <a:extLst>
              <a:ext uri="{FF2B5EF4-FFF2-40B4-BE49-F238E27FC236}">
                <a16:creationId xmlns:a16="http://schemas.microsoft.com/office/drawing/2014/main" id="{5F34BF0A-BADA-39A3-5C2A-223D290FD963}"/>
              </a:ext>
            </a:extLst>
          </p:cNvPr>
          <p:cNvSpPr>
            <a:spLocks noGrp="1" noChangeArrowheads="1"/>
          </p:cNvSpPr>
          <p:nvPr>
            <p:ph type="body" idx="1"/>
          </p:nvPr>
        </p:nvSpPr>
        <p:spPr>
          <a:xfrm>
            <a:off x="455613" y="1598613"/>
            <a:ext cx="8229600" cy="4570412"/>
          </a:xfrm>
          <a:noFill/>
        </p:spPr>
        <p:txBody>
          <a:bodyPr/>
          <a:lstStyle/>
          <a:p>
            <a:pPr lvl="1">
              <a:lnSpc>
                <a:spcPct val="90000"/>
              </a:lnSpc>
              <a:buClr>
                <a:schemeClr val="tx2"/>
              </a:buClr>
            </a:pPr>
            <a:r>
              <a:rPr lang="en-US" altLang="en-US"/>
              <a:t>For patients who do not complete a change plan, schedule a second appointment to continue the discussion and to complete the change plan. </a:t>
            </a:r>
          </a:p>
          <a:p>
            <a:pPr lvl="1">
              <a:lnSpc>
                <a:spcPct val="90000"/>
              </a:lnSpc>
              <a:buClr>
                <a:schemeClr val="tx2"/>
              </a:buClr>
            </a:pPr>
            <a:r>
              <a:rPr lang="en-US" altLang="en-US"/>
              <a:t>You may provide a blank copy for them to take home and ask them to return with it, but some patients may need to start again with a fresh copy during their second appointment.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87109590-F1B1-0711-3B0F-6365563CE437}"/>
              </a:ext>
            </a:extLst>
          </p:cNvPr>
          <p:cNvSpPr>
            <a:spLocks noGrp="1" noChangeArrowheads="1"/>
          </p:cNvSpPr>
          <p:nvPr>
            <p:ph type="title"/>
          </p:nvPr>
        </p:nvSpPr>
        <p:spPr>
          <a:xfrm>
            <a:off x="455613" y="273050"/>
            <a:ext cx="8229600" cy="1143000"/>
          </a:xfrm>
          <a:noFill/>
        </p:spPr>
        <p:txBody>
          <a:bodyPr/>
          <a:lstStyle/>
          <a:p>
            <a:r>
              <a:rPr lang="en-US" altLang="en-US" dirty="0">
                <a:solidFill>
                  <a:schemeClr val="tx2"/>
                </a:solidFill>
              </a:rPr>
              <a:t>STEP 4: ASSIST PATIENT IN MAKING A CHANGE</a:t>
            </a:r>
            <a:r>
              <a:rPr lang="en-US" altLang="en-US" dirty="0"/>
              <a:t> (3 of 3)</a:t>
            </a:r>
            <a:endParaRPr lang="en-US" altLang="en-US" i="1" dirty="0">
              <a:solidFill>
                <a:schemeClr val="tx2"/>
              </a:solidFill>
            </a:endParaRPr>
          </a:p>
        </p:txBody>
      </p:sp>
      <p:sp>
        <p:nvSpPr>
          <p:cNvPr id="156675" name="Rectangle 3">
            <a:extLst>
              <a:ext uri="{FF2B5EF4-FFF2-40B4-BE49-F238E27FC236}">
                <a16:creationId xmlns:a16="http://schemas.microsoft.com/office/drawing/2014/main" id="{D6DC2A06-A709-51D4-6FE6-0254BE2C2935}"/>
              </a:ext>
            </a:extLst>
          </p:cNvPr>
          <p:cNvSpPr>
            <a:spLocks noGrp="1" noChangeArrowheads="1"/>
          </p:cNvSpPr>
          <p:nvPr>
            <p:ph type="body" idx="1"/>
          </p:nvPr>
        </p:nvSpPr>
        <p:spPr>
          <a:xfrm>
            <a:off x="457200" y="1598613"/>
            <a:ext cx="8229600" cy="4570412"/>
          </a:xfrm>
          <a:noFill/>
        </p:spPr>
        <p:txBody>
          <a:bodyPr/>
          <a:lstStyle/>
          <a:p>
            <a:pPr lvl="1">
              <a:buClr>
                <a:schemeClr val="tx2"/>
              </a:buClr>
            </a:pPr>
            <a:r>
              <a:rPr lang="en-US" altLang="en-US"/>
              <a:t>For patients not interested in completing a change plan, encourage them to set a few brief change goals (e.g., cutting back, trying a self-help group); record the goals to check progress at the next visit. </a:t>
            </a:r>
          </a:p>
          <a:p>
            <a:pPr lvl="1">
              <a:buClr>
                <a:schemeClr val="tx2"/>
              </a:buClr>
            </a:pPr>
            <a:r>
              <a:rPr lang="en-US" altLang="en-US"/>
              <a:t>Prescribe medications for office-based treatment of tobacco, alcohol, or opiate addiction, as appropriate.</a:t>
            </a:r>
            <a:endParaRPr lang="en-US" altLang="en-US"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74CDB279-1E96-23CF-15CD-3EEE162B6990}"/>
              </a:ext>
            </a:extLst>
          </p:cNvPr>
          <p:cNvSpPr>
            <a:spLocks noGrp="1" noChangeArrowheads="1"/>
          </p:cNvSpPr>
          <p:nvPr>
            <p:ph type="title"/>
          </p:nvPr>
        </p:nvSpPr>
        <p:spPr>
          <a:xfrm>
            <a:off x="455613" y="274638"/>
            <a:ext cx="8226425" cy="2057400"/>
          </a:xfrm>
          <a:noFill/>
        </p:spPr>
        <p:txBody>
          <a:bodyPr/>
          <a:lstStyle/>
          <a:p>
            <a:r>
              <a:rPr lang="en-US" altLang="en-US">
                <a:solidFill>
                  <a:schemeClr val="tx2"/>
                </a:solidFill>
              </a:rPr>
              <a:t>STEP 5: ARRANGE SPECIALTY ASSESSMENT, DRUG TREATMENT, AND FOLLOW-UP VISIT</a:t>
            </a:r>
          </a:p>
        </p:txBody>
      </p:sp>
      <p:sp>
        <p:nvSpPr>
          <p:cNvPr id="157702" name="AutoShape 6">
            <a:extLst>
              <a:ext uri="{FF2B5EF4-FFF2-40B4-BE49-F238E27FC236}">
                <a16:creationId xmlns:a16="http://schemas.microsoft.com/office/drawing/2014/main" id="{B00E598A-B124-0DD6-ED55-5B7B101C0F23}"/>
              </a:ext>
            </a:extLst>
          </p:cNvPr>
          <p:cNvSpPr>
            <a:spLocks noChangeArrowheads="1"/>
          </p:cNvSpPr>
          <p:nvPr/>
        </p:nvSpPr>
        <p:spPr bwMode="auto">
          <a:xfrm>
            <a:off x="912813" y="2895600"/>
            <a:ext cx="7313612" cy="2970213"/>
          </a:xfrm>
          <a:prstGeom prst="foldedCorner">
            <a:avLst>
              <a:gd name="adj" fmla="val 12500"/>
            </a:avLst>
          </a:prstGeom>
          <a:solidFill>
            <a:srgbClr val="1B718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tIns="274320" rIns="274320" bIns="274320"/>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i="1">
                <a:solidFill>
                  <a:schemeClr val="bg1"/>
                </a:solidFill>
                <a:latin typeface="Gill Sans MT" panose="020B0502020104020203" pitchFamily="34" charset="0"/>
              </a:rPr>
              <a:t>STEP 5: Offer continuing support at follow-up visit.</a:t>
            </a:r>
          </a:p>
          <a:p>
            <a:pPr>
              <a:spcBef>
                <a:spcPct val="50000"/>
              </a:spcBef>
              <a:buFontTx/>
              <a:buAutoNum type="alphaUcPeriod"/>
            </a:pPr>
            <a:r>
              <a:rPr lang="en-US" altLang="en-US" sz="2000" b="1">
                <a:solidFill>
                  <a:schemeClr val="bg1"/>
                </a:solidFill>
                <a:latin typeface="Gill Sans MT" panose="020B0502020104020203" pitchFamily="34" charset="0"/>
              </a:rPr>
              <a:t>Refer patients as appropriate.</a:t>
            </a:r>
          </a:p>
          <a:p>
            <a:pPr>
              <a:spcBef>
                <a:spcPct val="50000"/>
              </a:spcBef>
              <a:buFontTx/>
              <a:buAutoNum type="alphaUcPeriod"/>
            </a:pPr>
            <a:r>
              <a:rPr lang="en-US" altLang="en-US" sz="2000" b="1">
                <a:solidFill>
                  <a:schemeClr val="bg1"/>
                </a:solidFill>
                <a:latin typeface="Gill Sans MT" panose="020B0502020104020203" pitchFamily="34" charset="0"/>
              </a:rPr>
              <a:t>Schedule follow-up. </a:t>
            </a:r>
          </a:p>
          <a:p>
            <a:pPr>
              <a:spcBef>
                <a:spcPct val="50000"/>
              </a:spcBef>
              <a:buFontTx/>
              <a:buAutoNum type="alphaUcPeriod"/>
            </a:pPr>
            <a:r>
              <a:rPr lang="en-US" altLang="en-US" sz="2000" b="1">
                <a:solidFill>
                  <a:schemeClr val="bg1"/>
                </a:solidFill>
                <a:latin typeface="Gill Sans MT" panose="020B0502020104020203" pitchFamily="34" charset="0"/>
              </a:rPr>
              <a:t>Offer continuing support at follow-up.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03115ECB-9D3B-C0CB-8359-31DDAC81F9B9}"/>
              </a:ext>
            </a:extLst>
          </p:cNvPr>
          <p:cNvSpPr>
            <a:spLocks noGrp="1" noChangeArrowheads="1"/>
          </p:cNvSpPr>
          <p:nvPr>
            <p:ph type="title"/>
          </p:nvPr>
        </p:nvSpPr>
        <p:spPr>
          <a:xfrm>
            <a:off x="455613" y="274638"/>
            <a:ext cx="8226425" cy="1143000"/>
          </a:xfrm>
          <a:noFill/>
        </p:spPr>
        <p:txBody>
          <a:bodyPr/>
          <a:lstStyle/>
          <a:p>
            <a:r>
              <a:rPr lang="en-US" altLang="en-US" dirty="0">
                <a:solidFill>
                  <a:schemeClr val="tx2"/>
                </a:solidFill>
              </a:rPr>
              <a:t>A. REFER PATIENTS AS APPROPRIATE</a:t>
            </a:r>
            <a:r>
              <a:rPr lang="en-US" altLang="en-US" sz="3600" dirty="0"/>
              <a:t> (1 of 2)</a:t>
            </a:r>
          </a:p>
        </p:txBody>
      </p:sp>
      <p:sp>
        <p:nvSpPr>
          <p:cNvPr id="158723" name="Rectangle 3">
            <a:extLst>
              <a:ext uri="{FF2B5EF4-FFF2-40B4-BE49-F238E27FC236}">
                <a16:creationId xmlns:a16="http://schemas.microsoft.com/office/drawing/2014/main" id="{0DCF311A-3519-A34F-6688-62EECCADC50D}"/>
              </a:ext>
            </a:extLst>
          </p:cNvPr>
          <p:cNvSpPr>
            <a:spLocks noGrp="1" noChangeArrowheads="1"/>
          </p:cNvSpPr>
          <p:nvPr>
            <p:ph type="body" idx="1"/>
          </p:nvPr>
        </p:nvSpPr>
        <p:spPr>
          <a:xfrm>
            <a:off x="455613" y="1598613"/>
            <a:ext cx="8226425" cy="4570412"/>
          </a:xfrm>
          <a:noFill/>
        </p:spPr>
        <p:txBody>
          <a:bodyPr/>
          <a:lstStyle/>
          <a:p>
            <a:pPr>
              <a:buClr>
                <a:srgbClr val="FF0000"/>
              </a:buClr>
              <a:buSzPct val="120000"/>
              <a:buFont typeface="Wingdings" panose="05000000000000000000" pitchFamily="2" charset="2"/>
              <a:buNone/>
            </a:pPr>
            <a:r>
              <a:rPr lang="en-US" altLang="en-US" sz="2000"/>
              <a:t>Because the screening does not provide a diagnosis of abuse or dependence, refer high-risk patients for a full assessment. </a:t>
            </a:r>
          </a:p>
          <a:p>
            <a:pPr>
              <a:buClr>
                <a:srgbClr val="FF0000"/>
              </a:buClr>
              <a:buSzPct val="120000"/>
              <a:buFont typeface="Wingdings" panose="05000000000000000000" pitchFamily="2" charset="2"/>
              <a:buNone/>
            </a:pPr>
            <a:r>
              <a:rPr lang="en-US" altLang="en-US" sz="2000"/>
              <a:t>For moderate-risk patients and low-risk patients with special concerns (e.g., pregnant women, past injection drug users), use clinical judgment to determine whether additional assessment is necessary.</a:t>
            </a:r>
          </a:p>
          <a:p>
            <a:pPr>
              <a:buClr>
                <a:srgbClr val="FF0000"/>
              </a:buClr>
              <a:buSzPct val="120000"/>
              <a:buFont typeface="Wingdings" panose="05000000000000000000" pitchFamily="2" charset="2"/>
              <a:buNone/>
            </a:pPr>
            <a:endParaRPr lang="en-US" altLang="en-US" sz="2000"/>
          </a:p>
          <a:p>
            <a:pPr>
              <a:spcBef>
                <a:spcPct val="0"/>
              </a:spcBef>
              <a:buClr>
                <a:srgbClr val="FF0000"/>
              </a:buClr>
              <a:buSzPct val="120000"/>
              <a:buFont typeface="Wingdings" panose="05000000000000000000" pitchFamily="2" charset="2"/>
              <a:buNone/>
            </a:pPr>
            <a:endParaRPr lang="en-US" altLang="en-US" sz="3600">
              <a:latin typeface="Book Antiqua" panose="0204060205030503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9A53BFB4-52A7-373C-BE23-1A6C0972307C}"/>
              </a:ext>
            </a:extLst>
          </p:cNvPr>
          <p:cNvSpPr>
            <a:spLocks noGrp="1" noChangeArrowheads="1"/>
          </p:cNvSpPr>
          <p:nvPr>
            <p:ph type="title"/>
          </p:nvPr>
        </p:nvSpPr>
        <p:spPr>
          <a:xfrm>
            <a:off x="455613" y="273050"/>
            <a:ext cx="8226425" cy="1143000"/>
          </a:xfrm>
          <a:noFill/>
        </p:spPr>
        <p:txBody>
          <a:bodyPr/>
          <a:lstStyle/>
          <a:p>
            <a:pPr marL="1588" indent="-1588"/>
            <a:r>
              <a:rPr lang="en-US" altLang="en-US" dirty="0">
                <a:solidFill>
                  <a:schemeClr val="tx2"/>
                </a:solidFill>
              </a:rPr>
              <a:t>A. REFER PATIENTS AS APPROPRIATE</a:t>
            </a:r>
            <a:r>
              <a:rPr lang="en-US" altLang="en-US" sz="3600" dirty="0"/>
              <a:t> </a:t>
            </a:r>
            <a:r>
              <a:rPr lang="en-US" altLang="en-US" sz="2000" dirty="0"/>
              <a:t>(2 of 2)</a:t>
            </a:r>
            <a:endParaRPr lang="en-US" altLang="en-US" sz="2000" b="0" i="1" dirty="0">
              <a:solidFill>
                <a:srgbClr val="0000CC"/>
              </a:solidFill>
            </a:endParaRPr>
          </a:p>
        </p:txBody>
      </p:sp>
      <p:sp>
        <p:nvSpPr>
          <p:cNvPr id="160771" name="Rectangle 3">
            <a:extLst>
              <a:ext uri="{FF2B5EF4-FFF2-40B4-BE49-F238E27FC236}">
                <a16:creationId xmlns:a16="http://schemas.microsoft.com/office/drawing/2014/main" id="{D6732312-AC02-C5F3-0BA8-B8A603280579}"/>
              </a:ext>
            </a:extLst>
          </p:cNvPr>
          <p:cNvSpPr>
            <a:spLocks noGrp="1" noChangeArrowheads="1"/>
          </p:cNvSpPr>
          <p:nvPr>
            <p:ph type="body" idx="1"/>
          </p:nvPr>
        </p:nvSpPr>
        <p:spPr>
          <a:xfrm>
            <a:off x="457200" y="1598613"/>
            <a:ext cx="8229600" cy="4570412"/>
          </a:xfrm>
          <a:noFill/>
        </p:spPr>
        <p:txBody>
          <a:bodyPr/>
          <a:lstStyle/>
          <a:p>
            <a:pPr>
              <a:buClr>
                <a:srgbClr val="FF0000"/>
              </a:buClr>
              <a:buSzPct val="120000"/>
              <a:buFont typeface="Wingdings" panose="05000000000000000000" pitchFamily="2" charset="2"/>
              <a:buNone/>
            </a:pPr>
            <a:r>
              <a:rPr lang="en-US" altLang="en-US" sz="2000" dirty="0"/>
              <a:t>If nearby treatment resources are not available, consider providing support group contact information and self-change materials as well as counseling resources – clergy or mental health referrals.</a:t>
            </a:r>
          </a:p>
          <a:p>
            <a:pPr>
              <a:buClr>
                <a:srgbClr val="FF0000"/>
              </a:buClr>
              <a:buSzPct val="120000"/>
              <a:buFont typeface="Wingdings" panose="05000000000000000000" pitchFamily="2" charset="2"/>
              <a:buNone/>
            </a:pPr>
            <a:r>
              <a:rPr lang="en-US" altLang="en-US" sz="2000" dirty="0"/>
              <a:t>Obtain a written information release to send the screening results to all providers who will receive referrals.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A52C649D-14FE-A75F-593C-00400E273AC6}"/>
              </a:ext>
            </a:extLst>
          </p:cNvPr>
          <p:cNvSpPr>
            <a:spLocks noGrp="1" noChangeArrowheads="1"/>
          </p:cNvSpPr>
          <p:nvPr>
            <p:ph type="title"/>
          </p:nvPr>
        </p:nvSpPr>
        <p:spPr>
          <a:xfrm>
            <a:off x="457200" y="274638"/>
            <a:ext cx="8229600" cy="1828800"/>
          </a:xfrm>
          <a:noFill/>
        </p:spPr>
        <p:txBody>
          <a:bodyPr/>
          <a:lstStyle/>
          <a:p>
            <a:r>
              <a:rPr lang="en-US" altLang="en-US">
                <a:solidFill>
                  <a:schemeClr val="tx2"/>
                </a:solidFill>
              </a:rPr>
              <a:t>HOW TO FIND A SUBSTANCE ABUSE TREATMENT PROVIDER</a:t>
            </a:r>
          </a:p>
        </p:txBody>
      </p:sp>
      <p:sp>
        <p:nvSpPr>
          <p:cNvPr id="221187" name="Rectangle 3">
            <a:extLst>
              <a:ext uri="{FF2B5EF4-FFF2-40B4-BE49-F238E27FC236}">
                <a16:creationId xmlns:a16="http://schemas.microsoft.com/office/drawing/2014/main" id="{E4E6D0FD-03F4-2604-346D-25051B5BB900}"/>
              </a:ext>
            </a:extLst>
          </p:cNvPr>
          <p:cNvSpPr>
            <a:spLocks noGrp="1" noChangeArrowheads="1"/>
          </p:cNvSpPr>
          <p:nvPr>
            <p:ph type="body" idx="1"/>
          </p:nvPr>
        </p:nvSpPr>
        <p:spPr>
          <a:xfrm>
            <a:off x="4572000" y="2514600"/>
            <a:ext cx="4110038" cy="3749675"/>
          </a:xfrm>
          <a:noFill/>
        </p:spPr>
        <p:txBody>
          <a:bodyPr/>
          <a:lstStyle/>
          <a:p>
            <a:pPr marL="3175" indent="-3175">
              <a:lnSpc>
                <a:spcPct val="90000"/>
              </a:lnSpc>
            </a:pPr>
            <a:r>
              <a:rPr lang="en-US" altLang="en-US" sz="2000"/>
              <a:t>Visit </a:t>
            </a:r>
            <a:r>
              <a:rPr lang="en-US" altLang="en-US" sz="2000" i="1">
                <a:hlinkClick r:id="rId2"/>
              </a:rPr>
              <a:t>http://www.mh.alabama.gov</a:t>
            </a:r>
            <a:endParaRPr lang="en-US" altLang="en-US" sz="2000" i="1"/>
          </a:p>
          <a:p>
            <a:pPr marL="3175" indent="-3175">
              <a:lnSpc>
                <a:spcPct val="90000"/>
              </a:lnSpc>
            </a:pPr>
            <a:r>
              <a:rPr lang="en-US" altLang="en-US" sz="2000">
                <a:solidFill>
                  <a:srgbClr val="FF0000"/>
                </a:solidFill>
              </a:rPr>
              <a:t>Click</a:t>
            </a:r>
            <a:r>
              <a:rPr lang="en-US" altLang="en-US" sz="2000"/>
              <a:t> on the </a:t>
            </a:r>
            <a:r>
              <a:rPr lang="en-US" altLang="en-US" sz="2000" b="1">
                <a:solidFill>
                  <a:srgbClr val="FFFF00"/>
                </a:solidFill>
              </a:rPr>
              <a:t>yellow</a:t>
            </a:r>
            <a:r>
              <a:rPr lang="en-US" altLang="en-US" sz="2000">
                <a:solidFill>
                  <a:srgbClr val="FFFF00"/>
                </a:solidFill>
              </a:rPr>
              <a:t> </a:t>
            </a:r>
            <a:r>
              <a:rPr lang="en-US" altLang="en-US" sz="2000"/>
              <a:t>“Substance Abuse” icon on the left side of the page.</a:t>
            </a:r>
          </a:p>
          <a:p>
            <a:pPr marL="3175" indent="-3175">
              <a:lnSpc>
                <a:spcPct val="90000"/>
              </a:lnSpc>
            </a:pPr>
            <a:r>
              <a:rPr lang="en-US" altLang="en-US" sz="2000"/>
              <a:t>	</a:t>
            </a:r>
            <a:r>
              <a:rPr lang="en-US" altLang="en-US" sz="2000">
                <a:solidFill>
                  <a:srgbClr val="FF0000"/>
                </a:solidFill>
              </a:rPr>
              <a:t>Click </a:t>
            </a:r>
            <a:r>
              <a:rPr lang="en-US" altLang="en-US" sz="2000"/>
              <a:t>on “Treatment and Prevention Providers”</a:t>
            </a:r>
          </a:p>
          <a:p>
            <a:pPr marL="3175" indent="-3175">
              <a:lnSpc>
                <a:spcPct val="90000"/>
              </a:lnSpc>
            </a:pPr>
            <a:r>
              <a:rPr lang="en-US" altLang="en-US" sz="2000"/>
              <a:t>	</a:t>
            </a:r>
            <a:r>
              <a:rPr lang="en-US" altLang="en-US" sz="2000">
                <a:solidFill>
                  <a:srgbClr val="FF0000"/>
                </a:solidFill>
              </a:rPr>
              <a:t>Click</a:t>
            </a:r>
            <a:r>
              <a:rPr lang="en-US" altLang="en-US" sz="2000"/>
              <a:t> on “SASD Directory”</a:t>
            </a:r>
            <a:endParaRPr lang="en-US" altLang="en-US" sz="2000">
              <a:latin typeface="Book Antiqua" panose="02040602050305030304" pitchFamily="18" charset="0"/>
            </a:endParaRPr>
          </a:p>
        </p:txBody>
      </p:sp>
      <p:pic>
        <p:nvPicPr>
          <p:cNvPr id="221188" name="Picture 4">
            <a:extLst>
              <a:ext uri="{FF2B5EF4-FFF2-40B4-BE49-F238E27FC236}">
                <a16:creationId xmlns:a16="http://schemas.microsoft.com/office/drawing/2014/main" id="{8268A14A-C771-E155-89D2-8C4245DE8546}"/>
              </a:ext>
              <a:ext uri="{C183D7F6-B498-43B3-948B-1728B52AA6E4}">
                <adec:decorative xmlns:adec="http://schemas.microsoft.com/office/drawing/2017/decorative" val="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3867150" cy="3838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EFA96B73-853E-DFA4-DC09-7301D0666165}"/>
              </a:ext>
            </a:extLst>
          </p:cNvPr>
          <p:cNvSpPr>
            <a:spLocks noGrp="1" noChangeArrowheads="1"/>
          </p:cNvSpPr>
          <p:nvPr>
            <p:ph type="title"/>
          </p:nvPr>
        </p:nvSpPr>
        <p:spPr>
          <a:noFill/>
        </p:spPr>
        <p:txBody>
          <a:bodyPr/>
          <a:lstStyle/>
          <a:p>
            <a:r>
              <a:rPr lang="en-US" altLang="en-US">
                <a:solidFill>
                  <a:schemeClr val="tx2"/>
                </a:solidFill>
              </a:rPr>
              <a:t>B. SCHEDULE A FOLLOW-UP APPOINTMENT</a:t>
            </a:r>
          </a:p>
        </p:txBody>
      </p:sp>
      <p:sp>
        <p:nvSpPr>
          <p:cNvPr id="161795" name="Rectangle 3">
            <a:extLst>
              <a:ext uri="{FF2B5EF4-FFF2-40B4-BE49-F238E27FC236}">
                <a16:creationId xmlns:a16="http://schemas.microsoft.com/office/drawing/2014/main" id="{E389DEF8-6FD4-6861-ADE4-BCF913F12B01}"/>
              </a:ext>
            </a:extLst>
          </p:cNvPr>
          <p:cNvSpPr>
            <a:spLocks noGrp="1" noChangeArrowheads="1"/>
          </p:cNvSpPr>
          <p:nvPr>
            <p:ph type="body" idx="1"/>
          </p:nvPr>
        </p:nvSpPr>
        <p:spPr>
          <a:xfrm>
            <a:off x="455613" y="1598613"/>
            <a:ext cx="8229600" cy="4570412"/>
          </a:xfrm>
          <a:noFill/>
        </p:spPr>
        <p:txBody>
          <a:bodyPr/>
          <a:lstStyle/>
          <a:p>
            <a:pPr>
              <a:buClr>
                <a:srgbClr val="FF0000"/>
              </a:buClr>
              <a:buSzPct val="120000"/>
              <a:buFont typeface="Wingdings" panose="05000000000000000000" pitchFamily="2" charset="2"/>
              <a:buNone/>
            </a:pPr>
            <a:r>
              <a:rPr lang="en-US" altLang="en-US" sz="2000"/>
              <a:t>Schedule a follow-up appointment within 1 - 2 weeks for moderate and high-risk patients and lower risk patients in certain groups.</a:t>
            </a:r>
          </a:p>
          <a:p>
            <a:endParaRPr lang="en-US" altLang="en-US" sz="2000"/>
          </a:p>
        </p:txBody>
      </p:sp>
      <p:pic>
        <p:nvPicPr>
          <p:cNvPr id="161796" name="Picture 4">
            <a:extLst>
              <a:ext uri="{FF2B5EF4-FFF2-40B4-BE49-F238E27FC236}">
                <a16:creationId xmlns:a16="http://schemas.microsoft.com/office/drawing/2014/main" id="{27FD3A81-DFE3-8D1E-746C-CDD281083727}"/>
              </a:ext>
              <a:ext uri="{C183D7F6-B498-43B3-948B-1728B52AA6E4}">
                <adec:decorative xmlns:adec="http://schemas.microsoft.com/office/drawing/2017/decorative" val="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600" y="2771775"/>
            <a:ext cx="4597400" cy="4086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B780C4B-D18F-0EF4-9E49-260FB0C98349}"/>
              </a:ext>
            </a:extLst>
          </p:cNvPr>
          <p:cNvSpPr>
            <a:spLocks noGrp="1" noChangeArrowheads="1"/>
          </p:cNvSpPr>
          <p:nvPr>
            <p:ph type="title"/>
          </p:nvPr>
        </p:nvSpPr>
        <p:spPr>
          <a:xfrm>
            <a:off x="455613" y="273050"/>
            <a:ext cx="8226425" cy="1143000"/>
          </a:xfrm>
          <a:noFill/>
        </p:spPr>
        <p:txBody>
          <a:bodyPr/>
          <a:lstStyle/>
          <a:p>
            <a:r>
              <a:rPr lang="en-US" altLang="en-US">
                <a:solidFill>
                  <a:schemeClr val="accent2"/>
                </a:solidFill>
              </a:rPr>
              <a:t>SBIRT:</a:t>
            </a:r>
            <a:r>
              <a:rPr lang="en-US" altLang="en-US">
                <a:solidFill>
                  <a:srgbClr val="0000CC"/>
                </a:solidFill>
              </a:rPr>
              <a:t> </a:t>
            </a:r>
            <a:r>
              <a:rPr lang="en-US" altLang="en-US"/>
              <a:t>MODULE 3</a:t>
            </a:r>
          </a:p>
        </p:txBody>
      </p:sp>
      <p:sp>
        <p:nvSpPr>
          <p:cNvPr id="3075" name="Rectangle 3">
            <a:extLst>
              <a:ext uri="{FF2B5EF4-FFF2-40B4-BE49-F238E27FC236}">
                <a16:creationId xmlns:a16="http://schemas.microsoft.com/office/drawing/2014/main" id="{E4AB5389-3094-1E1E-F502-7DA958D43928}"/>
              </a:ext>
            </a:extLst>
          </p:cNvPr>
          <p:cNvSpPr>
            <a:spLocks noGrp="1" noChangeArrowheads="1"/>
          </p:cNvSpPr>
          <p:nvPr>
            <p:ph type="body" idx="1"/>
          </p:nvPr>
        </p:nvSpPr>
        <p:spPr>
          <a:xfrm>
            <a:off x="457200" y="1598613"/>
            <a:ext cx="8229600" cy="4570412"/>
          </a:xfrm>
          <a:noFill/>
        </p:spPr>
        <p:txBody>
          <a:bodyPr/>
          <a:lstStyle/>
          <a:p>
            <a:pPr>
              <a:lnSpc>
                <a:spcPct val="80000"/>
              </a:lnSpc>
            </a:pPr>
            <a:r>
              <a:rPr lang="en-US" altLang="en-US" b="1" i="1">
                <a:solidFill>
                  <a:schemeClr val="accent2"/>
                </a:solidFill>
              </a:rPr>
              <a:t>Participants will:</a:t>
            </a:r>
          </a:p>
          <a:p>
            <a:pPr>
              <a:lnSpc>
                <a:spcPct val="80000"/>
              </a:lnSpc>
            </a:pPr>
            <a:r>
              <a:rPr lang="en-US" altLang="en-US" sz="2000"/>
              <a:t>Learn recommendations for each risk level. (</a:t>
            </a:r>
            <a:r>
              <a:rPr lang="en-US" altLang="en-US" sz="2000" b="1">
                <a:solidFill>
                  <a:srgbClr val="FF0000"/>
                </a:solidFill>
              </a:rPr>
              <a:t>High</a:t>
            </a:r>
            <a:r>
              <a:rPr lang="en-US" altLang="en-US" sz="2000" b="1"/>
              <a:t>, </a:t>
            </a:r>
            <a:r>
              <a:rPr lang="en-US" altLang="en-US" sz="2000" b="1">
                <a:solidFill>
                  <a:srgbClr val="FF9900"/>
                </a:solidFill>
              </a:rPr>
              <a:t>Moderate</a:t>
            </a:r>
            <a:r>
              <a:rPr lang="en-US" altLang="en-US" sz="2000">
                <a:solidFill>
                  <a:srgbClr val="FF9900"/>
                </a:solidFill>
              </a:rPr>
              <a:t> </a:t>
            </a:r>
            <a:r>
              <a:rPr lang="en-US" altLang="en-US" sz="2000"/>
              <a:t>and </a:t>
            </a:r>
            <a:r>
              <a:rPr lang="en-US" altLang="en-US" sz="2000" b="1">
                <a:solidFill>
                  <a:srgbClr val="008000"/>
                </a:solidFill>
              </a:rPr>
              <a:t>Lower</a:t>
            </a:r>
            <a:r>
              <a:rPr lang="en-US" altLang="en-US" sz="2000"/>
              <a:t>)</a:t>
            </a:r>
          </a:p>
          <a:p>
            <a:pPr>
              <a:lnSpc>
                <a:spcPct val="80000"/>
              </a:lnSpc>
              <a:buClr>
                <a:srgbClr val="FF0000"/>
              </a:buClr>
              <a:buSzPct val="120000"/>
              <a:buFont typeface="Wingdings" panose="05000000000000000000" pitchFamily="2" charset="2"/>
              <a:buNone/>
            </a:pPr>
            <a:r>
              <a:rPr lang="en-US" altLang="en-US" sz="2000"/>
              <a:t>Learn </a:t>
            </a:r>
            <a:r>
              <a:rPr lang="en-US" altLang="en-US" sz="2000" b="1"/>
              <a:t>STEP 3:</a:t>
            </a:r>
            <a:r>
              <a:rPr lang="en-US" altLang="en-US" sz="2000"/>
              <a:t> Assess Patient’s Readiness to Quit.</a:t>
            </a:r>
          </a:p>
          <a:p>
            <a:pPr>
              <a:lnSpc>
                <a:spcPct val="80000"/>
              </a:lnSpc>
              <a:buClr>
                <a:srgbClr val="FF0000"/>
              </a:buClr>
              <a:buSzPct val="120000"/>
              <a:buFont typeface="Wingdings" panose="05000000000000000000" pitchFamily="2" charset="2"/>
              <a:buNone/>
            </a:pPr>
            <a:r>
              <a:rPr lang="en-US" altLang="en-US" sz="2000"/>
              <a:t>Learn </a:t>
            </a:r>
            <a:r>
              <a:rPr lang="en-US" altLang="en-US" sz="2000" b="1"/>
              <a:t>STEP 4:</a:t>
            </a:r>
            <a:r>
              <a:rPr lang="en-US" altLang="en-US" sz="2000"/>
              <a:t> Assist Patient with Making Change.</a:t>
            </a:r>
          </a:p>
          <a:p>
            <a:pPr>
              <a:lnSpc>
                <a:spcPct val="80000"/>
              </a:lnSpc>
              <a:buClr>
                <a:srgbClr val="FF0000"/>
              </a:buClr>
              <a:buSzPct val="120000"/>
              <a:buFont typeface="Wingdings" panose="05000000000000000000" pitchFamily="2" charset="2"/>
              <a:buNone/>
            </a:pPr>
            <a:r>
              <a:rPr lang="en-US" altLang="en-US" sz="2000"/>
              <a:t>Learn </a:t>
            </a:r>
            <a:r>
              <a:rPr lang="en-US" altLang="en-US" sz="2000" b="1"/>
              <a:t>STEP 5:</a:t>
            </a:r>
            <a:r>
              <a:rPr lang="en-US" altLang="en-US" sz="2000"/>
              <a:t> Arrange Specialty Assessment, Drug Treatment Follow-up Visit.</a:t>
            </a:r>
          </a:p>
          <a:p>
            <a:pPr>
              <a:lnSpc>
                <a:spcPct val="80000"/>
              </a:lnSpc>
              <a:buClr>
                <a:srgbClr val="FF0000"/>
              </a:buClr>
              <a:buSzPct val="120000"/>
              <a:buFont typeface="Wingdings" panose="05000000000000000000" pitchFamily="2" charset="2"/>
              <a:buNone/>
            </a:pPr>
            <a:r>
              <a:rPr lang="en-US" altLang="en-US" sz="2000"/>
              <a:t>Understand how to find a certified substance abuse provider.</a:t>
            </a:r>
          </a:p>
          <a:p>
            <a:pPr>
              <a:lnSpc>
                <a:spcPct val="80000"/>
              </a:lnSpc>
              <a:buClr>
                <a:srgbClr val="FF0000"/>
              </a:buClr>
              <a:buSzPct val="120000"/>
              <a:buFont typeface="Wingdings" panose="05000000000000000000" pitchFamily="2" charset="2"/>
              <a:buNone/>
            </a:pPr>
            <a:r>
              <a:rPr lang="en-US" altLang="en-US" sz="2000"/>
              <a:t>Understand the importance of scheduling follow-up appointments.</a:t>
            </a:r>
          </a:p>
          <a:p>
            <a:pPr>
              <a:lnSpc>
                <a:spcPct val="80000"/>
              </a:lnSpc>
              <a:buClr>
                <a:srgbClr val="FF0000"/>
              </a:buClr>
              <a:buSzPct val="120000"/>
              <a:buFont typeface="Wingdings" panose="05000000000000000000" pitchFamily="2" charset="2"/>
              <a:buNone/>
            </a:pPr>
            <a:endParaRPr lang="en-US" altLang="en-US"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0EB96845-7B8A-ED44-842B-3C055EFC53B6}"/>
              </a:ext>
            </a:extLst>
          </p:cNvPr>
          <p:cNvSpPr>
            <a:spLocks noGrp="1" noChangeArrowheads="1"/>
          </p:cNvSpPr>
          <p:nvPr>
            <p:ph type="title"/>
          </p:nvPr>
        </p:nvSpPr>
        <p:spPr>
          <a:xfrm>
            <a:off x="457200" y="274638"/>
            <a:ext cx="8229600" cy="1828800"/>
          </a:xfrm>
          <a:noFill/>
        </p:spPr>
        <p:txBody>
          <a:bodyPr/>
          <a:lstStyle/>
          <a:p>
            <a:r>
              <a:rPr lang="en-US" altLang="en-US">
                <a:solidFill>
                  <a:schemeClr val="tx2"/>
                </a:solidFill>
              </a:rPr>
              <a:t>C. OFFER CONTINUING SUPPORT AT FOLLOW-UP VISITS</a:t>
            </a:r>
          </a:p>
        </p:txBody>
      </p:sp>
      <p:sp>
        <p:nvSpPr>
          <p:cNvPr id="162819" name="Rectangle 3">
            <a:extLst>
              <a:ext uri="{FF2B5EF4-FFF2-40B4-BE49-F238E27FC236}">
                <a16:creationId xmlns:a16="http://schemas.microsoft.com/office/drawing/2014/main" id="{30A5E719-C5EE-5AED-BF64-ABE7BE490AF8}"/>
              </a:ext>
            </a:extLst>
          </p:cNvPr>
          <p:cNvSpPr>
            <a:spLocks noGrp="1" noChangeArrowheads="1"/>
          </p:cNvSpPr>
          <p:nvPr>
            <p:ph type="body" idx="1"/>
          </p:nvPr>
        </p:nvSpPr>
        <p:spPr>
          <a:xfrm>
            <a:off x="457200" y="2147888"/>
            <a:ext cx="8229600" cy="4024312"/>
          </a:xfrm>
          <a:noFill/>
        </p:spPr>
        <p:txBody>
          <a:bodyPr/>
          <a:lstStyle/>
          <a:p>
            <a:pPr>
              <a:buClr>
                <a:srgbClr val="FF0000"/>
              </a:buClr>
              <a:buSzPct val="120000"/>
              <a:buFont typeface="Wingdings" panose="05000000000000000000" pitchFamily="2" charset="2"/>
              <a:buNone/>
            </a:pPr>
            <a:r>
              <a:rPr lang="en-US" altLang="en-US" sz="2000"/>
              <a:t>Annual re-screening is indicated for patients who report </a:t>
            </a:r>
            <a:r>
              <a:rPr lang="en-US" altLang="en-US" sz="2000" b="1" i="1" u="sng">
                <a:solidFill>
                  <a:srgbClr val="FF0000"/>
                </a:solidFill>
              </a:rPr>
              <a:t>any</a:t>
            </a:r>
            <a:r>
              <a:rPr lang="en-US" altLang="en-US" sz="2000" i="1"/>
              <a:t> </a:t>
            </a:r>
            <a:r>
              <a:rPr lang="en-US" altLang="en-US" sz="2000"/>
              <a:t>drug use at baseline (even with scores of 0-3) and for any other patients about whom you remain concerned. </a:t>
            </a:r>
          </a:p>
          <a:p>
            <a:pPr>
              <a:buClr>
                <a:srgbClr val="FF0000"/>
              </a:buClr>
              <a:buSzPct val="120000"/>
              <a:buFont typeface="Wingdings" panose="05000000000000000000" pitchFamily="2" charset="2"/>
              <a:buNone/>
            </a:pPr>
            <a:r>
              <a:rPr lang="en-US" altLang="en-US" sz="2000"/>
              <a:t>For moderate and high-risk patients, re-screen at next appointment.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C1C902B6-4DE6-E33D-E83F-86053B4FB6CF}"/>
              </a:ext>
            </a:extLst>
          </p:cNvPr>
          <p:cNvSpPr>
            <a:spLocks noGrp="1" noChangeArrowheads="1"/>
          </p:cNvSpPr>
          <p:nvPr>
            <p:ph type="title"/>
          </p:nvPr>
        </p:nvSpPr>
        <p:spPr>
          <a:xfrm>
            <a:off x="457200" y="273050"/>
            <a:ext cx="8229600" cy="1828800"/>
          </a:xfrm>
          <a:noFill/>
        </p:spPr>
        <p:txBody>
          <a:bodyPr/>
          <a:lstStyle/>
          <a:p>
            <a:r>
              <a:rPr lang="en-US" altLang="en-US">
                <a:solidFill>
                  <a:schemeClr val="tx2"/>
                </a:solidFill>
              </a:rPr>
              <a:t>TARGETED RECOMMENDATIONS AT FOLLOW-UP</a:t>
            </a:r>
          </a:p>
        </p:txBody>
      </p:sp>
      <p:sp>
        <p:nvSpPr>
          <p:cNvPr id="163843" name="Rectangle 3">
            <a:extLst>
              <a:ext uri="{FF2B5EF4-FFF2-40B4-BE49-F238E27FC236}">
                <a16:creationId xmlns:a16="http://schemas.microsoft.com/office/drawing/2014/main" id="{7E65EFD0-0557-A38A-F4F1-0495B36C1214}"/>
              </a:ext>
            </a:extLst>
          </p:cNvPr>
          <p:cNvSpPr>
            <a:spLocks noGrp="1" noChangeArrowheads="1"/>
          </p:cNvSpPr>
          <p:nvPr>
            <p:ph type="body" sz="half" idx="1"/>
          </p:nvPr>
        </p:nvSpPr>
        <p:spPr>
          <a:xfrm>
            <a:off x="455613" y="2147888"/>
            <a:ext cx="8229600" cy="4116387"/>
          </a:xfrm>
          <a:noFill/>
        </p:spPr>
        <p:txBody>
          <a:bodyPr/>
          <a:lstStyle/>
          <a:p>
            <a:pPr>
              <a:lnSpc>
                <a:spcPct val="80000"/>
              </a:lnSpc>
            </a:pPr>
            <a:r>
              <a:rPr lang="en-US" altLang="en-US" sz="2000"/>
              <a:t>At follow-up, make targeted recommendations to moderate, high and select lower-risk patients accordingly:</a:t>
            </a:r>
          </a:p>
          <a:p>
            <a:pPr>
              <a:lnSpc>
                <a:spcPct val="80000"/>
              </a:lnSpc>
            </a:pPr>
            <a:r>
              <a:rPr lang="en-US" altLang="en-US" b="1" i="1">
                <a:solidFill>
                  <a:srgbClr val="FF0000"/>
                </a:solidFill>
              </a:rPr>
              <a:t>HIGH RISK</a:t>
            </a:r>
            <a:r>
              <a:rPr lang="en-US" altLang="en-US" sz="2000">
                <a:solidFill>
                  <a:srgbClr val="FF0000"/>
                </a:solidFill>
              </a:rPr>
              <a:t> </a:t>
            </a:r>
          </a:p>
          <a:p>
            <a:pPr>
              <a:lnSpc>
                <a:spcPct val="80000"/>
              </a:lnSpc>
            </a:pPr>
            <a:r>
              <a:rPr lang="en-US" altLang="en-US" sz="2000"/>
              <a:t>Determine whether the patient followed through with the referral.</a:t>
            </a:r>
          </a:p>
          <a:p>
            <a:pPr>
              <a:lnSpc>
                <a:spcPct val="80000"/>
              </a:lnSpc>
            </a:pPr>
            <a:r>
              <a:rPr lang="en-US" altLang="en-US" sz="2000"/>
              <a:t>Offer additional brief intervention for patients who did not attend the referral.</a:t>
            </a:r>
          </a:p>
          <a:p>
            <a:pPr>
              <a:lnSpc>
                <a:spcPct val="80000"/>
              </a:lnSpc>
            </a:pPr>
            <a:r>
              <a:rPr lang="en-US" altLang="en-US" sz="2000"/>
              <a:t>Make additional referrals for patients who missed referral.</a:t>
            </a:r>
          </a:p>
          <a:p>
            <a:pPr>
              <a:lnSpc>
                <a:spcPct val="80000"/>
              </a:lnSpc>
            </a:pPr>
            <a:r>
              <a:rPr lang="en-US" altLang="en-US" sz="2000"/>
              <a:t> Obtain records of assessment and/or treatment for patients who attended referral and/or treatment.</a:t>
            </a:r>
          </a:p>
          <a:p>
            <a:pPr>
              <a:lnSpc>
                <a:spcPct val="80000"/>
              </a:lnSpc>
            </a:pPr>
            <a:r>
              <a:rPr lang="en-US" altLang="en-US" sz="2000"/>
              <a:t>Discuss ways to help support recommendations of referral source.</a:t>
            </a:r>
            <a:r>
              <a:rPr lang="en-US" altLang="en-US" sz="2000">
                <a:latin typeface="Book Antiqua" panose="02040602050305030304" pitchFamily="18"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538C0F1D-7666-B9AE-8E01-3774CA0D13B6}"/>
              </a:ext>
            </a:extLst>
          </p:cNvPr>
          <p:cNvSpPr>
            <a:spLocks noGrp="1" noChangeArrowheads="1"/>
          </p:cNvSpPr>
          <p:nvPr>
            <p:ph type="title"/>
          </p:nvPr>
        </p:nvSpPr>
        <p:spPr>
          <a:noFill/>
        </p:spPr>
        <p:txBody>
          <a:bodyPr/>
          <a:lstStyle/>
          <a:p>
            <a:r>
              <a:rPr lang="en-US" altLang="en-US" dirty="0">
                <a:solidFill>
                  <a:schemeClr val="tx2"/>
                </a:solidFill>
              </a:rPr>
              <a:t>TARGETED RECOMMENDATIONS </a:t>
            </a:r>
            <a:r>
              <a:rPr lang="en-US" altLang="en-US" dirty="0"/>
              <a:t>(1 of 2)</a:t>
            </a:r>
            <a:endParaRPr lang="en-US" altLang="en-US" i="1" dirty="0">
              <a:solidFill>
                <a:schemeClr val="tx2"/>
              </a:solidFill>
            </a:endParaRPr>
          </a:p>
        </p:txBody>
      </p:sp>
      <p:sp>
        <p:nvSpPr>
          <p:cNvPr id="164867" name="Rectangle 3">
            <a:extLst>
              <a:ext uri="{FF2B5EF4-FFF2-40B4-BE49-F238E27FC236}">
                <a16:creationId xmlns:a16="http://schemas.microsoft.com/office/drawing/2014/main" id="{1B77C628-D239-3665-7A4F-822EF6B8A887}"/>
              </a:ext>
            </a:extLst>
          </p:cNvPr>
          <p:cNvSpPr>
            <a:spLocks noGrp="1" noChangeArrowheads="1"/>
          </p:cNvSpPr>
          <p:nvPr>
            <p:ph type="body" idx="1"/>
          </p:nvPr>
        </p:nvSpPr>
        <p:spPr>
          <a:xfrm>
            <a:off x="457200" y="1598613"/>
            <a:ext cx="8229600" cy="4570412"/>
          </a:xfrm>
          <a:noFill/>
        </p:spPr>
        <p:txBody>
          <a:bodyPr/>
          <a:lstStyle/>
          <a:p>
            <a:pPr>
              <a:lnSpc>
                <a:spcPct val="90000"/>
              </a:lnSpc>
            </a:pPr>
            <a:r>
              <a:rPr lang="en-US" altLang="en-US" b="1" i="1">
                <a:solidFill>
                  <a:srgbClr val="FF9900"/>
                </a:solidFill>
              </a:rPr>
              <a:t>MODERATE RISK</a:t>
            </a:r>
          </a:p>
          <a:p>
            <a:pPr>
              <a:lnSpc>
                <a:spcPct val="90000"/>
              </a:lnSpc>
            </a:pPr>
            <a:r>
              <a:rPr lang="en-US" altLang="en-US" sz="2000"/>
              <a:t>Determine whether the patient reduced or abstained from use.</a:t>
            </a:r>
          </a:p>
          <a:p>
            <a:pPr>
              <a:lnSpc>
                <a:spcPct val="90000"/>
              </a:lnSpc>
            </a:pPr>
            <a:r>
              <a:rPr lang="en-US" altLang="en-US" sz="2000"/>
              <a:t>For patients who did not make progress with change efforts, acknowledge change is hard, repeat brief intervention, and discuss additional ways to support the patients' efforts.</a:t>
            </a:r>
          </a:p>
          <a:p>
            <a:pPr>
              <a:lnSpc>
                <a:spcPct val="90000"/>
              </a:lnSpc>
            </a:pPr>
            <a:r>
              <a:rPr lang="en-US" altLang="en-US" sz="2000"/>
              <a:t>For patients who have made changes, reinforce efforts and encourage additional goal-setting.</a:t>
            </a:r>
          </a:p>
          <a:p>
            <a:pPr>
              <a:lnSpc>
                <a:spcPct val="90000"/>
              </a:lnSpc>
            </a:pPr>
            <a:r>
              <a:rPr lang="en-US" altLang="en-US" sz="2000"/>
              <a:t>Follow up at subsequent visits.</a:t>
            </a:r>
          </a:p>
          <a:p>
            <a:pPr>
              <a:lnSpc>
                <a:spcPct val="90000"/>
              </a:lnSpc>
            </a:pPr>
            <a:endParaRPr lang="en-US" altLang="en-US"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9AEC7A71-4BF6-54F4-45E8-39200496E9CC}"/>
              </a:ext>
            </a:extLst>
          </p:cNvPr>
          <p:cNvSpPr>
            <a:spLocks noGrp="1" noChangeArrowheads="1"/>
          </p:cNvSpPr>
          <p:nvPr>
            <p:ph type="title"/>
          </p:nvPr>
        </p:nvSpPr>
        <p:spPr>
          <a:noFill/>
        </p:spPr>
        <p:txBody>
          <a:bodyPr/>
          <a:lstStyle/>
          <a:p>
            <a:r>
              <a:rPr lang="en-US" altLang="en-US" dirty="0">
                <a:solidFill>
                  <a:schemeClr val="tx2"/>
                </a:solidFill>
              </a:rPr>
              <a:t>TARGETED RECOMMENDATIONS</a:t>
            </a:r>
            <a:r>
              <a:rPr lang="en-US" altLang="en-US" dirty="0"/>
              <a:t> (2 of 2)</a:t>
            </a:r>
            <a:endParaRPr lang="en-US" altLang="en-US" i="1" dirty="0">
              <a:solidFill>
                <a:schemeClr val="tx2"/>
              </a:solidFill>
            </a:endParaRPr>
          </a:p>
        </p:txBody>
      </p:sp>
      <p:sp>
        <p:nvSpPr>
          <p:cNvPr id="165891" name="Rectangle 3">
            <a:extLst>
              <a:ext uri="{FF2B5EF4-FFF2-40B4-BE49-F238E27FC236}">
                <a16:creationId xmlns:a16="http://schemas.microsoft.com/office/drawing/2014/main" id="{36FDBB0A-C8D7-FFE0-4AC4-FADA9A5428EB}"/>
              </a:ext>
            </a:extLst>
          </p:cNvPr>
          <p:cNvSpPr>
            <a:spLocks noGrp="1" noChangeArrowheads="1"/>
          </p:cNvSpPr>
          <p:nvPr>
            <p:ph type="body" idx="1"/>
          </p:nvPr>
        </p:nvSpPr>
        <p:spPr>
          <a:xfrm>
            <a:off x="457200" y="1598613"/>
            <a:ext cx="8229600" cy="4570412"/>
          </a:xfrm>
          <a:noFill/>
        </p:spPr>
        <p:txBody>
          <a:bodyPr/>
          <a:lstStyle/>
          <a:p>
            <a:pPr>
              <a:lnSpc>
                <a:spcPct val="90000"/>
              </a:lnSpc>
            </a:pPr>
            <a:r>
              <a:rPr lang="en-US" altLang="en-US" b="1" i="1">
                <a:solidFill>
                  <a:srgbClr val="008000"/>
                </a:solidFill>
              </a:rPr>
              <a:t>LOWER RISK</a:t>
            </a:r>
          </a:p>
          <a:p>
            <a:pPr>
              <a:lnSpc>
                <a:spcPct val="90000"/>
              </a:lnSpc>
            </a:pPr>
            <a:r>
              <a:rPr lang="en-US" altLang="en-US" sz="2000"/>
              <a:t>If the patient indicates she wants to make a change, ask what, if anything, the patient decided to do about substance use.</a:t>
            </a:r>
          </a:p>
          <a:p>
            <a:pPr>
              <a:lnSpc>
                <a:spcPct val="90000"/>
              </a:lnSpc>
            </a:pPr>
            <a:r>
              <a:rPr lang="en-US" altLang="en-US" sz="2000"/>
              <a:t>Encourage abstinence from tobacco and illicit drugs and advise low-risk alcohol users to remain within acceptable drinking levels.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25" name="Text Box 13">
            <a:extLst>
              <a:ext uri="{FF2B5EF4-FFF2-40B4-BE49-F238E27FC236}">
                <a16:creationId xmlns:a16="http://schemas.microsoft.com/office/drawing/2014/main" id="{ECBCFC34-A986-E22A-8013-DE511CC15ACF}"/>
              </a:ext>
            </a:extLst>
          </p:cNvPr>
          <p:cNvSpPr txBox="1">
            <a:spLocks noGrp="1" noChangeArrowheads="1"/>
          </p:cNvSpPr>
          <p:nvPr>
            <p:ph type="title" idx="4294967295"/>
          </p:nvPr>
        </p:nvSpPr>
        <p:spPr bwMode="auto">
          <a:xfrm>
            <a:off x="455613" y="273050"/>
            <a:ext cx="8226425" cy="18288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9144" rIns="91440" bIns="9144"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schemeClr val="tx2"/>
                </a:solidFill>
                <a:effectLst/>
                <a:uLnTx/>
                <a:uFillTx/>
                <a:latin typeface="Book Antiqua" panose="02040602050305030304" pitchFamily="18" charset="0"/>
                <a:ea typeface="+mn-ea"/>
                <a:cs typeface="+mn-cs"/>
              </a:rPr>
              <a:t>RECOMMENDATIONS TO ADDRESS PATIENT RESISTANCE</a:t>
            </a:r>
            <a:r>
              <a:rPr kumimoji="0" lang="en-US" altLang="en-US" sz="3600" b="1" i="0" u="sng" strike="noStrike" kern="1200" cap="none" spc="0" normalizeH="0" baseline="0" noProof="0" dirty="0">
                <a:ln>
                  <a:noFill/>
                </a:ln>
                <a:solidFill>
                  <a:schemeClr val="tx2"/>
                </a:solidFill>
                <a:effectLst/>
                <a:uLnTx/>
                <a:uFillTx/>
                <a:latin typeface="Book Antiqua" panose="02040602050305030304" pitchFamily="18" charset="0"/>
                <a:ea typeface="+mn-ea"/>
                <a:cs typeface="+mn-cs"/>
              </a:rPr>
              <a:t> </a:t>
            </a:r>
          </a:p>
        </p:txBody>
      </p:sp>
      <p:sp>
        <p:nvSpPr>
          <p:cNvPr id="166929" name="Text Box 17">
            <a:extLst>
              <a:ext uri="{FF2B5EF4-FFF2-40B4-BE49-F238E27FC236}">
                <a16:creationId xmlns:a16="http://schemas.microsoft.com/office/drawing/2014/main" id="{9BB3751B-7B1D-5075-7F36-93B36E81BA7B}"/>
              </a:ext>
            </a:extLst>
          </p:cNvPr>
          <p:cNvSpPr txBox="1">
            <a:spLocks noChangeArrowheads="1"/>
          </p:cNvSpPr>
          <p:nvPr/>
        </p:nvSpPr>
        <p:spPr bwMode="auto">
          <a:xfrm>
            <a:off x="455613" y="2147888"/>
            <a:ext cx="8226425" cy="402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lstStyle/>
          <a:p>
            <a:r>
              <a:rPr lang="en-US" altLang="en-US" sz="2000">
                <a:latin typeface="Gill Sans MT" panose="020B0502020104020203" pitchFamily="34" charset="0"/>
              </a:rPr>
              <a:t>Patient resistant scenarios and possible physician responses are available in the Screening for Drug Use in General Medical Setting Resource Guide located in the handout section.</a:t>
            </a:r>
            <a:r>
              <a:rPr lang="en-US" altLang="en-US" sz="2000">
                <a:latin typeface="Book Antiqua" panose="02040602050305030304"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3" name="Picture 3">
            <a:extLst>
              <a:ext uri="{FF2B5EF4-FFF2-40B4-BE49-F238E27FC236}">
                <a16:creationId xmlns:a16="http://schemas.microsoft.com/office/drawing/2014/main" id="{285ABD31-EF5B-CBF6-BD95-7921ADF8EB84}"/>
              </a:ext>
              <a:ext uri="{C183D7F6-B498-43B3-948B-1728B52AA6E4}">
                <adec:decorative xmlns:adec="http://schemas.microsoft.com/office/drawing/2017/decorative" val="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0825" cy="6078538"/>
          </a:xfrm>
          <a:prstGeom prst="rect">
            <a:avLst/>
          </a:prstGeom>
          <a:noFill/>
          <a:extLst>
            <a:ext uri="{909E8E84-426E-40DD-AFC4-6F175D3DCCD1}">
              <a14:hiddenFill xmlns:a14="http://schemas.microsoft.com/office/drawing/2010/main">
                <a:solidFill>
                  <a:srgbClr val="FFFFFF"/>
                </a:solidFill>
              </a14:hiddenFill>
            </a:ext>
          </a:extLst>
        </p:spPr>
      </p:pic>
      <p:sp>
        <p:nvSpPr>
          <p:cNvPr id="235522" name="Rectangle 2">
            <a:extLst>
              <a:ext uri="{FF2B5EF4-FFF2-40B4-BE49-F238E27FC236}">
                <a16:creationId xmlns:a16="http://schemas.microsoft.com/office/drawing/2014/main" id="{87E4575E-E2CC-29ED-B8C5-6C74B84A0780}"/>
              </a:ext>
            </a:extLst>
          </p:cNvPr>
          <p:cNvSpPr>
            <a:spLocks noGrp="1" noChangeArrowheads="1"/>
          </p:cNvSpPr>
          <p:nvPr>
            <p:ph type="title" idx="4294967295"/>
          </p:nvPr>
        </p:nvSpPr>
        <p:spPr bwMode="auto">
          <a:xfrm>
            <a:off x="457200" y="273050"/>
            <a:ext cx="8226425" cy="31559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9144" rIns="91440" bIns="9144" numCol="1" spcCol="0" rtlCol="0" fromWordArt="0" anchor="t" anchorCtr="0" forceAA="0" compatLnSpc="1">
            <a:prstTxWarp prst="textNoShape">
              <a:avLst/>
            </a:prstTxWarp>
            <a:noAutofit/>
          </a:bodyPr>
          <a:lstStyle/>
          <a:p>
            <a:pPr marL="0" marR="0" lvl="0" indent="4763" algn="l" defTabSz="914400" rtl="0" eaLnBrk="1" fontAlgn="base" latinLnBrk="0" hangingPunct="1">
              <a:lnSpc>
                <a:spcPct val="100000"/>
              </a:lnSpc>
              <a:spcBef>
                <a:spcPct val="75000"/>
              </a:spcBef>
              <a:spcAft>
                <a:spcPct val="0"/>
              </a:spcAft>
              <a:buClrTx/>
              <a:buSzTx/>
              <a:buFontTx/>
              <a:buNone/>
              <a:tabLst/>
              <a:defRPr/>
            </a:pPr>
            <a:r>
              <a:rPr kumimoji="0" lang="en-US" altLang="en-US" sz="2400" b="1" i="1" u="none" strike="noStrike" kern="1200" cap="none" spc="0" normalizeH="0" baseline="0" noProof="0" dirty="0">
                <a:ln>
                  <a:noFill/>
                </a:ln>
                <a:solidFill>
                  <a:schemeClr val="accent2"/>
                </a:solidFill>
                <a:effectLst/>
                <a:uLnTx/>
                <a:uFillTx/>
                <a:latin typeface="+mn-lt"/>
                <a:ea typeface="+mn-ea"/>
                <a:cs typeface="+mn-cs"/>
              </a:rPr>
              <a:t>You have now completed the Module 3 Tutorial.</a:t>
            </a:r>
          </a:p>
          <a:p>
            <a:pPr marL="0" marR="0" lvl="0" indent="4763" algn="l" defTabSz="914400" rtl="0" eaLnBrk="1" fontAlgn="base" latinLnBrk="0" hangingPunct="1">
              <a:lnSpc>
                <a:spcPct val="100000"/>
              </a:lnSpc>
              <a:spcBef>
                <a:spcPct val="75000"/>
              </a:spcBef>
              <a:spcAft>
                <a:spcPct val="0"/>
              </a:spcAft>
              <a:buClrTx/>
              <a:buSzTx/>
              <a:buFontTx/>
              <a:buNone/>
              <a:tabLst/>
              <a:defRPr/>
            </a:pPr>
            <a:r>
              <a:rPr kumimoji="0" lang="en-US" altLang="en-US" sz="2400" b="1" i="1" u="none" strike="noStrike" kern="1200" cap="none" spc="0" normalizeH="0" baseline="0" noProof="0" dirty="0">
                <a:ln>
                  <a:noFill/>
                </a:ln>
                <a:solidFill>
                  <a:schemeClr val="accent2"/>
                </a:solidFill>
                <a:effectLst/>
                <a:uLnTx/>
                <a:uFillTx/>
                <a:latin typeface="+mn-lt"/>
                <a:ea typeface="+mn-ea"/>
                <a:cs typeface="+mn-cs"/>
              </a:rPr>
              <a:t>Please take the self administered Test for Module 3.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958F323C-797E-243C-0CD8-6F1FFDC3F7D0}"/>
              </a:ext>
            </a:extLst>
          </p:cNvPr>
          <p:cNvSpPr>
            <a:spLocks noGrp="1" noChangeArrowheads="1"/>
          </p:cNvSpPr>
          <p:nvPr>
            <p:ph type="title"/>
          </p:nvPr>
        </p:nvSpPr>
        <p:spPr>
          <a:noFill/>
        </p:spPr>
        <p:txBody>
          <a:bodyPr/>
          <a:lstStyle/>
          <a:p>
            <a:r>
              <a:rPr lang="en-US" altLang="en-US">
                <a:solidFill>
                  <a:schemeClr val="tx2"/>
                </a:solidFill>
              </a:rPr>
              <a:t>RESOURCES</a:t>
            </a:r>
          </a:p>
        </p:txBody>
      </p:sp>
      <p:sp>
        <p:nvSpPr>
          <p:cNvPr id="232451" name="Rectangle 3">
            <a:extLst>
              <a:ext uri="{FF2B5EF4-FFF2-40B4-BE49-F238E27FC236}">
                <a16:creationId xmlns:a16="http://schemas.microsoft.com/office/drawing/2014/main" id="{27B7428C-CD06-E0F7-EAFA-00B9ED8E2BDA}"/>
              </a:ext>
            </a:extLst>
          </p:cNvPr>
          <p:cNvSpPr>
            <a:spLocks noGrp="1" noChangeArrowheads="1"/>
          </p:cNvSpPr>
          <p:nvPr>
            <p:ph type="body" idx="1"/>
          </p:nvPr>
        </p:nvSpPr>
        <p:spPr>
          <a:xfrm>
            <a:off x="457200" y="1598613"/>
            <a:ext cx="8229600" cy="4570412"/>
          </a:xfrm>
          <a:noFill/>
        </p:spPr>
        <p:txBody>
          <a:bodyPr/>
          <a:lstStyle/>
          <a:p>
            <a:r>
              <a:rPr lang="en-US" altLang="en-US" sz="2000"/>
              <a:t>NIDA: Screening for Drug Use in General Medical Settings, Resource Guide </a:t>
            </a:r>
            <a:r>
              <a:rPr lang="en-US" altLang="en-US" sz="1800" i="1">
                <a:hlinkClick r:id="rId2"/>
              </a:rPr>
              <a:t>http://www.drugabuse.gov/nidamed/resguide/index.html</a:t>
            </a:r>
            <a:endParaRPr lang="en-US" altLang="en-US" sz="1800" i="1"/>
          </a:p>
          <a:p>
            <a:r>
              <a:rPr lang="en-US" altLang="en-US" sz="2000"/>
              <a:t>NIDA: Screening for Drug Abuse in General Medical Setting, Quick Reference Guide</a:t>
            </a:r>
          </a:p>
          <a:p>
            <a:pPr>
              <a:spcBef>
                <a:spcPct val="0"/>
              </a:spcBef>
            </a:pPr>
            <a:r>
              <a:rPr lang="en-US" altLang="en-US" sz="1800" i="1">
                <a:hlinkClick r:id="rId3"/>
              </a:rPr>
              <a:t>http://www.drugabuse.gov/nidamed/quickref/screening_qr.pdf</a:t>
            </a:r>
            <a:endParaRPr lang="en-US" altLang="en-US" sz="1800" i="1"/>
          </a:p>
          <a:p>
            <a:r>
              <a:rPr lang="en-US" altLang="en-US" sz="2000"/>
              <a:t>The Alcohol, Smoking and Substance Involvement Screening Test (ASSIST) Guidelines For Use In Primary Care </a:t>
            </a:r>
          </a:p>
          <a:p>
            <a:pPr>
              <a:spcBef>
                <a:spcPct val="0"/>
              </a:spcBef>
            </a:pPr>
            <a:r>
              <a:rPr lang="en-US" altLang="en-US" sz="1800" i="1">
                <a:hlinkClick r:id="rId4"/>
              </a:rPr>
              <a:t>http://www.who.int/substance_abuse/activities/en/Draft_The_ASSIST_Guidelines.pdf</a:t>
            </a:r>
            <a:endParaRPr lang="en-US" altLang="en-US" sz="1800" i="1"/>
          </a:p>
          <a:p>
            <a:r>
              <a:rPr lang="en-US" altLang="en-US" sz="2000"/>
              <a:t>Helping Smokers Quit: A Guide for Clinicians</a:t>
            </a:r>
            <a:r>
              <a:rPr lang="en-US" altLang="en-US" sz="2000">
                <a:solidFill>
                  <a:srgbClr val="009900"/>
                </a:solidFill>
              </a:rPr>
              <a:t>     </a:t>
            </a:r>
          </a:p>
          <a:p>
            <a:pPr>
              <a:spcBef>
                <a:spcPct val="0"/>
              </a:spcBef>
            </a:pPr>
            <a:r>
              <a:rPr lang="en-US" altLang="en-US" sz="1800" i="1">
                <a:solidFill>
                  <a:srgbClr val="009900"/>
                </a:solidFill>
                <a:hlinkClick r:id="rId5"/>
              </a:rPr>
              <a:t>http://www.ahrq.gov/clinic/tobacco/clinhlpsmksqt.htm</a:t>
            </a:r>
            <a:endParaRPr lang="en-US" altLang="en-US" sz="1800"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8DA68B94-CBF6-D4A2-016F-0F30B2198AD5}"/>
              </a:ext>
            </a:extLst>
          </p:cNvPr>
          <p:cNvSpPr>
            <a:spLocks noGrp="1" noChangeArrowheads="1"/>
          </p:cNvSpPr>
          <p:nvPr>
            <p:ph type="title"/>
          </p:nvPr>
        </p:nvSpPr>
        <p:spPr>
          <a:noFill/>
        </p:spPr>
        <p:txBody>
          <a:bodyPr/>
          <a:lstStyle/>
          <a:p>
            <a:r>
              <a:rPr lang="en-US" altLang="en-US" dirty="0"/>
              <a:t>RECOMMENDATIONS BASED ON RISK LEVEL (1 of 7)</a:t>
            </a:r>
          </a:p>
        </p:txBody>
      </p:sp>
      <p:sp>
        <p:nvSpPr>
          <p:cNvPr id="146435" name="Rectangle 3">
            <a:extLst>
              <a:ext uri="{FF2B5EF4-FFF2-40B4-BE49-F238E27FC236}">
                <a16:creationId xmlns:a16="http://schemas.microsoft.com/office/drawing/2014/main" id="{AF9CF50E-7CE3-8D61-FEE3-A712CF2890F5}"/>
              </a:ext>
            </a:extLst>
          </p:cNvPr>
          <p:cNvSpPr>
            <a:spLocks noGrp="1" noChangeArrowheads="1"/>
          </p:cNvSpPr>
          <p:nvPr>
            <p:ph type="body" idx="1"/>
          </p:nvPr>
        </p:nvSpPr>
        <p:spPr>
          <a:xfrm>
            <a:off x="457200" y="1598613"/>
            <a:ext cx="8229600" cy="4570412"/>
          </a:xfrm>
          <a:noFill/>
        </p:spPr>
        <p:txBody>
          <a:bodyPr/>
          <a:lstStyle/>
          <a:p>
            <a:pPr>
              <a:buSzPct val="120000"/>
              <a:buFont typeface="Wingdings" panose="05000000000000000000" pitchFamily="2" charset="2"/>
              <a:buNone/>
            </a:pPr>
            <a:r>
              <a:rPr lang="en-US" altLang="en-US" b="1" i="1">
                <a:solidFill>
                  <a:srgbClr val="FF0000"/>
                </a:solidFill>
              </a:rPr>
              <a:t>RED</a:t>
            </a:r>
            <a:r>
              <a:rPr lang="en-US" altLang="en-US">
                <a:solidFill>
                  <a:srgbClr val="FF0000"/>
                </a:solidFill>
              </a:rPr>
              <a:t> </a:t>
            </a:r>
            <a:r>
              <a:rPr lang="en-US" altLang="en-US"/>
              <a:t>indicates</a:t>
            </a:r>
            <a:r>
              <a:rPr lang="en-US" altLang="en-US">
                <a:solidFill>
                  <a:srgbClr val="FF0000"/>
                </a:solidFill>
              </a:rPr>
              <a:t> </a:t>
            </a:r>
            <a:r>
              <a:rPr lang="en-US" altLang="en-US" b="1">
                <a:solidFill>
                  <a:srgbClr val="FF0000"/>
                </a:solidFill>
              </a:rPr>
              <a:t>HIGH RISK</a:t>
            </a:r>
            <a:r>
              <a:rPr lang="en-US" altLang="en-US">
                <a:solidFill>
                  <a:srgbClr val="FF0000"/>
                </a:solidFill>
              </a:rPr>
              <a:t> </a:t>
            </a:r>
            <a:r>
              <a:rPr lang="en-US" altLang="en-US"/>
              <a:t>for substance abuse.</a:t>
            </a:r>
          </a:p>
          <a:p>
            <a:pPr>
              <a:buSzPct val="120000"/>
              <a:buFont typeface="Wingdings" panose="05000000000000000000" pitchFamily="2" charset="2"/>
              <a:buNone/>
            </a:pPr>
            <a:r>
              <a:rPr lang="en-US" altLang="en-US" b="1" i="1">
                <a:solidFill>
                  <a:srgbClr val="FF9900"/>
                </a:solidFill>
              </a:rPr>
              <a:t>GOLD</a:t>
            </a:r>
            <a:r>
              <a:rPr lang="en-US" altLang="en-US">
                <a:solidFill>
                  <a:srgbClr val="FF9900"/>
                </a:solidFill>
              </a:rPr>
              <a:t> </a:t>
            </a:r>
            <a:r>
              <a:rPr lang="en-US" altLang="en-US"/>
              <a:t>indicates </a:t>
            </a:r>
            <a:r>
              <a:rPr lang="en-US" altLang="en-US" b="1">
                <a:solidFill>
                  <a:srgbClr val="FF9900"/>
                </a:solidFill>
              </a:rPr>
              <a:t>MODERATE RISK</a:t>
            </a:r>
            <a:r>
              <a:rPr lang="en-US" altLang="en-US">
                <a:solidFill>
                  <a:srgbClr val="FF9900"/>
                </a:solidFill>
              </a:rPr>
              <a:t> </a:t>
            </a:r>
            <a:r>
              <a:rPr lang="en-US" altLang="en-US"/>
              <a:t>for substance abuse.</a:t>
            </a:r>
          </a:p>
          <a:p>
            <a:pPr>
              <a:buSzPct val="120000"/>
              <a:buFont typeface="Wingdings" panose="05000000000000000000" pitchFamily="2" charset="2"/>
              <a:buNone/>
            </a:pPr>
            <a:r>
              <a:rPr lang="en-US" altLang="en-US" b="1" i="1">
                <a:solidFill>
                  <a:srgbClr val="008000"/>
                </a:solidFill>
              </a:rPr>
              <a:t>GREEN</a:t>
            </a:r>
            <a:r>
              <a:rPr lang="en-US" altLang="en-US"/>
              <a:t> indicates </a:t>
            </a:r>
            <a:r>
              <a:rPr lang="en-US" altLang="en-US" b="1">
                <a:solidFill>
                  <a:srgbClr val="008000"/>
                </a:solidFill>
              </a:rPr>
              <a:t>LOWER RISK</a:t>
            </a:r>
            <a:r>
              <a:rPr lang="en-US" altLang="en-US">
                <a:solidFill>
                  <a:srgbClr val="008000"/>
                </a:solidFill>
              </a:rPr>
              <a:t> </a:t>
            </a:r>
            <a:r>
              <a:rPr lang="en-US" altLang="en-US"/>
              <a:t>for substance abuse.</a:t>
            </a:r>
            <a:r>
              <a:rPr lang="en-US" altLang="en-US" b="1">
                <a:latin typeface="Book Antiqua" panose="02040602050305030304" pitchFamily="18" charset="0"/>
              </a:rPr>
              <a:t> </a:t>
            </a:r>
            <a:endParaRPr lang="en-US" altLang="en-US">
              <a:latin typeface="Book Antiqua" panose="0204060205030503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B0E2DAB8-7CFF-34DC-2228-587198E39EE2}"/>
              </a:ext>
            </a:extLst>
          </p:cNvPr>
          <p:cNvSpPr>
            <a:spLocks noGrp="1" noChangeArrowheads="1"/>
          </p:cNvSpPr>
          <p:nvPr>
            <p:ph type="title"/>
          </p:nvPr>
        </p:nvSpPr>
        <p:spPr>
          <a:noFill/>
        </p:spPr>
        <p:txBody>
          <a:bodyPr/>
          <a:lstStyle/>
          <a:p>
            <a:r>
              <a:rPr lang="en-US" altLang="en-US" dirty="0"/>
              <a:t>RECOMMENDATIONS BASED ON RISK LEVEL (2 of 7)</a:t>
            </a:r>
          </a:p>
        </p:txBody>
      </p:sp>
      <p:sp>
        <p:nvSpPr>
          <p:cNvPr id="147459" name="Rectangle 3">
            <a:extLst>
              <a:ext uri="{FF2B5EF4-FFF2-40B4-BE49-F238E27FC236}">
                <a16:creationId xmlns:a16="http://schemas.microsoft.com/office/drawing/2014/main" id="{D1D7ACC2-592B-13F4-9D18-6E2B6E0B90CD}"/>
              </a:ext>
            </a:extLst>
          </p:cNvPr>
          <p:cNvSpPr>
            <a:spLocks noGrp="1" noChangeArrowheads="1"/>
          </p:cNvSpPr>
          <p:nvPr>
            <p:ph type="body" idx="1"/>
          </p:nvPr>
        </p:nvSpPr>
        <p:spPr>
          <a:xfrm>
            <a:off x="457200" y="1598613"/>
            <a:ext cx="8229600" cy="4570412"/>
          </a:xfrm>
          <a:noFill/>
        </p:spPr>
        <p:txBody>
          <a:bodyPr/>
          <a:lstStyle/>
          <a:p>
            <a:pPr>
              <a:lnSpc>
                <a:spcPct val="90000"/>
              </a:lnSpc>
            </a:pPr>
            <a:r>
              <a:rPr lang="en-US" altLang="en-US" b="1" i="1">
                <a:solidFill>
                  <a:srgbClr val="FF0000"/>
                </a:solidFill>
              </a:rPr>
              <a:t>HIGH RISK</a:t>
            </a:r>
            <a:r>
              <a:rPr lang="en-US" altLang="en-US" sz="1800"/>
              <a:t> </a:t>
            </a:r>
          </a:p>
          <a:p>
            <a:pPr>
              <a:lnSpc>
                <a:spcPct val="90000"/>
              </a:lnSpc>
              <a:buClr>
                <a:srgbClr val="FF3300"/>
              </a:buClr>
              <a:buSzPct val="120000"/>
              <a:buFont typeface="Wingdings" panose="05000000000000000000" pitchFamily="2" charset="2"/>
              <a:buNone/>
            </a:pPr>
            <a:r>
              <a:rPr lang="en-US" altLang="en-US" sz="2000"/>
              <a:t>Strong recommendation to change substance use is essential. </a:t>
            </a:r>
            <a:r>
              <a:rPr lang="en-US" altLang="en-US" sz="2000" b="1" i="1">
                <a:solidFill>
                  <a:schemeClr val="accent2"/>
                </a:solidFill>
              </a:rPr>
              <a:t>Consider making a statement such as: "Based on the screening results, you are at high risk of having or developing a substance use disorder. It is medically in your best interest to stop your use of [insert specific drugs here]. I am concerned that if you do not make a change quickly, the consequences to your health and well-being may be serious."</a:t>
            </a:r>
            <a:r>
              <a:rPr lang="en-US" altLang="en-US" sz="2000"/>
              <a:t> </a:t>
            </a:r>
          </a:p>
          <a:p>
            <a:pPr>
              <a:lnSpc>
                <a:spcPct val="90000"/>
              </a:lnSpc>
            </a:pPr>
            <a:r>
              <a:rPr lang="en-US" altLang="en-US" sz="2000"/>
              <a:t>Include a referral for additional assessment. Let the patient know that the assessment will determine whether they have a diagnosis of substance abuse or dependence and if substance abuse treatment is indicated. </a:t>
            </a:r>
          </a:p>
          <a:p>
            <a:pPr>
              <a:lnSpc>
                <a:spcPct val="90000"/>
              </a:lnSpc>
            </a:pPr>
            <a:endParaRPr lang="en-US" altLang="en-US" sz="2000"/>
          </a:p>
          <a:p>
            <a:pPr>
              <a:lnSpc>
                <a:spcPct val="90000"/>
              </a:lnSpc>
            </a:pPr>
            <a:endParaRPr lang="en-US" altLang="en-US" sz="2000"/>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44666371-3BC4-83A2-91D6-1026895ABE18}"/>
              </a:ext>
            </a:extLst>
          </p:cNvPr>
          <p:cNvSpPr>
            <a:spLocks noGrp="1" noChangeArrowheads="1"/>
          </p:cNvSpPr>
          <p:nvPr>
            <p:ph type="title"/>
          </p:nvPr>
        </p:nvSpPr>
        <p:spPr/>
        <p:txBody>
          <a:bodyPr/>
          <a:lstStyle/>
          <a:p>
            <a:r>
              <a:rPr lang="en-US" altLang="en-US" dirty="0"/>
              <a:t>RECOMMENDATIONS BASED ON RISK LEVEL (3 of 7)</a:t>
            </a:r>
            <a:endParaRPr lang="en-US" altLang="en-US" i="1" dirty="0"/>
          </a:p>
        </p:txBody>
      </p:sp>
      <p:sp>
        <p:nvSpPr>
          <p:cNvPr id="148483" name="Rectangle 3">
            <a:extLst>
              <a:ext uri="{FF2B5EF4-FFF2-40B4-BE49-F238E27FC236}">
                <a16:creationId xmlns:a16="http://schemas.microsoft.com/office/drawing/2014/main" id="{A756AD0E-1D52-A37D-01DE-6A490D5218E4}"/>
              </a:ext>
            </a:extLst>
          </p:cNvPr>
          <p:cNvSpPr>
            <a:spLocks noGrp="1" noChangeArrowheads="1"/>
          </p:cNvSpPr>
          <p:nvPr>
            <p:ph type="body" idx="1"/>
          </p:nvPr>
        </p:nvSpPr>
        <p:spPr>
          <a:xfrm>
            <a:off x="455613" y="1598613"/>
            <a:ext cx="8229600" cy="4570412"/>
          </a:xfrm>
          <a:noFill/>
        </p:spPr>
        <p:txBody>
          <a:bodyPr/>
          <a:lstStyle/>
          <a:p>
            <a:r>
              <a:rPr lang="en-US" altLang="en-US" b="1" i="1">
                <a:solidFill>
                  <a:srgbClr val="FF0000"/>
                </a:solidFill>
              </a:rPr>
              <a:t>HIGH RISK</a:t>
            </a:r>
            <a:r>
              <a:rPr lang="en-US" altLang="en-US" sz="1800"/>
              <a:t> </a:t>
            </a:r>
          </a:p>
          <a:p>
            <a:pPr>
              <a:buClr>
                <a:srgbClr val="FF3300"/>
              </a:buClr>
              <a:buSzPct val="120000"/>
              <a:buFont typeface="Wingdings" panose="05000000000000000000" pitchFamily="2" charset="2"/>
              <a:buNone/>
            </a:pPr>
            <a:r>
              <a:rPr lang="en-US" altLang="en-US" sz="2000"/>
              <a:t>Specific examples of harm for different problem drug categories may be helpful.</a:t>
            </a:r>
          </a:p>
          <a:p>
            <a:pPr>
              <a:buClr>
                <a:srgbClr val="FF3300"/>
              </a:buClr>
              <a:buSzPct val="120000"/>
              <a:buFont typeface="Wingdings" panose="05000000000000000000" pitchFamily="2" charset="2"/>
              <a:buNone/>
            </a:pPr>
            <a:r>
              <a:rPr lang="en-US" altLang="en-US" sz="2000"/>
              <a:t>Emphasize there are many ways to change substance use behavior (e.g., community treatment programs, self-help groups, medications, etc.). </a:t>
            </a:r>
          </a:p>
          <a:p>
            <a:pPr>
              <a:buClr>
                <a:srgbClr val="FF3300"/>
              </a:buClr>
              <a:buSzPct val="120000"/>
              <a:buFont typeface="Wingdings" panose="05000000000000000000" pitchFamily="2" charset="2"/>
              <a:buNone/>
            </a:pPr>
            <a:r>
              <a:rPr lang="en-US" altLang="en-US" sz="2000"/>
              <a:t>Emphasize treatment is often on an outpatient basis and programs are often accommodating of concerns like maintaining employment, insurance reimbursement, child care, etc., depending on the patient's concerns.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3839F0D2-634E-13AF-EF09-1DFF5DF45EF4}"/>
              </a:ext>
            </a:extLst>
          </p:cNvPr>
          <p:cNvSpPr>
            <a:spLocks noGrp="1" noChangeArrowheads="1"/>
          </p:cNvSpPr>
          <p:nvPr>
            <p:ph type="title"/>
          </p:nvPr>
        </p:nvSpPr>
        <p:spPr/>
        <p:txBody>
          <a:bodyPr/>
          <a:lstStyle/>
          <a:p>
            <a:r>
              <a:rPr lang="en-US" altLang="en-US" dirty="0"/>
              <a:t>RECOMMENDATIONS BASED ON RISK LEVEL (4 of 7)</a:t>
            </a:r>
            <a:endParaRPr lang="en-US" altLang="en-US" i="1" dirty="0"/>
          </a:p>
        </p:txBody>
      </p:sp>
      <p:sp>
        <p:nvSpPr>
          <p:cNvPr id="149507" name="Rectangle 3">
            <a:extLst>
              <a:ext uri="{FF2B5EF4-FFF2-40B4-BE49-F238E27FC236}">
                <a16:creationId xmlns:a16="http://schemas.microsoft.com/office/drawing/2014/main" id="{0C88561F-7BFC-B468-A4D5-1CA5DA39DC59}"/>
              </a:ext>
            </a:extLst>
          </p:cNvPr>
          <p:cNvSpPr>
            <a:spLocks noGrp="1" noChangeArrowheads="1"/>
          </p:cNvSpPr>
          <p:nvPr>
            <p:ph type="body" idx="1"/>
          </p:nvPr>
        </p:nvSpPr>
        <p:spPr>
          <a:xfrm>
            <a:off x="457200" y="1598613"/>
            <a:ext cx="8229600" cy="4570412"/>
          </a:xfrm>
          <a:noFill/>
        </p:spPr>
        <p:txBody>
          <a:bodyPr/>
          <a:lstStyle/>
          <a:p>
            <a:r>
              <a:rPr lang="en-US" altLang="en-US" b="1" i="1">
                <a:solidFill>
                  <a:srgbClr val="FF9900"/>
                </a:solidFill>
              </a:rPr>
              <a:t>MODERATE RISK</a:t>
            </a:r>
          </a:p>
          <a:p>
            <a:r>
              <a:rPr lang="en-US" altLang="en-US" sz="2000"/>
              <a:t>Consider beginning the discussion by saying or using this script -</a:t>
            </a:r>
            <a:r>
              <a:rPr lang="en-US" altLang="en-US" sz="2000">
                <a:solidFill>
                  <a:srgbClr val="0000CC"/>
                </a:solidFill>
              </a:rPr>
              <a:t> </a:t>
            </a:r>
            <a:r>
              <a:rPr lang="en-US" altLang="en-US" sz="2000" i="1">
                <a:solidFill>
                  <a:schemeClr val="accent2"/>
                </a:solidFill>
              </a:rPr>
              <a:t>"</a:t>
            </a:r>
            <a:r>
              <a:rPr lang="en-US" altLang="en-US" sz="2000" b="1" i="1">
                <a:solidFill>
                  <a:schemeClr val="accent2"/>
                </a:solidFill>
              </a:rPr>
              <a:t>Based on the screening results, you are at moderate risk of having or developing a substance use disorder. It is medically in your best interest to change your use of [insert specific drugs here].“</a:t>
            </a:r>
          </a:p>
          <a:p>
            <a:pPr>
              <a:buSzPct val="120000"/>
              <a:buFont typeface="Wingdings" panose="05000000000000000000" pitchFamily="2" charset="2"/>
              <a:buNone/>
            </a:pPr>
            <a:r>
              <a:rPr lang="en-US" altLang="en-US" sz="2000"/>
              <a:t>Add information specific to the drugs the patient uses.</a:t>
            </a:r>
          </a:p>
          <a:p>
            <a:endParaRPr lang="en-US" altLang="en-US" sz="2000"/>
          </a:p>
          <a:p>
            <a:endParaRPr lang="en-US" altLang="en-US"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552528B1-025D-FB6A-E694-07359B1B3AA5}"/>
              </a:ext>
            </a:extLst>
          </p:cNvPr>
          <p:cNvSpPr>
            <a:spLocks noGrp="1" noChangeArrowheads="1"/>
          </p:cNvSpPr>
          <p:nvPr>
            <p:ph type="title"/>
          </p:nvPr>
        </p:nvSpPr>
        <p:spPr/>
        <p:txBody>
          <a:bodyPr/>
          <a:lstStyle/>
          <a:p>
            <a:r>
              <a:rPr lang="en-US" altLang="en-US" dirty="0"/>
              <a:t>RECOMMENDATIONS BASED ON RISK LEVEL (5 of 7)</a:t>
            </a:r>
            <a:endParaRPr lang="en-US" altLang="en-US" i="1" dirty="0"/>
          </a:p>
        </p:txBody>
      </p:sp>
      <p:sp>
        <p:nvSpPr>
          <p:cNvPr id="200707" name="Rectangle 3">
            <a:extLst>
              <a:ext uri="{FF2B5EF4-FFF2-40B4-BE49-F238E27FC236}">
                <a16:creationId xmlns:a16="http://schemas.microsoft.com/office/drawing/2014/main" id="{534B3BAB-9AB1-A934-3550-03869AA37007}"/>
              </a:ext>
            </a:extLst>
          </p:cNvPr>
          <p:cNvSpPr>
            <a:spLocks noGrp="1" noChangeArrowheads="1"/>
          </p:cNvSpPr>
          <p:nvPr>
            <p:ph type="body" idx="1"/>
          </p:nvPr>
        </p:nvSpPr>
        <p:spPr>
          <a:noFill/>
        </p:spPr>
        <p:txBody>
          <a:bodyPr/>
          <a:lstStyle/>
          <a:p>
            <a:r>
              <a:rPr lang="en-US" altLang="en-US" b="1" i="1">
                <a:solidFill>
                  <a:srgbClr val="FF9900"/>
                </a:solidFill>
              </a:rPr>
              <a:t>MODERATE RISK</a:t>
            </a:r>
          </a:p>
          <a:p>
            <a:r>
              <a:rPr lang="en-US" altLang="en-US" sz="2000"/>
              <a:t>Express your concern about specific ways drugs might negatively impact your patient's life (e.g., health, relationships, work, etc.).</a:t>
            </a:r>
          </a:p>
          <a:p>
            <a:pPr>
              <a:buClr>
                <a:srgbClr val="FF9900"/>
              </a:buClr>
              <a:buSzPct val="120000"/>
              <a:buFont typeface="Wingdings" panose="05000000000000000000" pitchFamily="2" charset="2"/>
              <a:buNone/>
            </a:pPr>
            <a:r>
              <a:rPr lang="en-US" altLang="en-US" sz="2000"/>
              <a:t>Emphasize there are many ways to change substance use behavior (e.g., community treatment programs, self-help groups, medications, etc.)</a:t>
            </a:r>
          </a:p>
          <a:p>
            <a:endParaRPr lang="en-US"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B92BD0AD-584C-B76A-B178-A5D5DA3E280E}"/>
              </a:ext>
            </a:extLst>
          </p:cNvPr>
          <p:cNvSpPr>
            <a:spLocks noGrp="1" noChangeArrowheads="1"/>
          </p:cNvSpPr>
          <p:nvPr>
            <p:ph type="title"/>
          </p:nvPr>
        </p:nvSpPr>
        <p:spPr>
          <a:xfrm>
            <a:off x="455613" y="273050"/>
            <a:ext cx="8229600" cy="1143000"/>
          </a:xfrm>
          <a:noFill/>
        </p:spPr>
        <p:txBody>
          <a:bodyPr/>
          <a:lstStyle/>
          <a:p>
            <a:r>
              <a:rPr lang="en-US" altLang="en-US" dirty="0">
                <a:solidFill>
                  <a:schemeClr val="tx2"/>
                </a:solidFill>
              </a:rPr>
              <a:t>RECOMMENDATIONS BASED ON RISK LEVEL</a:t>
            </a:r>
            <a:r>
              <a:rPr lang="en-US" altLang="en-US" sz="2800" dirty="0"/>
              <a:t> (6 of 7)</a:t>
            </a:r>
            <a:endParaRPr lang="en-US" altLang="en-US" sz="2800" b="0" u="sng" dirty="0">
              <a:solidFill>
                <a:schemeClr val="folHlink"/>
              </a:solidFill>
            </a:endParaRPr>
          </a:p>
        </p:txBody>
      </p:sp>
      <p:sp>
        <p:nvSpPr>
          <p:cNvPr id="150531" name="Rectangle 3">
            <a:extLst>
              <a:ext uri="{FF2B5EF4-FFF2-40B4-BE49-F238E27FC236}">
                <a16:creationId xmlns:a16="http://schemas.microsoft.com/office/drawing/2014/main" id="{860037C4-C1C9-2120-8E5D-3B6757A675F6}"/>
              </a:ext>
            </a:extLst>
          </p:cNvPr>
          <p:cNvSpPr>
            <a:spLocks noGrp="1" noChangeArrowheads="1"/>
          </p:cNvSpPr>
          <p:nvPr>
            <p:ph type="body" idx="1"/>
          </p:nvPr>
        </p:nvSpPr>
        <p:spPr>
          <a:xfrm>
            <a:off x="455613" y="1598613"/>
            <a:ext cx="8229600" cy="4570412"/>
          </a:xfrm>
          <a:noFill/>
        </p:spPr>
        <p:txBody>
          <a:bodyPr/>
          <a:lstStyle/>
          <a:p>
            <a:pPr>
              <a:lnSpc>
                <a:spcPct val="80000"/>
              </a:lnSpc>
            </a:pPr>
            <a:r>
              <a:rPr lang="en-US" altLang="en-US" b="1" i="1">
                <a:solidFill>
                  <a:srgbClr val="008000"/>
                </a:solidFill>
              </a:rPr>
              <a:t>LOWER RISK</a:t>
            </a:r>
          </a:p>
          <a:p>
            <a:pPr>
              <a:lnSpc>
                <a:spcPct val="80000"/>
              </a:lnSpc>
            </a:pPr>
            <a:r>
              <a:rPr lang="en-US" altLang="en-US" sz="2000"/>
              <a:t>Consider a discussion about acceptable levels of use and the potential for future problems. Begin the discussion by saying </a:t>
            </a:r>
            <a:r>
              <a:rPr lang="en-US" altLang="en-US" sz="2000" b="1" i="1">
                <a:solidFill>
                  <a:schemeClr val="accent2"/>
                </a:solidFill>
              </a:rPr>
              <a:t>“Your screening results show you are unlikely to have a substance use disorder. However, people with any history of substance use can be at some risk of adverse consequences and developing a disorder especially in times of stress or if they have just started to use recently. It is impossible to know in advance whether or not a person will become addicted. As your physician I encourage you to only use alcohol moderately and responsibly and to avoid using other substances.”</a:t>
            </a:r>
          </a:p>
          <a:p>
            <a:pPr>
              <a:lnSpc>
                <a:spcPct val="80000"/>
              </a:lnSpc>
              <a:buClr>
                <a:srgbClr val="009900"/>
              </a:buClr>
              <a:buSzPct val="120000"/>
              <a:buFont typeface="Wingdings" panose="05000000000000000000" pitchFamily="2" charset="2"/>
              <a:buNone/>
            </a:pPr>
            <a:r>
              <a:rPr lang="en-US" altLang="en-US" sz="2000"/>
              <a:t>Intervention duration may be minimal.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8D67BE19-B197-E0AB-A432-D987F102EE21}"/>
              </a:ext>
            </a:extLst>
          </p:cNvPr>
          <p:cNvSpPr>
            <a:spLocks noGrp="1" noChangeArrowheads="1"/>
          </p:cNvSpPr>
          <p:nvPr>
            <p:ph type="title"/>
          </p:nvPr>
        </p:nvSpPr>
        <p:spPr>
          <a:noFill/>
        </p:spPr>
        <p:txBody>
          <a:bodyPr/>
          <a:lstStyle/>
          <a:p>
            <a:r>
              <a:rPr lang="en-US" altLang="en-US" dirty="0">
                <a:solidFill>
                  <a:schemeClr val="tx2"/>
                </a:solidFill>
              </a:rPr>
              <a:t>RECOMMENDATIONS BASED ON RISK LEVEL</a:t>
            </a:r>
            <a:r>
              <a:rPr lang="en-US" altLang="en-US" dirty="0"/>
              <a:t> (7 of 7)</a:t>
            </a:r>
            <a:endParaRPr lang="en-US" altLang="en-US" i="1" dirty="0">
              <a:solidFill>
                <a:schemeClr val="tx2"/>
              </a:solidFill>
            </a:endParaRPr>
          </a:p>
        </p:txBody>
      </p:sp>
      <p:sp>
        <p:nvSpPr>
          <p:cNvPr id="151555" name="Rectangle 3">
            <a:extLst>
              <a:ext uri="{FF2B5EF4-FFF2-40B4-BE49-F238E27FC236}">
                <a16:creationId xmlns:a16="http://schemas.microsoft.com/office/drawing/2014/main" id="{467A4877-24AB-5FEC-154A-40DDF6DC7565}"/>
              </a:ext>
            </a:extLst>
          </p:cNvPr>
          <p:cNvSpPr>
            <a:spLocks noGrp="1" noChangeArrowheads="1"/>
          </p:cNvSpPr>
          <p:nvPr>
            <p:ph type="body" idx="1"/>
          </p:nvPr>
        </p:nvSpPr>
        <p:spPr>
          <a:xfrm>
            <a:off x="457200" y="1598613"/>
            <a:ext cx="8229600" cy="4570412"/>
          </a:xfrm>
          <a:noFill/>
        </p:spPr>
        <p:txBody>
          <a:bodyPr/>
          <a:lstStyle/>
          <a:p>
            <a:pPr>
              <a:lnSpc>
                <a:spcPct val="80000"/>
              </a:lnSpc>
            </a:pPr>
            <a:r>
              <a:rPr lang="en-US" altLang="en-US" b="1" i="1">
                <a:solidFill>
                  <a:srgbClr val="008000"/>
                </a:solidFill>
              </a:rPr>
              <a:t>LOWER RISK</a:t>
            </a:r>
          </a:p>
          <a:p>
            <a:pPr>
              <a:lnSpc>
                <a:spcPct val="80000"/>
              </a:lnSpc>
            </a:pPr>
            <a:r>
              <a:rPr lang="en-US" altLang="en-US" sz="2000"/>
              <a:t>Use clinical judgment based on the medical status of the patient and drug being used. For example, pregnant women, youth, people with histories of substance use disorders, and others for whom any drug use could potentially pose a serious risk may benefit from a complete intervention regardless of apparent risk level.</a:t>
            </a:r>
          </a:p>
          <a:p>
            <a:pPr>
              <a:lnSpc>
                <a:spcPct val="80000"/>
              </a:lnSpc>
              <a:buClr>
                <a:srgbClr val="009900"/>
              </a:buClr>
              <a:buSzPct val="120000"/>
              <a:buFont typeface="Wingdings" panose="05000000000000000000" pitchFamily="2" charset="2"/>
              <a:buNone/>
            </a:pPr>
            <a:r>
              <a:rPr lang="en-US" altLang="en-US" sz="2000"/>
              <a:t>Providers should be aware many States mandate reporting of drug use during pregnancy and that failure to do so may be a prosecutable offense.</a:t>
            </a:r>
            <a:r>
              <a:rPr lang="en-US" altLang="en-US" sz="2000">
                <a:latin typeface="Book Antiqua" panose="02040602050305030304" pitchFamily="18" charset="0"/>
              </a:rPr>
              <a:t> </a:t>
            </a:r>
          </a:p>
          <a:p>
            <a:pPr>
              <a:lnSpc>
                <a:spcPct val="80000"/>
              </a:lnSpc>
            </a:pPr>
            <a:endParaRPr lang="en-US" altLang="en-US" sz="2000"/>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F48337"/>
      </a:dk2>
      <a:lt2>
        <a:srgbClr val="808080"/>
      </a:lt2>
      <a:accent1>
        <a:srgbClr val="BBE0E3"/>
      </a:accent1>
      <a:accent2>
        <a:srgbClr val="1B7187"/>
      </a:accent2>
      <a:accent3>
        <a:srgbClr val="FFFFFF"/>
      </a:accent3>
      <a:accent4>
        <a:srgbClr val="000000"/>
      </a:accent4>
      <a:accent5>
        <a:srgbClr val="DAEDEF"/>
      </a:accent5>
      <a:accent6>
        <a:srgbClr val="17667A"/>
      </a:accent6>
      <a:hlink>
        <a:srgbClr val="009999"/>
      </a:hlink>
      <a:folHlink>
        <a:srgbClr val="99CC00"/>
      </a:folHlink>
    </a:clrScheme>
    <a:fontScheme name="Default Design">
      <a:majorFont>
        <a:latin typeface="Book Antiqua"/>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48337"/>
        </a:dk2>
        <a:lt2>
          <a:srgbClr val="808080"/>
        </a:lt2>
        <a:accent1>
          <a:srgbClr val="BBE0E3"/>
        </a:accent1>
        <a:accent2>
          <a:srgbClr val="1B7187"/>
        </a:accent2>
        <a:accent3>
          <a:srgbClr val="FFFFFF"/>
        </a:accent3>
        <a:accent4>
          <a:srgbClr val="000000"/>
        </a:accent4>
        <a:accent5>
          <a:srgbClr val="DAEDEF"/>
        </a:accent5>
        <a:accent6>
          <a:srgbClr val="17667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Default Design 13">
    <a:dk1>
      <a:srgbClr val="000000"/>
    </a:dk1>
    <a:lt1>
      <a:srgbClr val="FFFFFF"/>
    </a:lt1>
    <a:dk2>
      <a:srgbClr val="F48337"/>
    </a:dk2>
    <a:lt2>
      <a:srgbClr val="808080"/>
    </a:lt2>
    <a:accent1>
      <a:srgbClr val="BBE0E3"/>
    </a:accent1>
    <a:accent2>
      <a:srgbClr val="1B7187"/>
    </a:accent2>
    <a:accent3>
      <a:srgbClr val="FFFFFF"/>
    </a:accent3>
    <a:accent4>
      <a:srgbClr val="000000"/>
    </a:accent4>
    <a:accent5>
      <a:srgbClr val="DAEDEF"/>
    </a:accent5>
    <a:accent6>
      <a:srgbClr val="17667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1818</TotalTime>
  <Words>1777</Words>
  <Application>Microsoft Office PowerPoint</Application>
  <PresentationFormat>On-screen Show (4:3)</PresentationFormat>
  <Paragraphs>109</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Book Antiqua</vt:lpstr>
      <vt:lpstr>Gill Sans MT</vt:lpstr>
      <vt:lpstr>Webdings</vt:lpstr>
      <vt:lpstr>Bookman Old Style</vt:lpstr>
      <vt:lpstr>Wingdings</vt:lpstr>
      <vt:lpstr>Default Design</vt:lpstr>
      <vt:lpstr>TUTORIAL MODULE 3   ASBIRT Alabama Screening, Brief Intervention, Referral, and Treatment Program</vt:lpstr>
      <vt:lpstr>SBIRT: MODULE 3</vt:lpstr>
      <vt:lpstr>RECOMMENDATIONS BASED ON RISK LEVEL (1 of 7)</vt:lpstr>
      <vt:lpstr>RECOMMENDATIONS BASED ON RISK LEVEL (2 of 7)</vt:lpstr>
      <vt:lpstr>RECOMMENDATIONS BASED ON RISK LEVEL (3 of 7)</vt:lpstr>
      <vt:lpstr>RECOMMENDATIONS BASED ON RISK LEVEL (4 of 7)</vt:lpstr>
      <vt:lpstr>RECOMMENDATIONS BASED ON RISK LEVEL (5 of 7)</vt:lpstr>
      <vt:lpstr>RECOMMENDATIONS BASED ON RISK LEVEL (6 of 7)</vt:lpstr>
      <vt:lpstr>RECOMMENDATIONS BASED ON RISK LEVEL (7 of 7)</vt:lpstr>
      <vt:lpstr>STEP 3-4 CONDUCTING A BRIEF INTERVENTION</vt:lpstr>
      <vt:lpstr>STEP 3: ASSESS  PATIENT’S READINESS TO QUIT</vt:lpstr>
      <vt:lpstr>STEP 4: ASSIST PATIENT IN MAKING A CHANGE (1 of 3)</vt:lpstr>
      <vt:lpstr>STEP 4: ASSIST PATIENT IN MAKING A CHANGE (2 of 3)</vt:lpstr>
      <vt:lpstr>STEP 4: ASSIST PATIENT IN MAKING A CHANGE (3 of 3)</vt:lpstr>
      <vt:lpstr>STEP 5: ARRANGE SPECIALTY ASSESSMENT, DRUG TREATMENT, AND FOLLOW-UP VISIT</vt:lpstr>
      <vt:lpstr>A. REFER PATIENTS AS APPROPRIATE (1 of 2)</vt:lpstr>
      <vt:lpstr>A. REFER PATIENTS AS APPROPRIATE (2 of 2)</vt:lpstr>
      <vt:lpstr>HOW TO FIND A SUBSTANCE ABUSE TREATMENT PROVIDER</vt:lpstr>
      <vt:lpstr>B. SCHEDULE A FOLLOW-UP APPOINTMENT</vt:lpstr>
      <vt:lpstr>C. OFFER CONTINUING SUPPORT AT FOLLOW-UP VISITS</vt:lpstr>
      <vt:lpstr>TARGETED RECOMMENDATIONS AT FOLLOW-UP</vt:lpstr>
      <vt:lpstr>TARGETED RECOMMENDATIONS (1 of 2)</vt:lpstr>
      <vt:lpstr>TARGETED RECOMMENDATIONS (2 of 2)</vt:lpstr>
      <vt:lpstr>RECOMMENDATIONS TO ADDRESS PATIENT RESISTANCE </vt:lpstr>
      <vt:lpstr>You have now completed the Module 3 Tutorial. Please take the self administered Test for Module 3. </vt:lpstr>
      <vt:lpstr>RESOURCES</vt:lpstr>
    </vt:vector>
  </TitlesOfParts>
  <Company>Alabama DMH/MR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Alabama Screening, Brief Intervention, Referral, and Treatment Program: ASBIRT</dc:title>
  <dc:creator>BJackson</dc:creator>
  <cp:lastModifiedBy>Olson, Peggy</cp:lastModifiedBy>
  <cp:revision>59</cp:revision>
  <dcterms:created xsi:type="dcterms:W3CDTF">2009-07-24T17:18:35Z</dcterms:created>
  <dcterms:modified xsi:type="dcterms:W3CDTF">2026-04-06T16:51:46Z</dcterms:modified>
</cp:coreProperties>
</file>