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5.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drawing4.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4.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5.xml" ContentType="application/vnd.openxmlformats-officedocument.drawingml.diagramLayout+xml"/>
  <Override PartName="/ppt/diagrams/drawing2.xml" ContentType="application/vnd.ms-office.drawingml.diagramDrawing+xml"/>
  <Override PartName="/ppt/diagrams/quickStyle5.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319" r:id="rId4"/>
    <p:sldId id="258" r:id="rId5"/>
    <p:sldId id="259" r:id="rId6"/>
    <p:sldId id="260" r:id="rId7"/>
    <p:sldId id="261" r:id="rId8"/>
    <p:sldId id="317"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83" r:id="rId23"/>
    <p:sldId id="289" r:id="rId24"/>
    <p:sldId id="277" r:id="rId25"/>
    <p:sldId id="278" r:id="rId26"/>
    <p:sldId id="280" r:id="rId27"/>
    <p:sldId id="282" r:id="rId28"/>
    <p:sldId id="296" r:id="rId29"/>
    <p:sldId id="285" r:id="rId30"/>
    <p:sldId id="286" r:id="rId31"/>
    <p:sldId id="287" r:id="rId32"/>
    <p:sldId id="288" r:id="rId33"/>
    <p:sldId id="290" r:id="rId34"/>
    <p:sldId id="292" r:id="rId35"/>
    <p:sldId id="293" r:id="rId36"/>
    <p:sldId id="294" r:id="rId37"/>
    <p:sldId id="295" r:id="rId38"/>
    <p:sldId id="281" r:id="rId39"/>
    <p:sldId id="297" r:id="rId40"/>
    <p:sldId id="300" r:id="rId41"/>
    <p:sldId id="313" r:id="rId42"/>
    <p:sldId id="302" r:id="rId43"/>
    <p:sldId id="318" r:id="rId44"/>
    <p:sldId id="316" r:id="rId45"/>
    <p:sldId id="314" r:id="rId46"/>
    <p:sldId id="320" r:id="rId47"/>
    <p:sldId id="32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99FF"/>
    <a:srgbClr val="FFFF66"/>
    <a:srgbClr val="546882"/>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39" autoAdjust="0"/>
  </p:normalViewPr>
  <p:slideViewPr>
    <p:cSldViewPr snapToGrid="0">
      <p:cViewPr varScale="1">
        <p:scale>
          <a:sx n="44" d="100"/>
          <a:sy n="44" d="100"/>
        </p:scale>
        <p:origin x="14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hyperlink" Target="https://pixabay.com/en/feedback-group-communication-2044700/" TargetMode="External"/><Relationship Id="rId2" Type="http://schemas.openxmlformats.org/officeDocument/2006/relationships/image" Target="../media/image11.jpg"/><Relationship Id="rId1" Type="http://schemas.openxmlformats.org/officeDocument/2006/relationships/image" Target="../media/image10.png"/><Relationship Id="rId5" Type="http://schemas.openxmlformats.org/officeDocument/2006/relationships/hyperlink" Target="http://www.carnegieknowledgenetwork.org/briefs/teacher_improvement/" TargetMode="External"/><Relationship Id="rId4" Type="http://schemas.openxmlformats.org/officeDocument/2006/relationships/image" Target="../media/image12.jp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hyperlink" Target="https://pixabay.com/en/feedback-group-communication-2044700/" TargetMode="External"/><Relationship Id="rId2" Type="http://schemas.openxmlformats.org/officeDocument/2006/relationships/image" Target="../media/image11.jpg"/><Relationship Id="rId1" Type="http://schemas.openxmlformats.org/officeDocument/2006/relationships/image" Target="../media/image10.png"/><Relationship Id="rId5" Type="http://schemas.openxmlformats.org/officeDocument/2006/relationships/hyperlink" Target="http://www.carnegieknowledgenetwork.org/briefs/teacher_improvement/" TargetMode="External"/><Relationship Id="rId4" Type="http://schemas.openxmlformats.org/officeDocument/2006/relationships/image" Target="../media/image12.jp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029AB-BD75-42AD-A6BC-344D7149143C}" type="doc">
      <dgm:prSet loTypeId="urn:microsoft.com/office/officeart/2005/8/layout/venn3" loCatId="relationship" qsTypeId="urn:microsoft.com/office/officeart/2005/8/quickstyle/simple2" qsCatId="simple" csTypeId="urn:microsoft.com/office/officeart/2005/8/colors/colorful1" csCatId="colorful" phldr="1"/>
      <dgm:spPr/>
    </dgm:pt>
    <dgm:pt modelId="{4018678F-EE8B-44EA-A554-0941624B58E3}">
      <dgm:prSet phldrT="[Text]" custT="1"/>
      <dgm:spPr/>
      <dgm:t>
        <a:bodyPr/>
        <a:lstStyle/>
        <a:p>
          <a:pPr algn="ctr"/>
          <a:r>
            <a:rPr lang="en-US" sz="1800" dirty="0"/>
            <a:t>Providers must </a:t>
          </a:r>
          <a:r>
            <a:rPr lang="en-US" sz="1800" b="1" dirty="0"/>
            <a:t>eliminate preventable</a:t>
          </a:r>
          <a:r>
            <a:rPr lang="en-US" sz="1800" dirty="0"/>
            <a:t> </a:t>
          </a:r>
          <a:r>
            <a:rPr lang="en-US" sz="1800" b="1" dirty="0"/>
            <a:t>incidents</a:t>
          </a:r>
          <a:r>
            <a:rPr lang="en-US" sz="1800" dirty="0"/>
            <a:t>.</a:t>
          </a:r>
        </a:p>
      </dgm:t>
    </dgm:pt>
    <dgm:pt modelId="{48DE1283-EB55-438E-A5A6-7EC23C4BAA0E}" type="parTrans" cxnId="{34CED154-A329-4E13-8231-D10C3736C66F}">
      <dgm:prSet/>
      <dgm:spPr/>
      <dgm:t>
        <a:bodyPr/>
        <a:lstStyle/>
        <a:p>
          <a:pPr algn="ctr"/>
          <a:endParaRPr lang="en-US" sz="1800"/>
        </a:p>
      </dgm:t>
    </dgm:pt>
    <dgm:pt modelId="{BEA2E71A-004E-4C33-8A15-C117520AC711}" type="sibTrans" cxnId="{34CED154-A329-4E13-8231-D10C3736C66F}">
      <dgm:prSet/>
      <dgm:spPr/>
      <dgm:t>
        <a:bodyPr/>
        <a:lstStyle/>
        <a:p>
          <a:pPr algn="ctr"/>
          <a:endParaRPr lang="en-US" sz="1800"/>
        </a:p>
      </dgm:t>
    </dgm:pt>
    <dgm:pt modelId="{FCE11831-A0FA-4278-ABB0-0EDB4BF1D657}">
      <dgm:prSet phldrT="[Text]" custT="1"/>
      <dgm:spPr/>
      <dgm:t>
        <a:bodyPr/>
        <a:lstStyle/>
        <a:p>
          <a:pPr algn="ctr"/>
          <a:r>
            <a:rPr lang="en-US" sz="1800" b="1" dirty="0"/>
            <a:t>Reduce serious incidents</a:t>
          </a:r>
          <a:r>
            <a:rPr lang="en-US" sz="1800" dirty="0"/>
            <a:t> where people live, work, and learn.</a:t>
          </a:r>
        </a:p>
      </dgm:t>
    </dgm:pt>
    <dgm:pt modelId="{B87CD854-9BA6-4B7C-A00F-8CECADAC2D4F}" type="parTrans" cxnId="{BC643D93-482F-4B49-8967-011D912FE612}">
      <dgm:prSet/>
      <dgm:spPr/>
      <dgm:t>
        <a:bodyPr/>
        <a:lstStyle/>
        <a:p>
          <a:pPr algn="ctr"/>
          <a:endParaRPr lang="en-US" sz="1800"/>
        </a:p>
      </dgm:t>
    </dgm:pt>
    <dgm:pt modelId="{14A94A71-A408-43B1-8F5D-2AD31524AC7F}" type="sibTrans" cxnId="{BC643D93-482F-4B49-8967-011D912FE612}">
      <dgm:prSet/>
      <dgm:spPr/>
      <dgm:t>
        <a:bodyPr/>
        <a:lstStyle/>
        <a:p>
          <a:pPr algn="ctr"/>
          <a:endParaRPr lang="en-US" sz="1800"/>
        </a:p>
      </dgm:t>
    </dgm:pt>
    <dgm:pt modelId="{3127AC21-A103-4CBD-A521-665E8F386FCA}">
      <dgm:prSet custT="1"/>
      <dgm:spPr/>
      <dgm:t>
        <a:bodyPr/>
        <a:lstStyle/>
        <a:p>
          <a:pPr algn="ctr"/>
          <a:r>
            <a:rPr lang="en-US" sz="1800" dirty="0"/>
            <a:t>People are entitled to </a:t>
          </a:r>
          <a:r>
            <a:rPr lang="en-US" sz="1800" b="1" dirty="0"/>
            <a:t>appropriate services.</a:t>
          </a:r>
        </a:p>
      </dgm:t>
    </dgm:pt>
    <dgm:pt modelId="{475DA05B-7A1A-4583-97ED-DDF01CAD6B07}" type="parTrans" cxnId="{986EFA2B-3101-4F36-9F6B-7505AFE849A0}">
      <dgm:prSet/>
      <dgm:spPr/>
      <dgm:t>
        <a:bodyPr/>
        <a:lstStyle/>
        <a:p>
          <a:pPr algn="ctr"/>
          <a:endParaRPr lang="en-US" sz="1800"/>
        </a:p>
      </dgm:t>
    </dgm:pt>
    <dgm:pt modelId="{7E1EBD04-05DA-431C-A9E7-5D6449E1DCDB}" type="sibTrans" cxnId="{986EFA2B-3101-4F36-9F6B-7505AFE849A0}">
      <dgm:prSet/>
      <dgm:spPr/>
      <dgm:t>
        <a:bodyPr/>
        <a:lstStyle/>
        <a:p>
          <a:pPr algn="ctr"/>
          <a:endParaRPr lang="en-US" sz="1800"/>
        </a:p>
      </dgm:t>
    </dgm:pt>
    <dgm:pt modelId="{94F84FC0-802A-4AA1-9B8E-4C285FA3337B}">
      <dgm:prSet phldrT="[Text]" custT="1"/>
      <dgm:spPr/>
      <dgm:t>
        <a:bodyPr/>
        <a:lstStyle/>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r>
            <a:rPr lang="en-US" sz="1800" dirty="0"/>
            <a:t>Provide the most</a:t>
          </a:r>
          <a:r>
            <a:rPr lang="en-US" sz="1800" b="1" dirty="0"/>
            <a:t> caring </a:t>
          </a:r>
          <a:r>
            <a:rPr lang="en-US" sz="1800" dirty="0"/>
            <a:t>&amp; </a:t>
          </a:r>
          <a:r>
            <a:rPr lang="en-US" sz="1800" b="1" dirty="0"/>
            <a:t>hospitable</a:t>
          </a:r>
          <a:r>
            <a:rPr lang="en-US" sz="1800" dirty="0"/>
            <a:t> environment possible.</a:t>
          </a:r>
        </a:p>
        <a:p>
          <a:pPr algn="ctr"/>
          <a:r>
            <a:rPr lang="en-US" sz="1800" dirty="0"/>
            <a:t>                     </a:t>
          </a:r>
        </a:p>
        <a:p>
          <a:pPr algn="ctr"/>
          <a:endParaRPr lang="en-US" sz="1800" dirty="0"/>
        </a:p>
        <a:p>
          <a:pPr algn="ctr"/>
          <a:endParaRPr lang="en-US" sz="1800" dirty="0"/>
        </a:p>
        <a:p>
          <a:pPr algn="ctr"/>
          <a:endParaRPr lang="en-US" sz="1800" dirty="0"/>
        </a:p>
        <a:p>
          <a:pPr algn="ctr"/>
          <a:endParaRPr lang="en-US" sz="1800" dirty="0"/>
        </a:p>
      </dgm:t>
    </dgm:pt>
    <dgm:pt modelId="{C2F791A5-5F93-405E-B4AA-3BA5FE270C01}" type="sibTrans" cxnId="{C5A8B7B0-94D0-4CBA-A8A6-0077D0D1D688}">
      <dgm:prSet/>
      <dgm:spPr/>
      <dgm:t>
        <a:bodyPr/>
        <a:lstStyle/>
        <a:p>
          <a:pPr algn="ctr"/>
          <a:endParaRPr lang="en-US" sz="1800"/>
        </a:p>
      </dgm:t>
    </dgm:pt>
    <dgm:pt modelId="{46952074-1FF1-47D5-9286-3B427E5AFC63}" type="parTrans" cxnId="{C5A8B7B0-94D0-4CBA-A8A6-0077D0D1D688}">
      <dgm:prSet/>
      <dgm:spPr/>
      <dgm:t>
        <a:bodyPr/>
        <a:lstStyle/>
        <a:p>
          <a:pPr algn="ctr"/>
          <a:endParaRPr lang="en-US" sz="1800"/>
        </a:p>
      </dgm:t>
    </dgm:pt>
    <dgm:pt modelId="{5C5C52DB-68D2-4D98-869D-1FAA2D217E3C}" type="pres">
      <dgm:prSet presAssocID="{6E7029AB-BD75-42AD-A6BC-344D7149143C}" presName="Name0" presStyleCnt="0">
        <dgm:presLayoutVars>
          <dgm:dir/>
          <dgm:resizeHandles val="exact"/>
        </dgm:presLayoutVars>
      </dgm:prSet>
      <dgm:spPr/>
    </dgm:pt>
    <dgm:pt modelId="{835010C8-1C1D-4647-9910-3DB36660A9F7}" type="pres">
      <dgm:prSet presAssocID="{3127AC21-A103-4CBD-A521-665E8F386FCA}" presName="Name5" presStyleLbl="vennNode1" presStyleIdx="0" presStyleCnt="4">
        <dgm:presLayoutVars>
          <dgm:bulletEnabled val="1"/>
        </dgm:presLayoutVars>
      </dgm:prSet>
      <dgm:spPr/>
    </dgm:pt>
    <dgm:pt modelId="{9970BDBC-7D59-4A21-92A7-0633F6E8F4F1}" type="pres">
      <dgm:prSet presAssocID="{7E1EBD04-05DA-431C-A9E7-5D6449E1DCDB}" presName="space" presStyleCnt="0"/>
      <dgm:spPr/>
    </dgm:pt>
    <dgm:pt modelId="{FDBD322E-AB11-4A3C-97CB-6FC289277ECE}" type="pres">
      <dgm:prSet presAssocID="{4018678F-EE8B-44EA-A554-0941624B58E3}" presName="Name5" presStyleLbl="vennNode1" presStyleIdx="1" presStyleCnt="4">
        <dgm:presLayoutVars>
          <dgm:bulletEnabled val="1"/>
        </dgm:presLayoutVars>
      </dgm:prSet>
      <dgm:spPr/>
    </dgm:pt>
    <dgm:pt modelId="{4E10000F-FB59-44A7-BECA-BB2959A41F3E}" type="pres">
      <dgm:prSet presAssocID="{BEA2E71A-004E-4C33-8A15-C117520AC711}" presName="space" presStyleCnt="0"/>
      <dgm:spPr/>
    </dgm:pt>
    <dgm:pt modelId="{3D0A29B1-A35A-4E6F-A059-BED157E9D73D}" type="pres">
      <dgm:prSet presAssocID="{94F84FC0-802A-4AA1-9B8E-4C285FA3337B}" presName="Name5" presStyleLbl="vennNode1" presStyleIdx="2" presStyleCnt="4" custScaleX="95578" custLinFactX="54849" custLinFactNeighborX="100000" custLinFactNeighborY="-2681">
        <dgm:presLayoutVars>
          <dgm:bulletEnabled val="1"/>
        </dgm:presLayoutVars>
      </dgm:prSet>
      <dgm:spPr/>
    </dgm:pt>
    <dgm:pt modelId="{6B3C05A1-6BBE-493E-902D-34612E3F53E4}" type="pres">
      <dgm:prSet presAssocID="{C2F791A5-5F93-405E-B4AA-3BA5FE270C01}" presName="space" presStyleCnt="0"/>
      <dgm:spPr/>
    </dgm:pt>
    <dgm:pt modelId="{B57B5E52-0382-4AFA-ABC8-DD00EE5A4842}" type="pres">
      <dgm:prSet presAssocID="{FCE11831-A0FA-4278-ABB0-0EDB4BF1D657}" presName="Name5" presStyleLbl="vennNode1" presStyleIdx="3" presStyleCnt="4" custLinFactX="-61025" custLinFactNeighborX="-100000" custLinFactNeighborY="637">
        <dgm:presLayoutVars>
          <dgm:bulletEnabled val="1"/>
        </dgm:presLayoutVars>
      </dgm:prSet>
      <dgm:spPr/>
    </dgm:pt>
  </dgm:ptLst>
  <dgm:cxnLst>
    <dgm:cxn modelId="{F5051B1D-46F1-444D-866C-EDCD5892C21E}" type="presOf" srcId="{FCE11831-A0FA-4278-ABB0-0EDB4BF1D657}" destId="{B57B5E52-0382-4AFA-ABC8-DD00EE5A4842}" srcOrd="0" destOrd="0" presId="urn:microsoft.com/office/officeart/2005/8/layout/venn3"/>
    <dgm:cxn modelId="{986EFA2B-3101-4F36-9F6B-7505AFE849A0}" srcId="{6E7029AB-BD75-42AD-A6BC-344D7149143C}" destId="{3127AC21-A103-4CBD-A521-665E8F386FCA}" srcOrd="0" destOrd="0" parTransId="{475DA05B-7A1A-4583-97ED-DDF01CAD6B07}" sibTransId="{7E1EBD04-05DA-431C-A9E7-5D6449E1DCDB}"/>
    <dgm:cxn modelId="{024BC92F-985A-4EA8-A016-764E2AEC05BD}" type="presOf" srcId="{4018678F-EE8B-44EA-A554-0941624B58E3}" destId="{FDBD322E-AB11-4A3C-97CB-6FC289277ECE}" srcOrd="0" destOrd="0" presId="urn:microsoft.com/office/officeart/2005/8/layout/venn3"/>
    <dgm:cxn modelId="{34CED154-A329-4E13-8231-D10C3736C66F}" srcId="{6E7029AB-BD75-42AD-A6BC-344D7149143C}" destId="{4018678F-EE8B-44EA-A554-0941624B58E3}" srcOrd="1" destOrd="0" parTransId="{48DE1283-EB55-438E-A5A6-7EC23C4BAA0E}" sibTransId="{BEA2E71A-004E-4C33-8A15-C117520AC711}"/>
    <dgm:cxn modelId="{A7E3DA77-8FD5-4516-A1FB-C36A804F418C}" type="presOf" srcId="{6E7029AB-BD75-42AD-A6BC-344D7149143C}" destId="{5C5C52DB-68D2-4D98-869D-1FAA2D217E3C}" srcOrd="0" destOrd="0" presId="urn:microsoft.com/office/officeart/2005/8/layout/venn3"/>
    <dgm:cxn modelId="{BC643D93-482F-4B49-8967-011D912FE612}" srcId="{6E7029AB-BD75-42AD-A6BC-344D7149143C}" destId="{FCE11831-A0FA-4278-ABB0-0EDB4BF1D657}" srcOrd="3" destOrd="0" parTransId="{B87CD854-9BA6-4B7C-A00F-8CECADAC2D4F}" sibTransId="{14A94A71-A408-43B1-8F5D-2AD31524AC7F}"/>
    <dgm:cxn modelId="{C5A8B7B0-94D0-4CBA-A8A6-0077D0D1D688}" srcId="{6E7029AB-BD75-42AD-A6BC-344D7149143C}" destId="{94F84FC0-802A-4AA1-9B8E-4C285FA3337B}" srcOrd="2" destOrd="0" parTransId="{46952074-1FF1-47D5-9286-3B427E5AFC63}" sibTransId="{C2F791A5-5F93-405E-B4AA-3BA5FE270C01}"/>
    <dgm:cxn modelId="{55328CC7-A8B2-44CB-83EF-1F92BAE02D4A}" type="presOf" srcId="{3127AC21-A103-4CBD-A521-665E8F386FCA}" destId="{835010C8-1C1D-4647-9910-3DB36660A9F7}" srcOrd="0" destOrd="0" presId="urn:microsoft.com/office/officeart/2005/8/layout/venn3"/>
    <dgm:cxn modelId="{0DA4A2EC-314D-4332-A9BB-AB72FC06EA07}" type="presOf" srcId="{94F84FC0-802A-4AA1-9B8E-4C285FA3337B}" destId="{3D0A29B1-A35A-4E6F-A059-BED157E9D73D}" srcOrd="0" destOrd="0" presId="urn:microsoft.com/office/officeart/2005/8/layout/venn3"/>
    <dgm:cxn modelId="{298ECAD6-F479-4A45-9082-585D4E341F3B}" type="presParOf" srcId="{5C5C52DB-68D2-4D98-869D-1FAA2D217E3C}" destId="{835010C8-1C1D-4647-9910-3DB36660A9F7}" srcOrd="0" destOrd="0" presId="urn:microsoft.com/office/officeart/2005/8/layout/venn3"/>
    <dgm:cxn modelId="{953443B1-80B4-4D44-9533-EE0064B2361C}" type="presParOf" srcId="{5C5C52DB-68D2-4D98-869D-1FAA2D217E3C}" destId="{9970BDBC-7D59-4A21-92A7-0633F6E8F4F1}" srcOrd="1" destOrd="0" presId="urn:microsoft.com/office/officeart/2005/8/layout/venn3"/>
    <dgm:cxn modelId="{4C66D5C6-32A5-48BA-99F6-CDEF998681C4}" type="presParOf" srcId="{5C5C52DB-68D2-4D98-869D-1FAA2D217E3C}" destId="{FDBD322E-AB11-4A3C-97CB-6FC289277ECE}" srcOrd="2" destOrd="0" presId="urn:microsoft.com/office/officeart/2005/8/layout/venn3"/>
    <dgm:cxn modelId="{3EC56378-0ED6-478B-BEF7-AE99A263A062}" type="presParOf" srcId="{5C5C52DB-68D2-4D98-869D-1FAA2D217E3C}" destId="{4E10000F-FB59-44A7-BECA-BB2959A41F3E}" srcOrd="3" destOrd="0" presId="urn:microsoft.com/office/officeart/2005/8/layout/venn3"/>
    <dgm:cxn modelId="{36583895-99AC-44AB-86E4-4F3AB0088C3F}" type="presParOf" srcId="{5C5C52DB-68D2-4D98-869D-1FAA2D217E3C}" destId="{3D0A29B1-A35A-4E6F-A059-BED157E9D73D}" srcOrd="4" destOrd="0" presId="urn:microsoft.com/office/officeart/2005/8/layout/venn3"/>
    <dgm:cxn modelId="{97E0DE58-E42D-4A79-B478-D0A3C4495DE4}" type="presParOf" srcId="{5C5C52DB-68D2-4D98-869D-1FAA2D217E3C}" destId="{6B3C05A1-6BBE-493E-902D-34612E3F53E4}" srcOrd="5" destOrd="0" presId="urn:microsoft.com/office/officeart/2005/8/layout/venn3"/>
    <dgm:cxn modelId="{A1EE7516-A8E9-473F-8A98-8F6FF27F0BD6}" type="presParOf" srcId="{5C5C52DB-68D2-4D98-869D-1FAA2D217E3C}" destId="{B57B5E52-0382-4AFA-ABC8-DD00EE5A484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9F6BC-F1EB-4577-8BDA-3202AABFAB22}"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8F96ED3-8C45-4B91-8044-27D09F79810D}">
      <dgm:prSet custT="1"/>
      <dgm:spPr/>
      <dgm:t>
        <a:bodyPr/>
        <a:lstStyle/>
        <a:p>
          <a:pPr>
            <a:lnSpc>
              <a:spcPct val="100000"/>
            </a:lnSpc>
          </a:pPr>
          <a:r>
            <a:rPr lang="en-US" sz="2000" dirty="0">
              <a:latin typeface="Franklin Gothic Medium" panose="020B0603020102020204" pitchFamily="34" charset="0"/>
            </a:rPr>
            <a:t>Updated Reporting Timelines</a:t>
          </a:r>
        </a:p>
      </dgm:t>
    </dgm:pt>
    <dgm:pt modelId="{1019A2B1-A4C5-482B-857F-6CE9004BA3A2}" type="parTrans" cxnId="{74018221-E17C-4B24-BEC7-AB06934CF7D1}">
      <dgm:prSet/>
      <dgm:spPr/>
      <dgm:t>
        <a:bodyPr/>
        <a:lstStyle/>
        <a:p>
          <a:endParaRPr lang="en-US"/>
        </a:p>
      </dgm:t>
    </dgm:pt>
    <dgm:pt modelId="{CA3F1730-07DD-44E7-8C8D-3760882F7C73}" type="sibTrans" cxnId="{74018221-E17C-4B24-BEC7-AB06934CF7D1}">
      <dgm:prSet/>
      <dgm:spPr/>
      <dgm:t>
        <a:bodyPr/>
        <a:lstStyle/>
        <a:p>
          <a:endParaRPr lang="en-US"/>
        </a:p>
      </dgm:t>
    </dgm:pt>
    <dgm:pt modelId="{786B62B3-3FF1-4EE2-A474-EA82711DF36E}">
      <dgm:prSet custT="1"/>
      <dgm:spPr/>
      <dgm:t>
        <a:bodyPr/>
        <a:lstStyle/>
        <a:p>
          <a:pPr>
            <a:lnSpc>
              <a:spcPct val="100000"/>
            </a:lnSpc>
          </a:pPr>
          <a:r>
            <a:rPr lang="en-US" sz="2000" dirty="0">
              <a:latin typeface="Franklin Gothic Medium" panose="020B0603020102020204" pitchFamily="34" charset="0"/>
            </a:rPr>
            <a:t>Improved State Oversight</a:t>
          </a:r>
        </a:p>
      </dgm:t>
    </dgm:pt>
    <dgm:pt modelId="{4AC9FD94-C9EC-40C0-BF6E-0081BB64A10A}" type="parTrans" cxnId="{38D5489E-7D73-41A9-8D76-D508C462CCD6}">
      <dgm:prSet/>
      <dgm:spPr/>
      <dgm:t>
        <a:bodyPr/>
        <a:lstStyle/>
        <a:p>
          <a:endParaRPr lang="en-US"/>
        </a:p>
      </dgm:t>
    </dgm:pt>
    <dgm:pt modelId="{40DE5A83-E508-4AFB-9BCB-3AEF84DED3D8}" type="sibTrans" cxnId="{38D5489E-7D73-41A9-8D76-D508C462CCD6}">
      <dgm:prSet/>
      <dgm:spPr/>
      <dgm:t>
        <a:bodyPr/>
        <a:lstStyle/>
        <a:p>
          <a:endParaRPr lang="en-US"/>
        </a:p>
      </dgm:t>
    </dgm:pt>
    <dgm:pt modelId="{49007165-36BB-4191-87FF-68C19B2D5BE3}">
      <dgm:prSet custT="1"/>
      <dgm:spPr/>
      <dgm:t>
        <a:bodyPr/>
        <a:lstStyle/>
        <a:p>
          <a:pPr>
            <a:lnSpc>
              <a:spcPct val="100000"/>
            </a:lnSpc>
          </a:pPr>
          <a:r>
            <a:rPr lang="en-US" sz="2000" dirty="0">
              <a:latin typeface="Franklin Gothic Medium" panose="020B0603020102020204" pitchFamily="34" charset="0"/>
            </a:rPr>
            <a:t>Introduction of Critical Incident Review and Management</a:t>
          </a:r>
        </a:p>
      </dgm:t>
    </dgm:pt>
    <dgm:pt modelId="{902F9394-81F5-498B-A693-AF2200CBB684}" type="parTrans" cxnId="{50C8FF5D-909F-42A4-A840-2ADA8F0D07BB}">
      <dgm:prSet/>
      <dgm:spPr/>
      <dgm:t>
        <a:bodyPr/>
        <a:lstStyle/>
        <a:p>
          <a:endParaRPr lang="en-US"/>
        </a:p>
      </dgm:t>
    </dgm:pt>
    <dgm:pt modelId="{143083E5-31E3-4BF7-B2E2-2772899A12D4}" type="sibTrans" cxnId="{50C8FF5D-909F-42A4-A840-2ADA8F0D07BB}">
      <dgm:prSet/>
      <dgm:spPr/>
      <dgm:t>
        <a:bodyPr/>
        <a:lstStyle/>
        <a:p>
          <a:endParaRPr lang="en-US"/>
        </a:p>
      </dgm:t>
    </dgm:pt>
    <dgm:pt modelId="{67B7A406-3D54-4104-B78F-37BE42BCC77D}">
      <dgm:prSet custT="1"/>
      <dgm:spPr/>
      <dgm:t>
        <a:bodyPr/>
        <a:lstStyle/>
        <a:p>
          <a:pPr>
            <a:lnSpc>
              <a:spcPct val="100000"/>
            </a:lnSpc>
          </a:pPr>
          <a:r>
            <a:rPr lang="en-US" sz="2000" dirty="0">
              <a:latin typeface="Franklin Gothic Medium" panose="020B0603020102020204" pitchFamily="34" charset="0"/>
              <a:ea typeface="FangSong" panose="020B0503020204020204" pitchFamily="49" charset="-122"/>
            </a:rPr>
            <a:t>New Reporting Requirements for Behavioral Issues and Restraints</a:t>
          </a:r>
        </a:p>
      </dgm:t>
    </dgm:pt>
    <dgm:pt modelId="{FD3F638F-0164-4E5A-8BC2-BFD31450F098}" type="parTrans" cxnId="{5BBD1D01-E7A3-48A3-BCC7-EF050BF8396A}">
      <dgm:prSet/>
      <dgm:spPr/>
      <dgm:t>
        <a:bodyPr/>
        <a:lstStyle/>
        <a:p>
          <a:endParaRPr lang="en-US"/>
        </a:p>
      </dgm:t>
    </dgm:pt>
    <dgm:pt modelId="{E53E4EDF-D1A1-453F-9670-62E7CD49E53E}" type="sibTrans" cxnId="{5BBD1D01-E7A3-48A3-BCC7-EF050BF8396A}">
      <dgm:prSet/>
      <dgm:spPr/>
      <dgm:t>
        <a:bodyPr/>
        <a:lstStyle/>
        <a:p>
          <a:endParaRPr lang="en-US"/>
        </a:p>
      </dgm:t>
    </dgm:pt>
    <dgm:pt modelId="{48FE3D89-88A1-40C9-9EA2-DE108C2B288B}" type="pres">
      <dgm:prSet presAssocID="{36D9F6BC-F1EB-4577-8BDA-3202AABFAB22}" presName="root" presStyleCnt="0">
        <dgm:presLayoutVars>
          <dgm:dir/>
          <dgm:resizeHandles val="exact"/>
        </dgm:presLayoutVars>
      </dgm:prSet>
      <dgm:spPr/>
    </dgm:pt>
    <dgm:pt modelId="{69BFB6FE-B69B-49D6-A9D5-68F06DF064E6}" type="pres">
      <dgm:prSet presAssocID="{F8F96ED3-8C45-4B91-8044-27D09F79810D}" presName="compNode" presStyleCnt="0"/>
      <dgm:spPr/>
    </dgm:pt>
    <dgm:pt modelId="{F7C66E33-46D1-44FC-A58E-4AF5A3B76043}" type="pres">
      <dgm:prSet presAssocID="{F8F96ED3-8C45-4B91-8044-27D09F79810D}" presName="iconRect" presStyleLbl="node1" presStyleIdx="0" presStyleCnt="4" custLinFactNeighborX="-82814" custLinFactNeighborY="1220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5C13BAB-37BA-4BF9-B52A-0F918A6EE2CA}" type="pres">
      <dgm:prSet presAssocID="{F8F96ED3-8C45-4B91-8044-27D09F79810D}" presName="spaceRect" presStyleCnt="0"/>
      <dgm:spPr/>
    </dgm:pt>
    <dgm:pt modelId="{4E5FC9D8-70D6-4C03-9116-0A7864CF6A63}" type="pres">
      <dgm:prSet presAssocID="{F8F96ED3-8C45-4B91-8044-27D09F79810D}" presName="textRect" presStyleLbl="revTx" presStyleIdx="0" presStyleCnt="4" custLinFactNeighborX="-41876" custLinFactNeighborY="-5595">
        <dgm:presLayoutVars>
          <dgm:chMax val="1"/>
          <dgm:chPref val="1"/>
        </dgm:presLayoutVars>
      </dgm:prSet>
      <dgm:spPr/>
    </dgm:pt>
    <dgm:pt modelId="{3A67E50A-2EBE-410D-A3D9-E480CCE67860}" type="pres">
      <dgm:prSet presAssocID="{CA3F1730-07DD-44E7-8C8D-3760882F7C73}" presName="sibTrans" presStyleCnt="0"/>
      <dgm:spPr/>
    </dgm:pt>
    <dgm:pt modelId="{79C3224C-18F0-403B-AD92-301FA3DB8140}" type="pres">
      <dgm:prSet presAssocID="{786B62B3-3FF1-4EE2-A474-EA82711DF36E}" presName="compNode" presStyleCnt="0"/>
      <dgm:spPr/>
    </dgm:pt>
    <dgm:pt modelId="{CA0E79D8-4D87-4696-ACD6-57906DED3EAB}" type="pres">
      <dgm:prSet presAssocID="{786B62B3-3FF1-4EE2-A474-EA82711DF36E}" presName="iconRect" presStyleLbl="node1" presStyleIdx="1" presStyleCnt="4" custLinFactNeighborX="79894" custLinFactNeighborY="224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791784E6-9D68-4B58-9F6F-792915F9994A}" type="pres">
      <dgm:prSet presAssocID="{786B62B3-3FF1-4EE2-A474-EA82711DF36E}" presName="spaceRect" presStyleCnt="0"/>
      <dgm:spPr/>
    </dgm:pt>
    <dgm:pt modelId="{6F3A05AC-6EA1-4E04-BD2C-9B4DA3ADCA22}" type="pres">
      <dgm:prSet presAssocID="{786B62B3-3FF1-4EE2-A474-EA82711DF36E}" presName="textRect" presStyleLbl="revTx" presStyleIdx="1" presStyleCnt="4" custScaleY="98108" custLinFactNeighborX="41318" custLinFactNeighborY="4272">
        <dgm:presLayoutVars>
          <dgm:chMax val="1"/>
          <dgm:chPref val="1"/>
        </dgm:presLayoutVars>
      </dgm:prSet>
      <dgm:spPr/>
    </dgm:pt>
    <dgm:pt modelId="{3976BA7F-1767-4ED5-A1A5-C87E9F76555E}" type="pres">
      <dgm:prSet presAssocID="{40DE5A83-E508-4AFB-9BCB-3AEF84DED3D8}" presName="sibTrans" presStyleCnt="0"/>
      <dgm:spPr/>
    </dgm:pt>
    <dgm:pt modelId="{55B76FAD-1D38-41F5-9579-8EF7E22E360C}" type="pres">
      <dgm:prSet presAssocID="{49007165-36BB-4191-87FF-68C19B2D5BE3}" presName="compNode" presStyleCnt="0"/>
      <dgm:spPr/>
    </dgm:pt>
    <dgm:pt modelId="{D752F531-12C8-45A4-972E-7A833BBA7949}" type="pres">
      <dgm:prSet presAssocID="{49007165-36BB-4191-87FF-68C19B2D5BE3}" presName="iconRect" presStyleLbl="node1" presStyleIdx="2" presStyleCnt="4" custLinFactNeighborX="-7012" custLinFactNeighborY="232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F4718B9F-0046-42E1-9CD3-7E71EFA73DB1}" type="pres">
      <dgm:prSet presAssocID="{49007165-36BB-4191-87FF-68C19B2D5BE3}" presName="spaceRect" presStyleCnt="0"/>
      <dgm:spPr/>
    </dgm:pt>
    <dgm:pt modelId="{03BD2AFB-90C9-4E1C-BD26-FF1842FEFC1F}" type="pres">
      <dgm:prSet presAssocID="{49007165-36BB-4191-87FF-68C19B2D5BE3}" presName="textRect" presStyleLbl="revTx" presStyleIdx="2" presStyleCnt="4" custScaleX="146450" custLinFactNeighborX="5072" custLinFactNeighborY="16214">
        <dgm:presLayoutVars>
          <dgm:chMax val="1"/>
          <dgm:chPref val="1"/>
        </dgm:presLayoutVars>
      </dgm:prSet>
      <dgm:spPr/>
    </dgm:pt>
    <dgm:pt modelId="{902B799E-0665-485B-BC79-5DA2756493E9}" type="pres">
      <dgm:prSet presAssocID="{143083E5-31E3-4BF7-B2E2-2772899A12D4}" presName="sibTrans" presStyleCnt="0"/>
      <dgm:spPr/>
    </dgm:pt>
    <dgm:pt modelId="{CF674FE6-9ECC-42C4-B627-CCE4E8DB3AA8}" type="pres">
      <dgm:prSet presAssocID="{67B7A406-3D54-4104-B78F-37BE42BCC77D}" presName="compNode" presStyleCnt="0"/>
      <dgm:spPr/>
    </dgm:pt>
    <dgm:pt modelId="{DDB08ADC-B66E-49F0-A346-DED9C533425E}" type="pres">
      <dgm:prSet presAssocID="{67B7A406-3D54-4104-B78F-37BE42BCC77D}" presName="iconRect" presStyleLbl="node1" presStyleIdx="3" presStyleCnt="4" custLinFactNeighborX="11783" custLinFactNeighborY="1238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1274785C-6D4E-426F-A311-9F634D41839C}" type="pres">
      <dgm:prSet presAssocID="{67B7A406-3D54-4104-B78F-37BE42BCC77D}" presName="spaceRect" presStyleCnt="0"/>
      <dgm:spPr/>
    </dgm:pt>
    <dgm:pt modelId="{5A35C94A-F44B-4DBC-84F1-B43B8F91FB28}" type="pres">
      <dgm:prSet presAssocID="{67B7A406-3D54-4104-B78F-37BE42BCC77D}" presName="textRect" presStyleLbl="revTx" presStyleIdx="3" presStyleCnt="4" custScaleX="194004" custLinFactNeighborX="77237" custLinFactNeighborY="8482">
        <dgm:presLayoutVars>
          <dgm:chMax val="1"/>
          <dgm:chPref val="1"/>
        </dgm:presLayoutVars>
      </dgm:prSet>
      <dgm:spPr/>
    </dgm:pt>
  </dgm:ptLst>
  <dgm:cxnLst>
    <dgm:cxn modelId="{5BBD1D01-E7A3-48A3-BCC7-EF050BF8396A}" srcId="{36D9F6BC-F1EB-4577-8BDA-3202AABFAB22}" destId="{67B7A406-3D54-4104-B78F-37BE42BCC77D}" srcOrd="3" destOrd="0" parTransId="{FD3F638F-0164-4E5A-8BC2-BFD31450F098}" sibTransId="{E53E4EDF-D1A1-453F-9670-62E7CD49E53E}"/>
    <dgm:cxn modelId="{DC662D11-1BC5-467F-AB9A-9FD0595BD7CB}" type="presOf" srcId="{67B7A406-3D54-4104-B78F-37BE42BCC77D}" destId="{5A35C94A-F44B-4DBC-84F1-B43B8F91FB28}" srcOrd="0" destOrd="0" presId="urn:microsoft.com/office/officeart/2018/2/layout/IconLabelList"/>
    <dgm:cxn modelId="{74018221-E17C-4B24-BEC7-AB06934CF7D1}" srcId="{36D9F6BC-F1EB-4577-8BDA-3202AABFAB22}" destId="{F8F96ED3-8C45-4B91-8044-27D09F79810D}" srcOrd="0" destOrd="0" parTransId="{1019A2B1-A4C5-482B-857F-6CE9004BA3A2}" sibTransId="{CA3F1730-07DD-44E7-8C8D-3760882F7C73}"/>
    <dgm:cxn modelId="{9ED2B730-1E0D-4D74-90D1-E9100618B769}" type="presOf" srcId="{786B62B3-3FF1-4EE2-A474-EA82711DF36E}" destId="{6F3A05AC-6EA1-4E04-BD2C-9B4DA3ADCA22}" srcOrd="0" destOrd="0" presId="urn:microsoft.com/office/officeart/2018/2/layout/IconLabelList"/>
    <dgm:cxn modelId="{25103535-08CC-4A4F-B892-AD3BE2547D8D}" type="presOf" srcId="{36D9F6BC-F1EB-4577-8BDA-3202AABFAB22}" destId="{48FE3D89-88A1-40C9-9EA2-DE108C2B288B}" srcOrd="0" destOrd="0" presId="urn:microsoft.com/office/officeart/2018/2/layout/IconLabelList"/>
    <dgm:cxn modelId="{50C8FF5D-909F-42A4-A840-2ADA8F0D07BB}" srcId="{36D9F6BC-F1EB-4577-8BDA-3202AABFAB22}" destId="{49007165-36BB-4191-87FF-68C19B2D5BE3}" srcOrd="2" destOrd="0" parTransId="{902F9394-81F5-498B-A693-AF2200CBB684}" sibTransId="{143083E5-31E3-4BF7-B2E2-2772899A12D4}"/>
    <dgm:cxn modelId="{B67AEB99-4438-43F2-A879-1FB88EB941C1}" type="presOf" srcId="{49007165-36BB-4191-87FF-68C19B2D5BE3}" destId="{03BD2AFB-90C9-4E1C-BD26-FF1842FEFC1F}" srcOrd="0" destOrd="0" presId="urn:microsoft.com/office/officeart/2018/2/layout/IconLabelList"/>
    <dgm:cxn modelId="{38D5489E-7D73-41A9-8D76-D508C462CCD6}" srcId="{36D9F6BC-F1EB-4577-8BDA-3202AABFAB22}" destId="{786B62B3-3FF1-4EE2-A474-EA82711DF36E}" srcOrd="1" destOrd="0" parTransId="{4AC9FD94-C9EC-40C0-BF6E-0081BB64A10A}" sibTransId="{40DE5A83-E508-4AFB-9BCB-3AEF84DED3D8}"/>
    <dgm:cxn modelId="{77ACCBA9-0AB6-4BAC-B493-B7AAC2D12073}" type="presOf" srcId="{F8F96ED3-8C45-4B91-8044-27D09F79810D}" destId="{4E5FC9D8-70D6-4C03-9116-0A7864CF6A63}" srcOrd="0" destOrd="0" presId="urn:microsoft.com/office/officeart/2018/2/layout/IconLabelList"/>
    <dgm:cxn modelId="{AAFDF52B-4DBB-4F5A-B47F-D1353ED70CE5}" type="presParOf" srcId="{48FE3D89-88A1-40C9-9EA2-DE108C2B288B}" destId="{69BFB6FE-B69B-49D6-A9D5-68F06DF064E6}" srcOrd="0" destOrd="0" presId="urn:microsoft.com/office/officeart/2018/2/layout/IconLabelList"/>
    <dgm:cxn modelId="{30C09EB0-4E65-4EB0-9363-79D9203DD5CE}" type="presParOf" srcId="{69BFB6FE-B69B-49D6-A9D5-68F06DF064E6}" destId="{F7C66E33-46D1-44FC-A58E-4AF5A3B76043}" srcOrd="0" destOrd="0" presId="urn:microsoft.com/office/officeart/2018/2/layout/IconLabelList"/>
    <dgm:cxn modelId="{FD8D4A55-1726-4B38-B112-0FD4319F1762}" type="presParOf" srcId="{69BFB6FE-B69B-49D6-A9D5-68F06DF064E6}" destId="{15C13BAB-37BA-4BF9-B52A-0F918A6EE2CA}" srcOrd="1" destOrd="0" presId="urn:microsoft.com/office/officeart/2018/2/layout/IconLabelList"/>
    <dgm:cxn modelId="{386BD1BD-260A-477B-A153-651C0A395F33}" type="presParOf" srcId="{69BFB6FE-B69B-49D6-A9D5-68F06DF064E6}" destId="{4E5FC9D8-70D6-4C03-9116-0A7864CF6A63}" srcOrd="2" destOrd="0" presId="urn:microsoft.com/office/officeart/2018/2/layout/IconLabelList"/>
    <dgm:cxn modelId="{D24A5F16-6B3F-461F-8EA6-79B9CCEB4B7F}" type="presParOf" srcId="{48FE3D89-88A1-40C9-9EA2-DE108C2B288B}" destId="{3A67E50A-2EBE-410D-A3D9-E480CCE67860}" srcOrd="1" destOrd="0" presId="urn:microsoft.com/office/officeart/2018/2/layout/IconLabelList"/>
    <dgm:cxn modelId="{A61DF86D-C6ED-43A1-840C-4BBBA7BEC705}" type="presParOf" srcId="{48FE3D89-88A1-40C9-9EA2-DE108C2B288B}" destId="{79C3224C-18F0-403B-AD92-301FA3DB8140}" srcOrd="2" destOrd="0" presId="urn:microsoft.com/office/officeart/2018/2/layout/IconLabelList"/>
    <dgm:cxn modelId="{AB00B0EC-89EF-4848-9DC0-E1955E1286D0}" type="presParOf" srcId="{79C3224C-18F0-403B-AD92-301FA3DB8140}" destId="{CA0E79D8-4D87-4696-ACD6-57906DED3EAB}" srcOrd="0" destOrd="0" presId="urn:microsoft.com/office/officeart/2018/2/layout/IconLabelList"/>
    <dgm:cxn modelId="{B426062F-2654-49AC-A8F9-D3080BA45642}" type="presParOf" srcId="{79C3224C-18F0-403B-AD92-301FA3DB8140}" destId="{791784E6-9D68-4B58-9F6F-792915F9994A}" srcOrd="1" destOrd="0" presId="urn:microsoft.com/office/officeart/2018/2/layout/IconLabelList"/>
    <dgm:cxn modelId="{397AEA47-B6DC-4B9A-A17E-D225427D1109}" type="presParOf" srcId="{79C3224C-18F0-403B-AD92-301FA3DB8140}" destId="{6F3A05AC-6EA1-4E04-BD2C-9B4DA3ADCA22}" srcOrd="2" destOrd="0" presId="urn:microsoft.com/office/officeart/2018/2/layout/IconLabelList"/>
    <dgm:cxn modelId="{54848B8D-521A-4A66-A4C5-0FA5FB142085}" type="presParOf" srcId="{48FE3D89-88A1-40C9-9EA2-DE108C2B288B}" destId="{3976BA7F-1767-4ED5-A1A5-C87E9F76555E}" srcOrd="3" destOrd="0" presId="urn:microsoft.com/office/officeart/2018/2/layout/IconLabelList"/>
    <dgm:cxn modelId="{6EFB90C8-4433-465A-A7E1-AFA83BF5B09B}" type="presParOf" srcId="{48FE3D89-88A1-40C9-9EA2-DE108C2B288B}" destId="{55B76FAD-1D38-41F5-9579-8EF7E22E360C}" srcOrd="4" destOrd="0" presId="urn:microsoft.com/office/officeart/2018/2/layout/IconLabelList"/>
    <dgm:cxn modelId="{5690B2A5-D523-4A79-AB33-873CC967A481}" type="presParOf" srcId="{55B76FAD-1D38-41F5-9579-8EF7E22E360C}" destId="{D752F531-12C8-45A4-972E-7A833BBA7949}" srcOrd="0" destOrd="0" presId="urn:microsoft.com/office/officeart/2018/2/layout/IconLabelList"/>
    <dgm:cxn modelId="{06E209D0-9340-40D1-9BC2-6E65A86D2477}" type="presParOf" srcId="{55B76FAD-1D38-41F5-9579-8EF7E22E360C}" destId="{F4718B9F-0046-42E1-9CD3-7E71EFA73DB1}" srcOrd="1" destOrd="0" presId="urn:microsoft.com/office/officeart/2018/2/layout/IconLabelList"/>
    <dgm:cxn modelId="{0C294B96-84D0-4A43-AEF4-E088DFB595FC}" type="presParOf" srcId="{55B76FAD-1D38-41F5-9579-8EF7E22E360C}" destId="{03BD2AFB-90C9-4E1C-BD26-FF1842FEFC1F}" srcOrd="2" destOrd="0" presId="urn:microsoft.com/office/officeart/2018/2/layout/IconLabelList"/>
    <dgm:cxn modelId="{527CC15B-608C-48C8-B225-917044830C38}" type="presParOf" srcId="{48FE3D89-88A1-40C9-9EA2-DE108C2B288B}" destId="{902B799E-0665-485B-BC79-5DA2756493E9}" srcOrd="5" destOrd="0" presId="urn:microsoft.com/office/officeart/2018/2/layout/IconLabelList"/>
    <dgm:cxn modelId="{335632EF-87E1-42AD-97E1-C1C1CA8CEBAE}" type="presParOf" srcId="{48FE3D89-88A1-40C9-9EA2-DE108C2B288B}" destId="{CF674FE6-9ECC-42C4-B627-CCE4E8DB3AA8}" srcOrd="6" destOrd="0" presId="urn:microsoft.com/office/officeart/2018/2/layout/IconLabelList"/>
    <dgm:cxn modelId="{5CF5ED20-4B0D-4A04-AFA1-5E1FABD7A0FA}" type="presParOf" srcId="{CF674FE6-9ECC-42C4-B627-CCE4E8DB3AA8}" destId="{DDB08ADC-B66E-49F0-A346-DED9C533425E}" srcOrd="0" destOrd="0" presId="urn:microsoft.com/office/officeart/2018/2/layout/IconLabelList"/>
    <dgm:cxn modelId="{C483C090-0558-4236-9C8F-877B58776042}" type="presParOf" srcId="{CF674FE6-9ECC-42C4-B627-CCE4E8DB3AA8}" destId="{1274785C-6D4E-426F-A311-9F634D41839C}" srcOrd="1" destOrd="0" presId="urn:microsoft.com/office/officeart/2018/2/layout/IconLabelList"/>
    <dgm:cxn modelId="{EFD7A81E-0410-490C-B3AD-B11D44519A05}" type="presParOf" srcId="{CF674FE6-9ECC-42C4-B627-CCE4E8DB3AA8}" destId="{5A35C94A-F44B-4DBC-84F1-B43B8F91FB28}"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37AA18-7F02-44C6-B9CE-7904A2796A41}" type="doc">
      <dgm:prSet loTypeId="urn:microsoft.com/office/officeart/2008/layout/AlternatingPictureBlocks" loCatId="list" qsTypeId="urn:microsoft.com/office/officeart/2005/8/quickstyle/simple1" qsCatId="simple" csTypeId="urn:microsoft.com/office/officeart/2005/8/colors/accent0_2" csCatId="mainScheme" phldr="1"/>
      <dgm:spPr/>
      <dgm:t>
        <a:bodyPr/>
        <a:lstStyle/>
        <a:p>
          <a:endParaRPr lang="en-US"/>
        </a:p>
      </dgm:t>
    </dgm:pt>
    <dgm:pt modelId="{9BDDBEB8-237A-4CBF-AA67-F1B3D4B99118}">
      <dgm:prSet phldrT="[Text]"/>
      <dgm:spPr/>
      <dgm:t>
        <a:bodyPr/>
        <a:lstStyle/>
        <a:p>
          <a:pPr algn="ctr"/>
          <a:r>
            <a:rPr lang="en-US" dirty="0">
              <a:solidFill>
                <a:schemeClr val="tx1"/>
              </a:solidFill>
              <a:latin typeface="Franklin Gothic Medium Cond" panose="020B0606030402020204" pitchFamily="34" charset="0"/>
            </a:rPr>
            <a:t>PROTECTION</a:t>
          </a:r>
        </a:p>
      </dgm:t>
    </dgm:pt>
    <dgm:pt modelId="{C31F480E-A97E-4842-8AE2-58A521A7929C}" type="parTrans" cxnId="{B85C950A-B35C-497B-BFE8-6FC0DA55A088}">
      <dgm:prSet/>
      <dgm:spPr/>
      <dgm:t>
        <a:bodyPr/>
        <a:lstStyle/>
        <a:p>
          <a:pPr algn="ctr"/>
          <a:endParaRPr lang="en-US"/>
        </a:p>
      </dgm:t>
    </dgm:pt>
    <dgm:pt modelId="{8A8CCB3B-1CC1-4E19-9D79-C24AD2C81715}" type="sibTrans" cxnId="{B85C950A-B35C-497B-BFE8-6FC0DA55A088}">
      <dgm:prSet/>
      <dgm:spPr/>
      <dgm:t>
        <a:bodyPr/>
        <a:lstStyle/>
        <a:p>
          <a:pPr algn="ctr"/>
          <a:endParaRPr lang="en-US"/>
        </a:p>
      </dgm:t>
    </dgm:pt>
    <dgm:pt modelId="{60FE5243-A6D8-43AE-9CA8-2BA4FB9D7C25}">
      <dgm:prSet phldrT="[Text]"/>
      <dgm:spPr/>
      <dgm:t>
        <a:bodyPr/>
        <a:lstStyle/>
        <a:p>
          <a:pPr algn="ctr"/>
          <a:r>
            <a:rPr lang="en-US" dirty="0">
              <a:solidFill>
                <a:schemeClr val="tx1"/>
              </a:solidFill>
              <a:latin typeface="Franklin Gothic Medium Cond" panose="020B0606030402020204" pitchFamily="34" charset="0"/>
            </a:rPr>
            <a:t>OVERSIGHT &amp; RESPONSE </a:t>
          </a:r>
        </a:p>
      </dgm:t>
    </dgm:pt>
    <dgm:pt modelId="{2FE56F35-08D9-4B90-93F8-97919FCDE1D1}" type="parTrans" cxnId="{3FB53BE4-5AEA-41D4-AB87-8161DFD0D4DB}">
      <dgm:prSet/>
      <dgm:spPr/>
      <dgm:t>
        <a:bodyPr/>
        <a:lstStyle/>
        <a:p>
          <a:pPr algn="ctr"/>
          <a:endParaRPr lang="en-US"/>
        </a:p>
      </dgm:t>
    </dgm:pt>
    <dgm:pt modelId="{1C6E34B9-01D9-44D9-B8BF-9A7CD927F378}" type="sibTrans" cxnId="{3FB53BE4-5AEA-41D4-AB87-8161DFD0D4DB}">
      <dgm:prSet/>
      <dgm:spPr/>
      <dgm:t>
        <a:bodyPr/>
        <a:lstStyle/>
        <a:p>
          <a:pPr algn="ctr"/>
          <a:endParaRPr lang="en-US"/>
        </a:p>
      </dgm:t>
    </dgm:pt>
    <dgm:pt modelId="{D714FF3E-D6F7-4ADF-B33A-B5F78A947D1A}">
      <dgm:prSet phldrT="[Text]"/>
      <dgm:spPr/>
      <dgm:t>
        <a:bodyPr/>
        <a:lstStyle/>
        <a:p>
          <a:pPr algn="ctr"/>
          <a:r>
            <a:rPr lang="en-US" dirty="0">
              <a:solidFill>
                <a:schemeClr val="tx1"/>
              </a:solidFill>
              <a:latin typeface="Franklin Gothic Medium Cond" panose="020B0606030402020204" pitchFamily="34" charset="0"/>
            </a:rPr>
            <a:t>IMPROVE SYSTEMS</a:t>
          </a:r>
        </a:p>
      </dgm:t>
    </dgm:pt>
    <dgm:pt modelId="{AA87B56B-FC5F-4234-B7B9-B69CA13E35B2}" type="parTrans" cxnId="{E68C0F06-6FA5-47C6-81AE-5387F9E7EA5A}">
      <dgm:prSet/>
      <dgm:spPr/>
      <dgm:t>
        <a:bodyPr/>
        <a:lstStyle/>
        <a:p>
          <a:pPr algn="ctr"/>
          <a:endParaRPr lang="en-US"/>
        </a:p>
      </dgm:t>
    </dgm:pt>
    <dgm:pt modelId="{DD307089-CE4F-42E7-8C57-E7CACF8C2A89}" type="sibTrans" cxnId="{E68C0F06-6FA5-47C6-81AE-5387F9E7EA5A}">
      <dgm:prSet/>
      <dgm:spPr/>
      <dgm:t>
        <a:bodyPr/>
        <a:lstStyle/>
        <a:p>
          <a:pPr algn="ctr"/>
          <a:endParaRPr lang="en-US"/>
        </a:p>
      </dgm:t>
    </dgm:pt>
    <dgm:pt modelId="{2D3BF723-C786-4FA3-9906-B4E67DAC95A3}" type="pres">
      <dgm:prSet presAssocID="{E637AA18-7F02-44C6-B9CE-7904A2796A41}" presName="linearFlow" presStyleCnt="0">
        <dgm:presLayoutVars>
          <dgm:dir/>
          <dgm:resizeHandles val="exact"/>
        </dgm:presLayoutVars>
      </dgm:prSet>
      <dgm:spPr/>
    </dgm:pt>
    <dgm:pt modelId="{29DEDCA5-58A5-4DAF-ACCE-967D29C7D698}" type="pres">
      <dgm:prSet presAssocID="{9BDDBEB8-237A-4CBF-AA67-F1B3D4B99118}" presName="comp" presStyleCnt="0"/>
      <dgm:spPr/>
    </dgm:pt>
    <dgm:pt modelId="{E0170A5C-C466-4F1F-99FB-68D1369B6C87}" type="pres">
      <dgm:prSet presAssocID="{9BDDBEB8-237A-4CBF-AA67-F1B3D4B99118}" presName="rect2" presStyleLbl="node1" presStyleIdx="0" presStyleCnt="3">
        <dgm:presLayoutVars>
          <dgm:bulletEnabled val="1"/>
        </dgm:presLayoutVars>
      </dgm:prSet>
      <dgm:spPr/>
    </dgm:pt>
    <dgm:pt modelId="{5C818151-2D56-48FC-9884-5CEE6E2ABDB0}" type="pres">
      <dgm:prSet presAssocID="{9BDDBEB8-237A-4CBF-AA67-F1B3D4B99118}"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66AD4E07-2FA6-4324-AD1E-26FA01922AB1}" type="pres">
      <dgm:prSet presAssocID="{8A8CCB3B-1CC1-4E19-9D79-C24AD2C81715}" presName="sibTrans" presStyleCnt="0"/>
      <dgm:spPr/>
    </dgm:pt>
    <dgm:pt modelId="{FBB53E8C-029B-4161-9D3D-9538D61197C2}" type="pres">
      <dgm:prSet presAssocID="{60FE5243-A6D8-43AE-9CA8-2BA4FB9D7C25}" presName="comp" presStyleCnt="0"/>
      <dgm:spPr/>
    </dgm:pt>
    <dgm:pt modelId="{C272FAAE-B0FB-4725-8807-65A9881E1FE1}" type="pres">
      <dgm:prSet presAssocID="{60FE5243-A6D8-43AE-9CA8-2BA4FB9D7C25}" presName="rect2" presStyleLbl="node1" presStyleIdx="1" presStyleCnt="3">
        <dgm:presLayoutVars>
          <dgm:bulletEnabled val="1"/>
        </dgm:presLayoutVars>
      </dgm:prSet>
      <dgm:spPr/>
    </dgm:pt>
    <dgm:pt modelId="{5BD3491D-B177-4ED2-9CA8-76D3F3D0039C}" type="pres">
      <dgm:prSet presAssocID="{60FE5243-A6D8-43AE-9CA8-2BA4FB9D7C25}"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8000" r="-18000"/>
          </a:stretch>
        </a:blipFill>
      </dgm:spPr>
    </dgm:pt>
    <dgm:pt modelId="{91EBFCD7-D2F0-4799-84BC-A14109DDDEA3}" type="pres">
      <dgm:prSet presAssocID="{1C6E34B9-01D9-44D9-B8BF-9A7CD927F378}" presName="sibTrans" presStyleCnt="0"/>
      <dgm:spPr/>
    </dgm:pt>
    <dgm:pt modelId="{83027018-5495-4C55-8980-E5567060E8A8}" type="pres">
      <dgm:prSet presAssocID="{D714FF3E-D6F7-4ADF-B33A-B5F78A947D1A}" presName="comp" presStyleCnt="0"/>
      <dgm:spPr/>
    </dgm:pt>
    <dgm:pt modelId="{97B7128F-2DF6-4974-B5CC-DA2B78BCF323}" type="pres">
      <dgm:prSet presAssocID="{D714FF3E-D6F7-4ADF-B33A-B5F78A947D1A}" presName="rect2" presStyleLbl="node1" presStyleIdx="2" presStyleCnt="3">
        <dgm:presLayoutVars>
          <dgm:bulletEnabled val="1"/>
        </dgm:presLayoutVars>
      </dgm:prSet>
      <dgm:spPr/>
    </dgm:pt>
    <dgm:pt modelId="{EAE91FCB-5C6F-403D-B16D-F1AE42516142}" type="pres">
      <dgm:prSet presAssocID="{D714FF3E-D6F7-4ADF-B33A-B5F78A947D1A}" presName="rect1" presStyleLbl="lnNode1" presStyleIdx="2"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1000" r="-51000"/>
          </a:stretch>
        </a:blipFill>
      </dgm:spPr>
    </dgm:pt>
  </dgm:ptLst>
  <dgm:cxnLst>
    <dgm:cxn modelId="{E68C0F06-6FA5-47C6-81AE-5387F9E7EA5A}" srcId="{E637AA18-7F02-44C6-B9CE-7904A2796A41}" destId="{D714FF3E-D6F7-4ADF-B33A-B5F78A947D1A}" srcOrd="2" destOrd="0" parTransId="{AA87B56B-FC5F-4234-B7B9-B69CA13E35B2}" sibTransId="{DD307089-CE4F-42E7-8C57-E7CACF8C2A89}"/>
    <dgm:cxn modelId="{B85C950A-B35C-497B-BFE8-6FC0DA55A088}" srcId="{E637AA18-7F02-44C6-B9CE-7904A2796A41}" destId="{9BDDBEB8-237A-4CBF-AA67-F1B3D4B99118}" srcOrd="0" destOrd="0" parTransId="{C31F480E-A97E-4842-8AE2-58A521A7929C}" sibTransId="{8A8CCB3B-1CC1-4E19-9D79-C24AD2C81715}"/>
    <dgm:cxn modelId="{184E0B43-6E41-40EC-AB23-3BEADAE7AA66}" type="presOf" srcId="{60FE5243-A6D8-43AE-9CA8-2BA4FB9D7C25}" destId="{C272FAAE-B0FB-4725-8807-65A9881E1FE1}" srcOrd="0" destOrd="0" presId="urn:microsoft.com/office/officeart/2008/layout/AlternatingPictureBlocks"/>
    <dgm:cxn modelId="{AF47AF6A-AE50-44D0-B255-EA35EC784DCE}" type="presOf" srcId="{E637AA18-7F02-44C6-B9CE-7904A2796A41}" destId="{2D3BF723-C786-4FA3-9906-B4E67DAC95A3}" srcOrd="0" destOrd="0" presId="urn:microsoft.com/office/officeart/2008/layout/AlternatingPictureBlocks"/>
    <dgm:cxn modelId="{8DBFB96F-59AC-47AD-AB14-3B3BC85E6AE3}" type="presOf" srcId="{9BDDBEB8-237A-4CBF-AA67-F1B3D4B99118}" destId="{E0170A5C-C466-4F1F-99FB-68D1369B6C87}" srcOrd="0" destOrd="0" presId="urn:microsoft.com/office/officeart/2008/layout/AlternatingPictureBlocks"/>
    <dgm:cxn modelId="{3FB53BE4-5AEA-41D4-AB87-8161DFD0D4DB}" srcId="{E637AA18-7F02-44C6-B9CE-7904A2796A41}" destId="{60FE5243-A6D8-43AE-9CA8-2BA4FB9D7C25}" srcOrd="1" destOrd="0" parTransId="{2FE56F35-08D9-4B90-93F8-97919FCDE1D1}" sibTransId="{1C6E34B9-01D9-44D9-B8BF-9A7CD927F378}"/>
    <dgm:cxn modelId="{02BADBE7-74A1-48DC-BB89-3C284312AD81}" type="presOf" srcId="{D714FF3E-D6F7-4ADF-B33A-B5F78A947D1A}" destId="{97B7128F-2DF6-4974-B5CC-DA2B78BCF323}" srcOrd="0" destOrd="0" presId="urn:microsoft.com/office/officeart/2008/layout/AlternatingPictureBlocks"/>
    <dgm:cxn modelId="{E9ACC08C-1933-4DB4-934C-9C156D060386}" type="presParOf" srcId="{2D3BF723-C786-4FA3-9906-B4E67DAC95A3}" destId="{29DEDCA5-58A5-4DAF-ACCE-967D29C7D698}" srcOrd="0" destOrd="0" presId="urn:microsoft.com/office/officeart/2008/layout/AlternatingPictureBlocks"/>
    <dgm:cxn modelId="{3F5EA9DC-18B9-4BE0-8726-D64E30015318}" type="presParOf" srcId="{29DEDCA5-58A5-4DAF-ACCE-967D29C7D698}" destId="{E0170A5C-C466-4F1F-99FB-68D1369B6C87}" srcOrd="0" destOrd="0" presId="urn:microsoft.com/office/officeart/2008/layout/AlternatingPictureBlocks"/>
    <dgm:cxn modelId="{4CA75437-08AB-4059-9CD4-3869E4DE941C}" type="presParOf" srcId="{29DEDCA5-58A5-4DAF-ACCE-967D29C7D698}" destId="{5C818151-2D56-48FC-9884-5CEE6E2ABDB0}" srcOrd="1" destOrd="0" presId="urn:microsoft.com/office/officeart/2008/layout/AlternatingPictureBlocks"/>
    <dgm:cxn modelId="{B5D3023A-CFA4-43CC-A7B3-3D0295EC5E60}" type="presParOf" srcId="{2D3BF723-C786-4FA3-9906-B4E67DAC95A3}" destId="{66AD4E07-2FA6-4324-AD1E-26FA01922AB1}" srcOrd="1" destOrd="0" presId="urn:microsoft.com/office/officeart/2008/layout/AlternatingPictureBlocks"/>
    <dgm:cxn modelId="{0E359375-1E25-4632-B068-B02A067F10C0}" type="presParOf" srcId="{2D3BF723-C786-4FA3-9906-B4E67DAC95A3}" destId="{FBB53E8C-029B-4161-9D3D-9538D61197C2}" srcOrd="2" destOrd="0" presId="urn:microsoft.com/office/officeart/2008/layout/AlternatingPictureBlocks"/>
    <dgm:cxn modelId="{DEDEB7F1-465F-46CF-AFCD-A9ADC49BD377}" type="presParOf" srcId="{FBB53E8C-029B-4161-9D3D-9538D61197C2}" destId="{C272FAAE-B0FB-4725-8807-65A9881E1FE1}" srcOrd="0" destOrd="0" presId="urn:microsoft.com/office/officeart/2008/layout/AlternatingPictureBlocks"/>
    <dgm:cxn modelId="{A190E6B2-0CE6-4127-BC33-860DA1C234D6}" type="presParOf" srcId="{FBB53E8C-029B-4161-9D3D-9538D61197C2}" destId="{5BD3491D-B177-4ED2-9CA8-76D3F3D0039C}" srcOrd="1" destOrd="0" presId="urn:microsoft.com/office/officeart/2008/layout/AlternatingPictureBlocks"/>
    <dgm:cxn modelId="{7A6BA753-E0B0-471A-A17C-66D9113CBC99}" type="presParOf" srcId="{2D3BF723-C786-4FA3-9906-B4E67DAC95A3}" destId="{91EBFCD7-D2F0-4799-84BC-A14109DDDEA3}" srcOrd="3" destOrd="0" presId="urn:microsoft.com/office/officeart/2008/layout/AlternatingPictureBlocks"/>
    <dgm:cxn modelId="{FAB39483-B989-47AB-A938-226B39929FDE}" type="presParOf" srcId="{2D3BF723-C786-4FA3-9906-B4E67DAC95A3}" destId="{83027018-5495-4C55-8980-E5567060E8A8}" srcOrd="4" destOrd="0" presId="urn:microsoft.com/office/officeart/2008/layout/AlternatingPictureBlocks"/>
    <dgm:cxn modelId="{CC1D76AE-4CA6-4F16-BAE1-806A8A17C65A}" type="presParOf" srcId="{83027018-5495-4C55-8980-E5567060E8A8}" destId="{97B7128F-2DF6-4974-B5CC-DA2B78BCF323}" srcOrd="0" destOrd="0" presId="urn:microsoft.com/office/officeart/2008/layout/AlternatingPictureBlocks"/>
    <dgm:cxn modelId="{5852EAAE-C34E-4E75-AEEB-960AA442838B}" type="presParOf" srcId="{83027018-5495-4C55-8980-E5567060E8A8}" destId="{EAE91FCB-5C6F-403D-B16D-F1AE42516142}"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968508-AF94-4FB2-B337-F3BB9AC6687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C0C56E5-0F2B-476D-AB15-4DC5524A14E4}">
      <dgm:prSet phldrT="[Text]"/>
      <dgm:spPr/>
      <dgm:t>
        <a:bodyPr/>
        <a:lstStyle/>
        <a:p>
          <a:pPr>
            <a:lnSpc>
              <a:spcPct val="100000"/>
            </a:lnSpc>
            <a:defRPr cap="all"/>
          </a:pPr>
          <a:r>
            <a:rPr lang="en-US" b="1" dirty="0">
              <a:latin typeface="Calibri  "/>
            </a:rPr>
            <a:t>PREVENTION</a:t>
          </a:r>
        </a:p>
      </dgm:t>
    </dgm:pt>
    <dgm:pt modelId="{6FF3AB7A-A89C-406A-9DF3-88E856F7CE00}" type="parTrans" cxnId="{1544D209-A3B5-4CD6-87C8-45069DE3BA1C}">
      <dgm:prSet/>
      <dgm:spPr/>
      <dgm:t>
        <a:bodyPr/>
        <a:lstStyle/>
        <a:p>
          <a:endParaRPr lang="en-US"/>
        </a:p>
      </dgm:t>
    </dgm:pt>
    <dgm:pt modelId="{4C0076AC-0498-43B4-82F8-C471A0A722AB}" type="sibTrans" cxnId="{1544D209-A3B5-4CD6-87C8-45069DE3BA1C}">
      <dgm:prSet/>
      <dgm:spPr/>
      <dgm:t>
        <a:bodyPr/>
        <a:lstStyle/>
        <a:p>
          <a:endParaRPr lang="en-US"/>
        </a:p>
      </dgm:t>
    </dgm:pt>
    <dgm:pt modelId="{FF6F2EB8-DF1B-45B3-97A2-15E75EF1A206}">
      <dgm:prSet phldrT="[Text]"/>
      <dgm:spPr/>
      <dgm:t>
        <a:bodyPr/>
        <a:lstStyle/>
        <a:p>
          <a:pPr>
            <a:lnSpc>
              <a:spcPct val="100000"/>
            </a:lnSpc>
            <a:defRPr cap="all"/>
          </a:pPr>
          <a:r>
            <a:rPr lang="en-US" b="1" dirty="0">
              <a:latin typeface="Calibri  "/>
            </a:rPr>
            <a:t>IDENTIFICATION</a:t>
          </a:r>
        </a:p>
      </dgm:t>
    </dgm:pt>
    <dgm:pt modelId="{1F3CCE01-D97A-4E11-B056-995AE282BFE7}" type="parTrans" cxnId="{FAEEC461-1293-453E-B012-3C0F04B34A39}">
      <dgm:prSet/>
      <dgm:spPr/>
      <dgm:t>
        <a:bodyPr/>
        <a:lstStyle/>
        <a:p>
          <a:endParaRPr lang="en-US"/>
        </a:p>
      </dgm:t>
    </dgm:pt>
    <dgm:pt modelId="{CCDA345B-7C71-426C-8ABB-263C5DEA1A0E}" type="sibTrans" cxnId="{FAEEC461-1293-453E-B012-3C0F04B34A39}">
      <dgm:prSet/>
      <dgm:spPr/>
      <dgm:t>
        <a:bodyPr/>
        <a:lstStyle/>
        <a:p>
          <a:endParaRPr lang="en-US"/>
        </a:p>
      </dgm:t>
    </dgm:pt>
    <dgm:pt modelId="{73013BDA-AD7A-4098-B8F3-AA223095CA1C}">
      <dgm:prSet phldrT="[Text]"/>
      <dgm:spPr/>
      <dgm:t>
        <a:bodyPr/>
        <a:lstStyle/>
        <a:p>
          <a:pPr>
            <a:lnSpc>
              <a:spcPct val="100000"/>
            </a:lnSpc>
            <a:defRPr cap="all"/>
          </a:pPr>
          <a:r>
            <a:rPr lang="en-US" b="1" dirty="0"/>
            <a:t>CLASSIFICATION</a:t>
          </a:r>
        </a:p>
      </dgm:t>
    </dgm:pt>
    <dgm:pt modelId="{3FF40D55-4294-4F21-A87E-84C9572B2169}" type="parTrans" cxnId="{D2E811F9-CC29-4F12-AB50-46E58F4FF3A8}">
      <dgm:prSet/>
      <dgm:spPr/>
      <dgm:t>
        <a:bodyPr/>
        <a:lstStyle/>
        <a:p>
          <a:endParaRPr lang="en-US"/>
        </a:p>
      </dgm:t>
    </dgm:pt>
    <dgm:pt modelId="{002029B7-D403-451B-B0F8-D7B7D9888C49}" type="sibTrans" cxnId="{D2E811F9-CC29-4F12-AB50-46E58F4FF3A8}">
      <dgm:prSet/>
      <dgm:spPr/>
      <dgm:t>
        <a:bodyPr/>
        <a:lstStyle/>
        <a:p>
          <a:endParaRPr lang="en-US"/>
        </a:p>
      </dgm:t>
    </dgm:pt>
    <dgm:pt modelId="{D7EDEE38-33C1-48F2-9CF1-C2B2D8AAA9B6}">
      <dgm:prSet phldrT="[Text]"/>
      <dgm:spPr/>
      <dgm:t>
        <a:bodyPr/>
        <a:lstStyle/>
        <a:p>
          <a:pPr>
            <a:lnSpc>
              <a:spcPct val="100000"/>
            </a:lnSpc>
            <a:defRPr cap="all"/>
          </a:pPr>
          <a:r>
            <a:rPr lang="en-US" b="1" dirty="0"/>
            <a:t>PROPER REPORTING &amp; INVESTIGATION</a:t>
          </a:r>
        </a:p>
      </dgm:t>
    </dgm:pt>
    <dgm:pt modelId="{D7E1A8CC-4E84-44AF-AE97-7AFD7A3C16AB}" type="parTrans" cxnId="{E98EE1EC-C429-475C-9CA7-43FA308A49B3}">
      <dgm:prSet/>
      <dgm:spPr/>
      <dgm:t>
        <a:bodyPr/>
        <a:lstStyle/>
        <a:p>
          <a:endParaRPr lang="en-US"/>
        </a:p>
      </dgm:t>
    </dgm:pt>
    <dgm:pt modelId="{26733FC0-3C33-4841-9CDF-62CDF903BF0F}" type="sibTrans" cxnId="{E98EE1EC-C429-475C-9CA7-43FA308A49B3}">
      <dgm:prSet/>
      <dgm:spPr/>
      <dgm:t>
        <a:bodyPr/>
        <a:lstStyle/>
        <a:p>
          <a:endParaRPr lang="en-US"/>
        </a:p>
      </dgm:t>
    </dgm:pt>
    <dgm:pt modelId="{0E70D4CF-25E3-43B8-9455-8E124681AB8A}">
      <dgm:prSet phldrT="[Text]"/>
      <dgm:spPr/>
      <dgm:t>
        <a:bodyPr/>
        <a:lstStyle/>
        <a:p>
          <a:pPr>
            <a:lnSpc>
              <a:spcPct val="100000"/>
            </a:lnSpc>
            <a:defRPr cap="all"/>
          </a:pPr>
          <a:r>
            <a:rPr lang="en-US" b="1" dirty="0"/>
            <a:t>REMEDIATION </a:t>
          </a:r>
        </a:p>
      </dgm:t>
    </dgm:pt>
    <dgm:pt modelId="{20959016-FF8D-49C8-B825-EA1F9CD60B3D}" type="parTrans" cxnId="{9E323634-1D2F-4E5C-BC19-76F43E01BFBD}">
      <dgm:prSet/>
      <dgm:spPr/>
      <dgm:t>
        <a:bodyPr/>
        <a:lstStyle/>
        <a:p>
          <a:endParaRPr lang="en-US"/>
        </a:p>
      </dgm:t>
    </dgm:pt>
    <dgm:pt modelId="{B8214B6D-2544-440F-A56D-5DDBB16B373D}" type="sibTrans" cxnId="{9E323634-1D2F-4E5C-BC19-76F43E01BFBD}">
      <dgm:prSet/>
      <dgm:spPr/>
      <dgm:t>
        <a:bodyPr/>
        <a:lstStyle/>
        <a:p>
          <a:endParaRPr lang="en-US"/>
        </a:p>
      </dgm:t>
    </dgm:pt>
    <dgm:pt modelId="{E8573755-BF8A-462A-BC9A-D5B0D955BC23}" type="pres">
      <dgm:prSet presAssocID="{EE968508-AF94-4FB2-B337-F3BB9AC6687C}" presName="root" presStyleCnt="0">
        <dgm:presLayoutVars>
          <dgm:dir/>
          <dgm:resizeHandles val="exact"/>
        </dgm:presLayoutVars>
      </dgm:prSet>
      <dgm:spPr/>
    </dgm:pt>
    <dgm:pt modelId="{8830F8D8-A091-484B-9EA2-03C765D293FB}" type="pres">
      <dgm:prSet presAssocID="{CC0C56E5-0F2B-476D-AB15-4DC5524A14E4}" presName="compNode" presStyleCnt="0"/>
      <dgm:spPr/>
    </dgm:pt>
    <dgm:pt modelId="{D157BD68-6C99-4074-9B28-1C591A800791}" type="pres">
      <dgm:prSet presAssocID="{CC0C56E5-0F2B-476D-AB15-4DC5524A14E4}" presName="iconBgRect" presStyleLbl="bgShp" presStyleIdx="0" presStyleCnt="5"/>
      <dgm:spPr/>
    </dgm:pt>
    <dgm:pt modelId="{8D739C7C-FC91-4788-92A7-19259089D2D9}" type="pres">
      <dgm:prSet presAssocID="{CC0C56E5-0F2B-476D-AB15-4DC5524A14E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08C9DF0B-ADF1-49E5-810F-3C3D8027D12D}" type="pres">
      <dgm:prSet presAssocID="{CC0C56E5-0F2B-476D-AB15-4DC5524A14E4}" presName="spaceRect" presStyleCnt="0"/>
      <dgm:spPr/>
    </dgm:pt>
    <dgm:pt modelId="{AC315C32-F3AD-492A-BF0B-A49A5BC2FF1F}" type="pres">
      <dgm:prSet presAssocID="{CC0C56E5-0F2B-476D-AB15-4DC5524A14E4}" presName="textRect" presStyleLbl="revTx" presStyleIdx="0" presStyleCnt="5">
        <dgm:presLayoutVars>
          <dgm:chMax val="1"/>
          <dgm:chPref val="1"/>
        </dgm:presLayoutVars>
      </dgm:prSet>
      <dgm:spPr/>
    </dgm:pt>
    <dgm:pt modelId="{F619E2FD-6A77-43AD-818D-FBACFF94C3EA}" type="pres">
      <dgm:prSet presAssocID="{4C0076AC-0498-43B4-82F8-C471A0A722AB}" presName="sibTrans" presStyleCnt="0"/>
      <dgm:spPr/>
    </dgm:pt>
    <dgm:pt modelId="{A4CB1F93-39F9-4CD9-90F7-7D0DB8A04BB7}" type="pres">
      <dgm:prSet presAssocID="{FF6F2EB8-DF1B-45B3-97A2-15E75EF1A206}" presName="compNode" presStyleCnt="0"/>
      <dgm:spPr/>
    </dgm:pt>
    <dgm:pt modelId="{2ED4FDD6-1F97-4A3E-B5FD-CDF4D7B8839E}" type="pres">
      <dgm:prSet presAssocID="{FF6F2EB8-DF1B-45B3-97A2-15E75EF1A206}" presName="iconBgRect" presStyleLbl="bgShp" presStyleIdx="1" presStyleCnt="5"/>
      <dgm:spPr/>
    </dgm:pt>
    <dgm:pt modelId="{F2E23AEE-261A-4E25-8B50-BE5D1B8794CD}" type="pres">
      <dgm:prSet presAssocID="{FF6F2EB8-DF1B-45B3-97A2-15E75EF1A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code"/>
        </a:ext>
      </dgm:extLst>
    </dgm:pt>
    <dgm:pt modelId="{1089AF98-0938-476B-98F0-099D99A5141E}" type="pres">
      <dgm:prSet presAssocID="{FF6F2EB8-DF1B-45B3-97A2-15E75EF1A206}" presName="spaceRect" presStyleCnt="0"/>
      <dgm:spPr/>
    </dgm:pt>
    <dgm:pt modelId="{E1643987-0FB6-4BF8-9DED-9B40996634B8}" type="pres">
      <dgm:prSet presAssocID="{FF6F2EB8-DF1B-45B3-97A2-15E75EF1A206}" presName="textRect" presStyleLbl="revTx" presStyleIdx="1" presStyleCnt="5">
        <dgm:presLayoutVars>
          <dgm:chMax val="1"/>
          <dgm:chPref val="1"/>
        </dgm:presLayoutVars>
      </dgm:prSet>
      <dgm:spPr/>
    </dgm:pt>
    <dgm:pt modelId="{C2F5E959-120D-4FFC-AAF3-05B5CA410121}" type="pres">
      <dgm:prSet presAssocID="{CCDA345B-7C71-426C-8ABB-263C5DEA1A0E}" presName="sibTrans" presStyleCnt="0"/>
      <dgm:spPr/>
    </dgm:pt>
    <dgm:pt modelId="{429165BC-A68C-4FED-AE26-B7BAD34BBF95}" type="pres">
      <dgm:prSet presAssocID="{73013BDA-AD7A-4098-B8F3-AA223095CA1C}" presName="compNode" presStyleCnt="0"/>
      <dgm:spPr/>
    </dgm:pt>
    <dgm:pt modelId="{EE84A024-675E-445A-9F45-5BA59046D394}" type="pres">
      <dgm:prSet presAssocID="{73013BDA-AD7A-4098-B8F3-AA223095CA1C}" presName="iconBgRect" presStyleLbl="bgShp" presStyleIdx="2" presStyleCnt="5"/>
      <dgm:spPr/>
    </dgm:pt>
    <dgm:pt modelId="{342650A0-9F4D-45D2-9200-0A185E0DAA2D}" type="pres">
      <dgm:prSet presAssocID="{73013BDA-AD7A-4098-B8F3-AA223095CA1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620F235F-D267-4956-A276-37ADD322AEAF}" type="pres">
      <dgm:prSet presAssocID="{73013BDA-AD7A-4098-B8F3-AA223095CA1C}" presName="spaceRect" presStyleCnt="0"/>
      <dgm:spPr/>
    </dgm:pt>
    <dgm:pt modelId="{FED2BC07-E4B5-4484-8A56-98208D31127B}" type="pres">
      <dgm:prSet presAssocID="{73013BDA-AD7A-4098-B8F3-AA223095CA1C}" presName="textRect" presStyleLbl="revTx" presStyleIdx="2" presStyleCnt="5">
        <dgm:presLayoutVars>
          <dgm:chMax val="1"/>
          <dgm:chPref val="1"/>
        </dgm:presLayoutVars>
      </dgm:prSet>
      <dgm:spPr/>
    </dgm:pt>
    <dgm:pt modelId="{94488EA0-62A2-44D3-83E8-2546265586EC}" type="pres">
      <dgm:prSet presAssocID="{002029B7-D403-451B-B0F8-D7B7D9888C49}" presName="sibTrans" presStyleCnt="0"/>
      <dgm:spPr/>
    </dgm:pt>
    <dgm:pt modelId="{1DB595EC-D179-4DC1-8281-C22DF7CB96F7}" type="pres">
      <dgm:prSet presAssocID="{D7EDEE38-33C1-48F2-9CF1-C2B2D8AAA9B6}" presName="compNode" presStyleCnt="0"/>
      <dgm:spPr/>
    </dgm:pt>
    <dgm:pt modelId="{806D9F74-FA6B-4443-967B-B79544F16833}" type="pres">
      <dgm:prSet presAssocID="{D7EDEE38-33C1-48F2-9CF1-C2B2D8AAA9B6}" presName="iconBgRect" presStyleLbl="bgShp" presStyleIdx="3" presStyleCnt="5"/>
      <dgm:spPr/>
    </dgm:pt>
    <dgm:pt modelId="{BA4F42B3-6B57-44C2-89D4-A16862211E89}" type="pres">
      <dgm:prSet presAssocID="{D7EDEE38-33C1-48F2-9CF1-C2B2D8AAA9B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AB05DBB0-3A40-4188-85C1-72E4D1F35D69}" type="pres">
      <dgm:prSet presAssocID="{D7EDEE38-33C1-48F2-9CF1-C2B2D8AAA9B6}" presName="spaceRect" presStyleCnt="0"/>
      <dgm:spPr/>
    </dgm:pt>
    <dgm:pt modelId="{9A4BF5A7-C861-49DF-8BF5-686AC750A961}" type="pres">
      <dgm:prSet presAssocID="{D7EDEE38-33C1-48F2-9CF1-C2B2D8AAA9B6}" presName="textRect" presStyleLbl="revTx" presStyleIdx="3" presStyleCnt="5">
        <dgm:presLayoutVars>
          <dgm:chMax val="1"/>
          <dgm:chPref val="1"/>
        </dgm:presLayoutVars>
      </dgm:prSet>
      <dgm:spPr/>
    </dgm:pt>
    <dgm:pt modelId="{EE9087FF-CD1D-4D06-9CB7-F2996EADE272}" type="pres">
      <dgm:prSet presAssocID="{26733FC0-3C33-4841-9CDF-62CDF903BF0F}" presName="sibTrans" presStyleCnt="0"/>
      <dgm:spPr/>
    </dgm:pt>
    <dgm:pt modelId="{370C27AB-E8FC-4BC0-B934-2D6DCC2F90D1}" type="pres">
      <dgm:prSet presAssocID="{0E70D4CF-25E3-43B8-9455-8E124681AB8A}" presName="compNode" presStyleCnt="0"/>
      <dgm:spPr/>
    </dgm:pt>
    <dgm:pt modelId="{AA387C45-C60B-472F-A86E-ED3B57FF4C24}" type="pres">
      <dgm:prSet presAssocID="{0E70D4CF-25E3-43B8-9455-8E124681AB8A}" presName="iconBgRect" presStyleLbl="bgShp" presStyleIdx="4" presStyleCnt="5"/>
      <dgm:spPr/>
    </dgm:pt>
    <dgm:pt modelId="{5C8B2684-0788-4EA1-8E34-AFF654EFA4E7}" type="pres">
      <dgm:prSet presAssocID="{0E70D4CF-25E3-43B8-9455-8E124681AB8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4C18AD3C-D3DC-43DA-9C08-51C127A6F98E}" type="pres">
      <dgm:prSet presAssocID="{0E70D4CF-25E3-43B8-9455-8E124681AB8A}" presName="spaceRect" presStyleCnt="0"/>
      <dgm:spPr/>
    </dgm:pt>
    <dgm:pt modelId="{59604C17-5282-4AE9-991B-EBBC9DFB8D22}" type="pres">
      <dgm:prSet presAssocID="{0E70D4CF-25E3-43B8-9455-8E124681AB8A}" presName="textRect" presStyleLbl="revTx" presStyleIdx="4" presStyleCnt="5">
        <dgm:presLayoutVars>
          <dgm:chMax val="1"/>
          <dgm:chPref val="1"/>
        </dgm:presLayoutVars>
      </dgm:prSet>
      <dgm:spPr/>
    </dgm:pt>
  </dgm:ptLst>
  <dgm:cxnLst>
    <dgm:cxn modelId="{1544D209-A3B5-4CD6-87C8-45069DE3BA1C}" srcId="{EE968508-AF94-4FB2-B337-F3BB9AC6687C}" destId="{CC0C56E5-0F2B-476D-AB15-4DC5524A14E4}" srcOrd="0" destOrd="0" parTransId="{6FF3AB7A-A89C-406A-9DF3-88E856F7CE00}" sibTransId="{4C0076AC-0498-43B4-82F8-C471A0A722AB}"/>
    <dgm:cxn modelId="{F759011E-7A8A-4F3A-BB92-AF7F90F111EB}" type="presOf" srcId="{CC0C56E5-0F2B-476D-AB15-4DC5524A14E4}" destId="{AC315C32-F3AD-492A-BF0B-A49A5BC2FF1F}" srcOrd="0" destOrd="0" presId="urn:microsoft.com/office/officeart/2018/5/layout/IconCircleLabelList"/>
    <dgm:cxn modelId="{C2BA7430-DC5B-42FA-8B83-9D26A47F0316}" type="presOf" srcId="{73013BDA-AD7A-4098-B8F3-AA223095CA1C}" destId="{FED2BC07-E4B5-4484-8A56-98208D31127B}" srcOrd="0" destOrd="0" presId="urn:microsoft.com/office/officeart/2018/5/layout/IconCircleLabelList"/>
    <dgm:cxn modelId="{9E323634-1D2F-4E5C-BC19-76F43E01BFBD}" srcId="{EE968508-AF94-4FB2-B337-F3BB9AC6687C}" destId="{0E70D4CF-25E3-43B8-9455-8E124681AB8A}" srcOrd="4" destOrd="0" parTransId="{20959016-FF8D-49C8-B825-EA1F9CD60B3D}" sibTransId="{B8214B6D-2544-440F-A56D-5DDBB16B373D}"/>
    <dgm:cxn modelId="{FAEEC461-1293-453E-B012-3C0F04B34A39}" srcId="{EE968508-AF94-4FB2-B337-F3BB9AC6687C}" destId="{FF6F2EB8-DF1B-45B3-97A2-15E75EF1A206}" srcOrd="1" destOrd="0" parTransId="{1F3CCE01-D97A-4E11-B056-995AE282BFE7}" sibTransId="{CCDA345B-7C71-426C-8ABB-263C5DEA1A0E}"/>
    <dgm:cxn modelId="{CB870E43-7A95-41DA-8BFF-AA3DDCC2D8AE}" type="presOf" srcId="{EE968508-AF94-4FB2-B337-F3BB9AC6687C}" destId="{E8573755-BF8A-462A-BC9A-D5B0D955BC23}" srcOrd="0" destOrd="0" presId="urn:microsoft.com/office/officeart/2018/5/layout/IconCircleLabelList"/>
    <dgm:cxn modelId="{82E0A54D-2C4B-4EF7-9174-2A5A8A9A99E7}" type="presOf" srcId="{0E70D4CF-25E3-43B8-9455-8E124681AB8A}" destId="{59604C17-5282-4AE9-991B-EBBC9DFB8D22}" srcOrd="0" destOrd="0" presId="urn:microsoft.com/office/officeart/2018/5/layout/IconCircleLabelList"/>
    <dgm:cxn modelId="{87AA13E2-8CB3-4115-906F-C4B171AC81DB}" type="presOf" srcId="{FF6F2EB8-DF1B-45B3-97A2-15E75EF1A206}" destId="{E1643987-0FB6-4BF8-9DED-9B40996634B8}" srcOrd="0" destOrd="0" presId="urn:microsoft.com/office/officeart/2018/5/layout/IconCircleLabelList"/>
    <dgm:cxn modelId="{E98EE1EC-C429-475C-9CA7-43FA308A49B3}" srcId="{EE968508-AF94-4FB2-B337-F3BB9AC6687C}" destId="{D7EDEE38-33C1-48F2-9CF1-C2B2D8AAA9B6}" srcOrd="3" destOrd="0" parTransId="{D7E1A8CC-4E84-44AF-AE97-7AFD7A3C16AB}" sibTransId="{26733FC0-3C33-4841-9CDF-62CDF903BF0F}"/>
    <dgm:cxn modelId="{1C149AF0-A4B0-48FE-BFD1-AB57A8EFC157}" type="presOf" srcId="{D7EDEE38-33C1-48F2-9CF1-C2B2D8AAA9B6}" destId="{9A4BF5A7-C861-49DF-8BF5-686AC750A961}" srcOrd="0" destOrd="0" presId="urn:microsoft.com/office/officeart/2018/5/layout/IconCircleLabelList"/>
    <dgm:cxn modelId="{D2E811F9-CC29-4F12-AB50-46E58F4FF3A8}" srcId="{EE968508-AF94-4FB2-B337-F3BB9AC6687C}" destId="{73013BDA-AD7A-4098-B8F3-AA223095CA1C}" srcOrd="2" destOrd="0" parTransId="{3FF40D55-4294-4F21-A87E-84C9572B2169}" sibTransId="{002029B7-D403-451B-B0F8-D7B7D9888C49}"/>
    <dgm:cxn modelId="{A3313C3E-DD4D-4BD4-95EA-1DC621690A01}" type="presParOf" srcId="{E8573755-BF8A-462A-BC9A-D5B0D955BC23}" destId="{8830F8D8-A091-484B-9EA2-03C765D293FB}" srcOrd="0" destOrd="0" presId="urn:microsoft.com/office/officeart/2018/5/layout/IconCircleLabelList"/>
    <dgm:cxn modelId="{66DC4393-A91E-4499-9AFA-F169D04E7257}" type="presParOf" srcId="{8830F8D8-A091-484B-9EA2-03C765D293FB}" destId="{D157BD68-6C99-4074-9B28-1C591A800791}" srcOrd="0" destOrd="0" presId="urn:microsoft.com/office/officeart/2018/5/layout/IconCircleLabelList"/>
    <dgm:cxn modelId="{247F9110-CA8C-41FD-90CC-3A298F656717}" type="presParOf" srcId="{8830F8D8-A091-484B-9EA2-03C765D293FB}" destId="{8D739C7C-FC91-4788-92A7-19259089D2D9}" srcOrd="1" destOrd="0" presId="urn:microsoft.com/office/officeart/2018/5/layout/IconCircleLabelList"/>
    <dgm:cxn modelId="{350DD023-51D8-471C-8A74-06809ABC1BC9}" type="presParOf" srcId="{8830F8D8-A091-484B-9EA2-03C765D293FB}" destId="{08C9DF0B-ADF1-49E5-810F-3C3D8027D12D}" srcOrd="2" destOrd="0" presId="urn:microsoft.com/office/officeart/2018/5/layout/IconCircleLabelList"/>
    <dgm:cxn modelId="{4647CCDB-F1E5-4CE7-8D62-FCDB51CF077E}" type="presParOf" srcId="{8830F8D8-A091-484B-9EA2-03C765D293FB}" destId="{AC315C32-F3AD-492A-BF0B-A49A5BC2FF1F}" srcOrd="3" destOrd="0" presId="urn:microsoft.com/office/officeart/2018/5/layout/IconCircleLabelList"/>
    <dgm:cxn modelId="{4F182B98-A405-4941-90BB-5BDEE68D9601}" type="presParOf" srcId="{E8573755-BF8A-462A-BC9A-D5B0D955BC23}" destId="{F619E2FD-6A77-43AD-818D-FBACFF94C3EA}" srcOrd="1" destOrd="0" presId="urn:microsoft.com/office/officeart/2018/5/layout/IconCircleLabelList"/>
    <dgm:cxn modelId="{20C235EB-E6CD-43E8-AB21-B0E4F22193C8}" type="presParOf" srcId="{E8573755-BF8A-462A-BC9A-D5B0D955BC23}" destId="{A4CB1F93-39F9-4CD9-90F7-7D0DB8A04BB7}" srcOrd="2" destOrd="0" presId="urn:microsoft.com/office/officeart/2018/5/layout/IconCircleLabelList"/>
    <dgm:cxn modelId="{4E666512-C5BF-488C-B44F-92B01F8CF9C4}" type="presParOf" srcId="{A4CB1F93-39F9-4CD9-90F7-7D0DB8A04BB7}" destId="{2ED4FDD6-1F97-4A3E-B5FD-CDF4D7B8839E}" srcOrd="0" destOrd="0" presId="urn:microsoft.com/office/officeart/2018/5/layout/IconCircleLabelList"/>
    <dgm:cxn modelId="{461588E3-5DB6-4B57-924D-CA22B683AD83}" type="presParOf" srcId="{A4CB1F93-39F9-4CD9-90F7-7D0DB8A04BB7}" destId="{F2E23AEE-261A-4E25-8B50-BE5D1B8794CD}" srcOrd="1" destOrd="0" presId="urn:microsoft.com/office/officeart/2018/5/layout/IconCircleLabelList"/>
    <dgm:cxn modelId="{59C330C8-E1AD-43F8-81FF-EA21B0F5A4A2}" type="presParOf" srcId="{A4CB1F93-39F9-4CD9-90F7-7D0DB8A04BB7}" destId="{1089AF98-0938-476B-98F0-099D99A5141E}" srcOrd="2" destOrd="0" presId="urn:microsoft.com/office/officeart/2018/5/layout/IconCircleLabelList"/>
    <dgm:cxn modelId="{007AD3E5-1845-4D57-BD09-310AD09AFE81}" type="presParOf" srcId="{A4CB1F93-39F9-4CD9-90F7-7D0DB8A04BB7}" destId="{E1643987-0FB6-4BF8-9DED-9B40996634B8}" srcOrd="3" destOrd="0" presId="urn:microsoft.com/office/officeart/2018/5/layout/IconCircleLabelList"/>
    <dgm:cxn modelId="{81225686-1FDC-406F-B70A-C7F199264792}" type="presParOf" srcId="{E8573755-BF8A-462A-BC9A-D5B0D955BC23}" destId="{C2F5E959-120D-4FFC-AAF3-05B5CA410121}" srcOrd="3" destOrd="0" presId="urn:microsoft.com/office/officeart/2018/5/layout/IconCircleLabelList"/>
    <dgm:cxn modelId="{71371928-B019-4FAD-9B03-9A7655A2CF95}" type="presParOf" srcId="{E8573755-BF8A-462A-BC9A-D5B0D955BC23}" destId="{429165BC-A68C-4FED-AE26-B7BAD34BBF95}" srcOrd="4" destOrd="0" presId="urn:microsoft.com/office/officeart/2018/5/layout/IconCircleLabelList"/>
    <dgm:cxn modelId="{664D1F28-2626-4AF4-A104-87A6E28565E3}" type="presParOf" srcId="{429165BC-A68C-4FED-AE26-B7BAD34BBF95}" destId="{EE84A024-675E-445A-9F45-5BA59046D394}" srcOrd="0" destOrd="0" presId="urn:microsoft.com/office/officeart/2018/5/layout/IconCircleLabelList"/>
    <dgm:cxn modelId="{6072C381-C684-4F7B-AA04-4F575D56EF57}" type="presParOf" srcId="{429165BC-A68C-4FED-AE26-B7BAD34BBF95}" destId="{342650A0-9F4D-45D2-9200-0A185E0DAA2D}" srcOrd="1" destOrd="0" presId="urn:microsoft.com/office/officeart/2018/5/layout/IconCircleLabelList"/>
    <dgm:cxn modelId="{0B0EED06-B077-4013-A605-B162A404F7DF}" type="presParOf" srcId="{429165BC-A68C-4FED-AE26-B7BAD34BBF95}" destId="{620F235F-D267-4956-A276-37ADD322AEAF}" srcOrd="2" destOrd="0" presId="urn:microsoft.com/office/officeart/2018/5/layout/IconCircleLabelList"/>
    <dgm:cxn modelId="{825804D2-4203-410D-87EF-DF0C93474C0F}" type="presParOf" srcId="{429165BC-A68C-4FED-AE26-B7BAD34BBF95}" destId="{FED2BC07-E4B5-4484-8A56-98208D31127B}" srcOrd="3" destOrd="0" presId="urn:microsoft.com/office/officeart/2018/5/layout/IconCircleLabelList"/>
    <dgm:cxn modelId="{88B303F2-348E-403D-833C-1FD6C38C1314}" type="presParOf" srcId="{E8573755-BF8A-462A-BC9A-D5B0D955BC23}" destId="{94488EA0-62A2-44D3-83E8-2546265586EC}" srcOrd="5" destOrd="0" presId="urn:microsoft.com/office/officeart/2018/5/layout/IconCircleLabelList"/>
    <dgm:cxn modelId="{A5C1451B-A854-40C9-9A24-F01C39CDE348}" type="presParOf" srcId="{E8573755-BF8A-462A-BC9A-D5B0D955BC23}" destId="{1DB595EC-D179-4DC1-8281-C22DF7CB96F7}" srcOrd="6" destOrd="0" presId="urn:microsoft.com/office/officeart/2018/5/layout/IconCircleLabelList"/>
    <dgm:cxn modelId="{B08979D1-B822-4D3C-B1F6-3369F5389F18}" type="presParOf" srcId="{1DB595EC-D179-4DC1-8281-C22DF7CB96F7}" destId="{806D9F74-FA6B-4443-967B-B79544F16833}" srcOrd="0" destOrd="0" presId="urn:microsoft.com/office/officeart/2018/5/layout/IconCircleLabelList"/>
    <dgm:cxn modelId="{04F88FE2-12A9-4E60-9AA3-F176AFD841B8}" type="presParOf" srcId="{1DB595EC-D179-4DC1-8281-C22DF7CB96F7}" destId="{BA4F42B3-6B57-44C2-89D4-A16862211E89}" srcOrd="1" destOrd="0" presId="urn:microsoft.com/office/officeart/2018/5/layout/IconCircleLabelList"/>
    <dgm:cxn modelId="{46C94C80-496A-4668-B9AD-9A562E0D128D}" type="presParOf" srcId="{1DB595EC-D179-4DC1-8281-C22DF7CB96F7}" destId="{AB05DBB0-3A40-4188-85C1-72E4D1F35D69}" srcOrd="2" destOrd="0" presId="urn:microsoft.com/office/officeart/2018/5/layout/IconCircleLabelList"/>
    <dgm:cxn modelId="{41CA5FFC-D8CB-4CED-9327-865F804ADD06}" type="presParOf" srcId="{1DB595EC-D179-4DC1-8281-C22DF7CB96F7}" destId="{9A4BF5A7-C861-49DF-8BF5-686AC750A961}" srcOrd="3" destOrd="0" presId="urn:microsoft.com/office/officeart/2018/5/layout/IconCircleLabelList"/>
    <dgm:cxn modelId="{4D6E59B3-1B71-4794-A9FC-9F280C8B7659}" type="presParOf" srcId="{E8573755-BF8A-462A-BC9A-D5B0D955BC23}" destId="{EE9087FF-CD1D-4D06-9CB7-F2996EADE272}" srcOrd="7" destOrd="0" presId="urn:microsoft.com/office/officeart/2018/5/layout/IconCircleLabelList"/>
    <dgm:cxn modelId="{6894F122-E687-4032-B659-A663B65396F8}" type="presParOf" srcId="{E8573755-BF8A-462A-BC9A-D5B0D955BC23}" destId="{370C27AB-E8FC-4BC0-B934-2D6DCC2F90D1}" srcOrd="8" destOrd="0" presId="urn:microsoft.com/office/officeart/2018/5/layout/IconCircleLabelList"/>
    <dgm:cxn modelId="{E9F18C4E-7E63-4552-B003-88559D0CA673}" type="presParOf" srcId="{370C27AB-E8FC-4BC0-B934-2D6DCC2F90D1}" destId="{AA387C45-C60B-472F-A86E-ED3B57FF4C24}" srcOrd="0" destOrd="0" presId="urn:microsoft.com/office/officeart/2018/5/layout/IconCircleLabelList"/>
    <dgm:cxn modelId="{680A5203-C243-4EB8-B944-128D3EE6D61D}" type="presParOf" srcId="{370C27AB-E8FC-4BC0-B934-2D6DCC2F90D1}" destId="{5C8B2684-0788-4EA1-8E34-AFF654EFA4E7}" srcOrd="1" destOrd="0" presId="urn:microsoft.com/office/officeart/2018/5/layout/IconCircleLabelList"/>
    <dgm:cxn modelId="{6D99F7C0-D6B4-4805-827E-3E1A9F8E1C21}" type="presParOf" srcId="{370C27AB-E8FC-4BC0-B934-2D6DCC2F90D1}" destId="{4C18AD3C-D3DC-43DA-9C08-51C127A6F98E}" srcOrd="2" destOrd="0" presId="urn:microsoft.com/office/officeart/2018/5/layout/IconCircleLabelList"/>
    <dgm:cxn modelId="{EC057DEC-AD3C-4F0F-9EF9-38314E6A7A4B}" type="presParOf" srcId="{370C27AB-E8FC-4BC0-B934-2D6DCC2F90D1}" destId="{59604C17-5282-4AE9-991B-EBBC9DFB8D22}"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D079788-75D6-461E-ACB6-5B8723B21BBC}"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3E5F42C-0A78-4986-9448-8D7A19CDE49B}">
      <dgm:prSet/>
      <dgm:spPr/>
      <dgm:t>
        <a:bodyPr/>
        <a:lstStyle/>
        <a:p>
          <a:pPr>
            <a:lnSpc>
              <a:spcPct val="100000"/>
            </a:lnSpc>
          </a:pPr>
          <a:r>
            <a:rPr lang="en-US" dirty="0">
              <a:latin typeface="Franklin Gothic Medium" panose="020B0603020102020204" pitchFamily="34" charset="0"/>
            </a:rPr>
            <a:t>INCIDENT REPORTS</a:t>
          </a:r>
        </a:p>
      </dgm:t>
    </dgm:pt>
    <dgm:pt modelId="{63DBD5D8-8F5F-4A7B-A25C-698AF95AC55F}" type="parTrans" cxnId="{94D0728B-ABBD-446A-B799-F773E8D75343}">
      <dgm:prSet/>
      <dgm:spPr/>
      <dgm:t>
        <a:bodyPr/>
        <a:lstStyle/>
        <a:p>
          <a:endParaRPr lang="en-US"/>
        </a:p>
      </dgm:t>
    </dgm:pt>
    <dgm:pt modelId="{447754BC-A7AF-4A25-9FFC-9E0BD0571ABF}" type="sibTrans" cxnId="{94D0728B-ABBD-446A-B799-F773E8D75343}">
      <dgm:prSet/>
      <dgm:spPr/>
      <dgm:t>
        <a:bodyPr/>
        <a:lstStyle/>
        <a:p>
          <a:pPr>
            <a:lnSpc>
              <a:spcPct val="100000"/>
            </a:lnSpc>
          </a:pPr>
          <a:endParaRPr lang="en-US"/>
        </a:p>
      </dgm:t>
    </dgm:pt>
    <dgm:pt modelId="{FA9EDFD1-5ECF-423C-86C6-6C9B4B6C3D7D}">
      <dgm:prSet/>
      <dgm:spPr/>
      <dgm:t>
        <a:bodyPr/>
        <a:lstStyle/>
        <a:p>
          <a:pPr>
            <a:lnSpc>
              <a:spcPct val="100000"/>
            </a:lnSpc>
          </a:pPr>
          <a:r>
            <a:rPr lang="en-US" dirty="0">
              <a:latin typeface="Franklin Gothic Medium" panose="020B0603020102020204" pitchFamily="34" charset="0"/>
            </a:rPr>
            <a:t>FINDINGS AND RECOMMENDATIONS OF IRC</a:t>
          </a:r>
        </a:p>
      </dgm:t>
    </dgm:pt>
    <dgm:pt modelId="{D9751709-DC44-4A08-B009-864C59254FB8}" type="parTrans" cxnId="{712F678F-6016-419D-9496-6835E433F35F}">
      <dgm:prSet/>
      <dgm:spPr/>
      <dgm:t>
        <a:bodyPr/>
        <a:lstStyle/>
        <a:p>
          <a:endParaRPr lang="en-US"/>
        </a:p>
      </dgm:t>
    </dgm:pt>
    <dgm:pt modelId="{8986BB5E-841B-404F-839B-068636D41530}" type="sibTrans" cxnId="{712F678F-6016-419D-9496-6835E433F35F}">
      <dgm:prSet/>
      <dgm:spPr/>
      <dgm:t>
        <a:bodyPr/>
        <a:lstStyle/>
        <a:p>
          <a:pPr>
            <a:lnSpc>
              <a:spcPct val="100000"/>
            </a:lnSpc>
          </a:pPr>
          <a:endParaRPr lang="en-US"/>
        </a:p>
      </dgm:t>
    </dgm:pt>
    <dgm:pt modelId="{1FEBD6CD-1C92-48AC-983C-8BAC31AD1538}">
      <dgm:prSet/>
      <dgm:spPr/>
      <dgm:t>
        <a:bodyPr/>
        <a:lstStyle/>
        <a:p>
          <a:pPr>
            <a:lnSpc>
              <a:spcPct val="100000"/>
            </a:lnSpc>
          </a:pPr>
          <a:r>
            <a:rPr lang="en-US" dirty="0">
              <a:latin typeface="Franklin Gothic Medium" panose="020B0603020102020204" pitchFamily="34" charset="0"/>
            </a:rPr>
            <a:t>FINDINGS AND RECOMMENDATIONS FROM INVESTIGATIONS</a:t>
          </a:r>
        </a:p>
      </dgm:t>
    </dgm:pt>
    <dgm:pt modelId="{8FAF698F-DDFE-40B6-84F2-90CD68E2C73F}" type="parTrans" cxnId="{5AEF17B1-7228-41F2-A102-A3A7ED846C48}">
      <dgm:prSet/>
      <dgm:spPr/>
      <dgm:t>
        <a:bodyPr/>
        <a:lstStyle/>
        <a:p>
          <a:endParaRPr lang="en-US"/>
        </a:p>
      </dgm:t>
    </dgm:pt>
    <dgm:pt modelId="{EB22899E-1783-4050-A6AB-074948095F42}" type="sibTrans" cxnId="{5AEF17B1-7228-41F2-A102-A3A7ED846C48}">
      <dgm:prSet/>
      <dgm:spPr/>
      <dgm:t>
        <a:bodyPr/>
        <a:lstStyle/>
        <a:p>
          <a:pPr>
            <a:lnSpc>
              <a:spcPct val="100000"/>
            </a:lnSpc>
          </a:pPr>
          <a:endParaRPr lang="en-US"/>
        </a:p>
      </dgm:t>
    </dgm:pt>
    <dgm:pt modelId="{8C4C2245-9032-4964-9699-2E1608F241C2}">
      <dgm:prSet/>
      <dgm:spPr/>
      <dgm:t>
        <a:bodyPr/>
        <a:lstStyle/>
        <a:p>
          <a:pPr>
            <a:lnSpc>
              <a:spcPct val="100000"/>
            </a:lnSpc>
          </a:pPr>
          <a:r>
            <a:rPr lang="en-US" dirty="0">
              <a:latin typeface="Franklin Gothic Medium" panose="020B0603020102020204" pitchFamily="34" charset="0"/>
            </a:rPr>
            <a:t>STATUS OF CORRECTIVE ACTION</a:t>
          </a:r>
        </a:p>
      </dgm:t>
    </dgm:pt>
    <dgm:pt modelId="{6A782DD8-35C0-4967-9F6A-E4D4ADB466C6}" type="parTrans" cxnId="{A0567FBF-75C1-4CE3-B543-C3E609F95F1F}">
      <dgm:prSet/>
      <dgm:spPr/>
      <dgm:t>
        <a:bodyPr/>
        <a:lstStyle/>
        <a:p>
          <a:endParaRPr lang="en-US"/>
        </a:p>
      </dgm:t>
    </dgm:pt>
    <dgm:pt modelId="{13AAAEDE-8617-4A2B-B21A-03908E2372A9}" type="sibTrans" cxnId="{A0567FBF-75C1-4CE3-B543-C3E609F95F1F}">
      <dgm:prSet/>
      <dgm:spPr/>
      <dgm:t>
        <a:bodyPr/>
        <a:lstStyle/>
        <a:p>
          <a:endParaRPr lang="en-US"/>
        </a:p>
      </dgm:t>
    </dgm:pt>
    <dgm:pt modelId="{DBEFD0D9-FF0D-47B4-921E-8B1A787E1D4B}" type="pres">
      <dgm:prSet presAssocID="{2D079788-75D6-461E-ACB6-5B8723B21BBC}" presName="root" presStyleCnt="0">
        <dgm:presLayoutVars>
          <dgm:dir/>
          <dgm:resizeHandles val="exact"/>
        </dgm:presLayoutVars>
      </dgm:prSet>
      <dgm:spPr/>
    </dgm:pt>
    <dgm:pt modelId="{73F2A884-F542-44E7-905C-175E82F92A22}" type="pres">
      <dgm:prSet presAssocID="{2D079788-75D6-461E-ACB6-5B8723B21BBC}" presName="container" presStyleCnt="0">
        <dgm:presLayoutVars>
          <dgm:dir/>
          <dgm:resizeHandles val="exact"/>
        </dgm:presLayoutVars>
      </dgm:prSet>
      <dgm:spPr/>
    </dgm:pt>
    <dgm:pt modelId="{CF81A794-4CC2-4913-9E26-E77F1E25763E}" type="pres">
      <dgm:prSet presAssocID="{C3E5F42C-0A78-4986-9448-8D7A19CDE49B}" presName="compNode" presStyleCnt="0"/>
      <dgm:spPr/>
    </dgm:pt>
    <dgm:pt modelId="{DB839877-D9CA-4085-959D-81E13F7D6ED9}" type="pres">
      <dgm:prSet presAssocID="{C3E5F42C-0A78-4986-9448-8D7A19CDE49B}" presName="iconBgRect" presStyleLbl="bgShp" presStyleIdx="0" presStyleCnt="4"/>
      <dgm:spPr/>
    </dgm:pt>
    <dgm:pt modelId="{4692091F-7C16-481D-942E-F201F96A0459}" type="pres">
      <dgm:prSet presAssocID="{C3E5F42C-0A78-4986-9448-8D7A19CDE49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FD884DD8-B885-4EAE-AA3A-B7BB62376486}" type="pres">
      <dgm:prSet presAssocID="{C3E5F42C-0A78-4986-9448-8D7A19CDE49B}" presName="spaceRect" presStyleCnt="0"/>
      <dgm:spPr/>
    </dgm:pt>
    <dgm:pt modelId="{37544581-D06B-40EF-ACD2-34A82E185631}" type="pres">
      <dgm:prSet presAssocID="{C3E5F42C-0A78-4986-9448-8D7A19CDE49B}" presName="textRect" presStyleLbl="revTx" presStyleIdx="0" presStyleCnt="4">
        <dgm:presLayoutVars>
          <dgm:chMax val="1"/>
          <dgm:chPref val="1"/>
        </dgm:presLayoutVars>
      </dgm:prSet>
      <dgm:spPr/>
    </dgm:pt>
    <dgm:pt modelId="{616AE36F-FD08-449D-8D16-01A72B473B7D}" type="pres">
      <dgm:prSet presAssocID="{447754BC-A7AF-4A25-9FFC-9E0BD0571ABF}" presName="sibTrans" presStyleLbl="sibTrans2D1" presStyleIdx="0" presStyleCnt="0"/>
      <dgm:spPr/>
    </dgm:pt>
    <dgm:pt modelId="{4C126DCB-8642-40C1-A305-D668050EB77D}" type="pres">
      <dgm:prSet presAssocID="{FA9EDFD1-5ECF-423C-86C6-6C9B4B6C3D7D}" presName="compNode" presStyleCnt="0"/>
      <dgm:spPr/>
    </dgm:pt>
    <dgm:pt modelId="{9AAE0A12-2ABE-4FD9-8A82-D9E6B452E27A}" type="pres">
      <dgm:prSet presAssocID="{FA9EDFD1-5ECF-423C-86C6-6C9B4B6C3D7D}" presName="iconBgRect" presStyleLbl="bgShp" presStyleIdx="1" presStyleCnt="4"/>
      <dgm:spPr/>
    </dgm:pt>
    <dgm:pt modelId="{8483BA65-31BE-446B-A73C-E45DC8D98387}" type="pres">
      <dgm:prSet presAssocID="{FA9EDFD1-5ECF-423C-86C6-6C9B4B6C3D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1406ED8-4AC2-4AD9-8A1B-73E10F1B381D}" type="pres">
      <dgm:prSet presAssocID="{FA9EDFD1-5ECF-423C-86C6-6C9B4B6C3D7D}" presName="spaceRect" presStyleCnt="0"/>
      <dgm:spPr/>
    </dgm:pt>
    <dgm:pt modelId="{C36327E9-4153-492F-994D-5965246BA8E1}" type="pres">
      <dgm:prSet presAssocID="{FA9EDFD1-5ECF-423C-86C6-6C9B4B6C3D7D}" presName="textRect" presStyleLbl="revTx" presStyleIdx="1" presStyleCnt="4">
        <dgm:presLayoutVars>
          <dgm:chMax val="1"/>
          <dgm:chPref val="1"/>
        </dgm:presLayoutVars>
      </dgm:prSet>
      <dgm:spPr/>
    </dgm:pt>
    <dgm:pt modelId="{7B4A0C1F-0507-41D1-AEFE-C6657174EBB7}" type="pres">
      <dgm:prSet presAssocID="{8986BB5E-841B-404F-839B-068636D41530}" presName="sibTrans" presStyleLbl="sibTrans2D1" presStyleIdx="0" presStyleCnt="0"/>
      <dgm:spPr/>
    </dgm:pt>
    <dgm:pt modelId="{18430ABE-8344-4C2A-BD5F-F7912B3B37F2}" type="pres">
      <dgm:prSet presAssocID="{1FEBD6CD-1C92-48AC-983C-8BAC31AD1538}" presName="compNode" presStyleCnt="0"/>
      <dgm:spPr/>
    </dgm:pt>
    <dgm:pt modelId="{86151A34-E47C-429D-A66B-956814F89BC5}" type="pres">
      <dgm:prSet presAssocID="{1FEBD6CD-1C92-48AC-983C-8BAC31AD1538}" presName="iconBgRect" presStyleLbl="bgShp" presStyleIdx="2" presStyleCnt="4"/>
      <dgm:spPr/>
    </dgm:pt>
    <dgm:pt modelId="{8E829A69-D77D-4790-86C3-076621082BCE}" type="pres">
      <dgm:prSet presAssocID="{1FEBD6CD-1C92-48AC-983C-8BAC31AD153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46F9BFFB-A313-4E23-9CCA-B5150BF480CE}" type="pres">
      <dgm:prSet presAssocID="{1FEBD6CD-1C92-48AC-983C-8BAC31AD1538}" presName="spaceRect" presStyleCnt="0"/>
      <dgm:spPr/>
    </dgm:pt>
    <dgm:pt modelId="{139EB429-B7DE-42F5-A840-FFDAD4D60DCF}" type="pres">
      <dgm:prSet presAssocID="{1FEBD6CD-1C92-48AC-983C-8BAC31AD1538}" presName="textRect" presStyleLbl="revTx" presStyleIdx="2" presStyleCnt="4">
        <dgm:presLayoutVars>
          <dgm:chMax val="1"/>
          <dgm:chPref val="1"/>
        </dgm:presLayoutVars>
      </dgm:prSet>
      <dgm:spPr/>
    </dgm:pt>
    <dgm:pt modelId="{CEB79B14-D850-4D80-A0CB-2A373F582BC1}" type="pres">
      <dgm:prSet presAssocID="{EB22899E-1783-4050-A6AB-074948095F42}" presName="sibTrans" presStyleLbl="sibTrans2D1" presStyleIdx="0" presStyleCnt="0"/>
      <dgm:spPr/>
    </dgm:pt>
    <dgm:pt modelId="{6DD43109-5794-4F26-8450-6C538C9CD2BE}" type="pres">
      <dgm:prSet presAssocID="{8C4C2245-9032-4964-9699-2E1608F241C2}" presName="compNode" presStyleCnt="0"/>
      <dgm:spPr/>
    </dgm:pt>
    <dgm:pt modelId="{D2C0FF71-2842-4039-9A98-D06B61629680}" type="pres">
      <dgm:prSet presAssocID="{8C4C2245-9032-4964-9699-2E1608F241C2}" presName="iconBgRect" presStyleLbl="bgShp" presStyleIdx="3" presStyleCnt="4"/>
      <dgm:spPr/>
    </dgm:pt>
    <dgm:pt modelId="{62567DDD-2640-48F1-953E-8E67F87E8472}" type="pres">
      <dgm:prSet presAssocID="{8C4C2245-9032-4964-9699-2E1608F241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C84C9098-A586-466D-B6D9-69CBEEEBD483}" type="pres">
      <dgm:prSet presAssocID="{8C4C2245-9032-4964-9699-2E1608F241C2}" presName="spaceRect" presStyleCnt="0"/>
      <dgm:spPr/>
    </dgm:pt>
    <dgm:pt modelId="{2426ACA9-BFD6-4F2A-A172-73815348870A}" type="pres">
      <dgm:prSet presAssocID="{8C4C2245-9032-4964-9699-2E1608F241C2}" presName="textRect" presStyleLbl="revTx" presStyleIdx="3" presStyleCnt="4">
        <dgm:presLayoutVars>
          <dgm:chMax val="1"/>
          <dgm:chPref val="1"/>
        </dgm:presLayoutVars>
      </dgm:prSet>
      <dgm:spPr/>
    </dgm:pt>
  </dgm:ptLst>
  <dgm:cxnLst>
    <dgm:cxn modelId="{C732F51A-4255-4FC5-8B9C-7AE5BE1332EA}" type="presOf" srcId="{8C4C2245-9032-4964-9699-2E1608F241C2}" destId="{2426ACA9-BFD6-4F2A-A172-73815348870A}" srcOrd="0" destOrd="0" presId="urn:microsoft.com/office/officeart/2018/2/layout/IconCircleList"/>
    <dgm:cxn modelId="{EE452123-2550-4119-A5B0-8449CBFCF557}" type="presOf" srcId="{EB22899E-1783-4050-A6AB-074948095F42}" destId="{CEB79B14-D850-4D80-A0CB-2A373F582BC1}" srcOrd="0" destOrd="0" presId="urn:microsoft.com/office/officeart/2018/2/layout/IconCircleList"/>
    <dgm:cxn modelId="{53883D3B-046C-4B1A-8FDC-4E1A1931F239}" type="presOf" srcId="{FA9EDFD1-5ECF-423C-86C6-6C9B4B6C3D7D}" destId="{C36327E9-4153-492F-994D-5965246BA8E1}" srcOrd="0" destOrd="0" presId="urn:microsoft.com/office/officeart/2018/2/layout/IconCircleList"/>
    <dgm:cxn modelId="{55E5FB41-4D13-408F-BC1E-B051F496E7F3}" type="presOf" srcId="{1FEBD6CD-1C92-48AC-983C-8BAC31AD1538}" destId="{139EB429-B7DE-42F5-A840-FFDAD4D60DCF}" srcOrd="0" destOrd="0" presId="urn:microsoft.com/office/officeart/2018/2/layout/IconCircleList"/>
    <dgm:cxn modelId="{CBA5844E-BF22-4FFC-A03F-2A41117EA9E7}" type="presOf" srcId="{C3E5F42C-0A78-4986-9448-8D7A19CDE49B}" destId="{37544581-D06B-40EF-ACD2-34A82E185631}" srcOrd="0" destOrd="0" presId="urn:microsoft.com/office/officeart/2018/2/layout/IconCircleList"/>
    <dgm:cxn modelId="{94D0728B-ABBD-446A-B799-F773E8D75343}" srcId="{2D079788-75D6-461E-ACB6-5B8723B21BBC}" destId="{C3E5F42C-0A78-4986-9448-8D7A19CDE49B}" srcOrd="0" destOrd="0" parTransId="{63DBD5D8-8F5F-4A7B-A25C-698AF95AC55F}" sibTransId="{447754BC-A7AF-4A25-9FFC-9E0BD0571ABF}"/>
    <dgm:cxn modelId="{712F678F-6016-419D-9496-6835E433F35F}" srcId="{2D079788-75D6-461E-ACB6-5B8723B21BBC}" destId="{FA9EDFD1-5ECF-423C-86C6-6C9B4B6C3D7D}" srcOrd="1" destOrd="0" parTransId="{D9751709-DC44-4A08-B009-864C59254FB8}" sibTransId="{8986BB5E-841B-404F-839B-068636D41530}"/>
    <dgm:cxn modelId="{1486CB9B-CF8B-4F40-B94E-F9CDDD4A5A17}" type="presOf" srcId="{447754BC-A7AF-4A25-9FFC-9E0BD0571ABF}" destId="{616AE36F-FD08-449D-8D16-01A72B473B7D}" srcOrd="0" destOrd="0" presId="urn:microsoft.com/office/officeart/2018/2/layout/IconCircleList"/>
    <dgm:cxn modelId="{5AEF17B1-7228-41F2-A102-A3A7ED846C48}" srcId="{2D079788-75D6-461E-ACB6-5B8723B21BBC}" destId="{1FEBD6CD-1C92-48AC-983C-8BAC31AD1538}" srcOrd="2" destOrd="0" parTransId="{8FAF698F-DDFE-40B6-84F2-90CD68E2C73F}" sibTransId="{EB22899E-1783-4050-A6AB-074948095F42}"/>
    <dgm:cxn modelId="{A0567FBF-75C1-4CE3-B543-C3E609F95F1F}" srcId="{2D079788-75D6-461E-ACB6-5B8723B21BBC}" destId="{8C4C2245-9032-4964-9699-2E1608F241C2}" srcOrd="3" destOrd="0" parTransId="{6A782DD8-35C0-4967-9F6A-E4D4ADB466C6}" sibTransId="{13AAAEDE-8617-4A2B-B21A-03908E2372A9}"/>
    <dgm:cxn modelId="{935012D8-C108-4A59-9C56-EE2DDBEE54F8}" type="presOf" srcId="{2D079788-75D6-461E-ACB6-5B8723B21BBC}" destId="{DBEFD0D9-FF0D-47B4-921E-8B1A787E1D4B}" srcOrd="0" destOrd="0" presId="urn:microsoft.com/office/officeart/2018/2/layout/IconCircleList"/>
    <dgm:cxn modelId="{78C22CED-FD67-4C26-B801-CE7BB686ABAD}" type="presOf" srcId="{8986BB5E-841B-404F-839B-068636D41530}" destId="{7B4A0C1F-0507-41D1-AEFE-C6657174EBB7}" srcOrd="0" destOrd="0" presId="urn:microsoft.com/office/officeart/2018/2/layout/IconCircleList"/>
    <dgm:cxn modelId="{82415C8B-6A32-4AF2-B3C3-0B3A7290671C}" type="presParOf" srcId="{DBEFD0D9-FF0D-47B4-921E-8B1A787E1D4B}" destId="{73F2A884-F542-44E7-905C-175E82F92A22}" srcOrd="0" destOrd="0" presId="urn:microsoft.com/office/officeart/2018/2/layout/IconCircleList"/>
    <dgm:cxn modelId="{4B3EB879-3EBA-4115-A193-08ACA59D1FB1}" type="presParOf" srcId="{73F2A884-F542-44E7-905C-175E82F92A22}" destId="{CF81A794-4CC2-4913-9E26-E77F1E25763E}" srcOrd="0" destOrd="0" presId="urn:microsoft.com/office/officeart/2018/2/layout/IconCircleList"/>
    <dgm:cxn modelId="{1A5E92FD-9D2F-4E06-A3D8-B784F7137548}" type="presParOf" srcId="{CF81A794-4CC2-4913-9E26-E77F1E25763E}" destId="{DB839877-D9CA-4085-959D-81E13F7D6ED9}" srcOrd="0" destOrd="0" presId="urn:microsoft.com/office/officeart/2018/2/layout/IconCircleList"/>
    <dgm:cxn modelId="{EFC0944A-0FFD-484D-9028-9A423DC7F5D7}" type="presParOf" srcId="{CF81A794-4CC2-4913-9E26-E77F1E25763E}" destId="{4692091F-7C16-481D-942E-F201F96A0459}" srcOrd="1" destOrd="0" presId="urn:microsoft.com/office/officeart/2018/2/layout/IconCircleList"/>
    <dgm:cxn modelId="{898E1894-0CD5-4080-91E2-988DA0BD6D93}" type="presParOf" srcId="{CF81A794-4CC2-4913-9E26-E77F1E25763E}" destId="{FD884DD8-B885-4EAE-AA3A-B7BB62376486}" srcOrd="2" destOrd="0" presId="urn:microsoft.com/office/officeart/2018/2/layout/IconCircleList"/>
    <dgm:cxn modelId="{14B0960F-2EF0-480D-A41F-7B6988786FE6}" type="presParOf" srcId="{CF81A794-4CC2-4913-9E26-E77F1E25763E}" destId="{37544581-D06B-40EF-ACD2-34A82E185631}" srcOrd="3" destOrd="0" presId="urn:microsoft.com/office/officeart/2018/2/layout/IconCircleList"/>
    <dgm:cxn modelId="{AAED60F2-6C6D-4423-975A-23C7EDBC9D26}" type="presParOf" srcId="{73F2A884-F542-44E7-905C-175E82F92A22}" destId="{616AE36F-FD08-449D-8D16-01A72B473B7D}" srcOrd="1" destOrd="0" presId="urn:microsoft.com/office/officeart/2018/2/layout/IconCircleList"/>
    <dgm:cxn modelId="{530DAEDD-EF7C-4A19-8A6D-108424FF5C48}" type="presParOf" srcId="{73F2A884-F542-44E7-905C-175E82F92A22}" destId="{4C126DCB-8642-40C1-A305-D668050EB77D}" srcOrd="2" destOrd="0" presId="urn:microsoft.com/office/officeart/2018/2/layout/IconCircleList"/>
    <dgm:cxn modelId="{1D75F2E8-5CDA-4619-ABE6-BDA1F78545B0}" type="presParOf" srcId="{4C126DCB-8642-40C1-A305-D668050EB77D}" destId="{9AAE0A12-2ABE-4FD9-8A82-D9E6B452E27A}" srcOrd="0" destOrd="0" presId="urn:microsoft.com/office/officeart/2018/2/layout/IconCircleList"/>
    <dgm:cxn modelId="{4584E89D-3D5B-49A1-B4B0-87A1CD977C98}" type="presParOf" srcId="{4C126DCB-8642-40C1-A305-D668050EB77D}" destId="{8483BA65-31BE-446B-A73C-E45DC8D98387}" srcOrd="1" destOrd="0" presId="urn:microsoft.com/office/officeart/2018/2/layout/IconCircleList"/>
    <dgm:cxn modelId="{8CD2BFA8-6B4E-42D7-99EA-D5AFAB4D40A2}" type="presParOf" srcId="{4C126DCB-8642-40C1-A305-D668050EB77D}" destId="{B1406ED8-4AC2-4AD9-8A1B-73E10F1B381D}" srcOrd="2" destOrd="0" presId="urn:microsoft.com/office/officeart/2018/2/layout/IconCircleList"/>
    <dgm:cxn modelId="{754A044A-58E1-4FD3-9AAD-67C784D2FA4A}" type="presParOf" srcId="{4C126DCB-8642-40C1-A305-D668050EB77D}" destId="{C36327E9-4153-492F-994D-5965246BA8E1}" srcOrd="3" destOrd="0" presId="urn:microsoft.com/office/officeart/2018/2/layout/IconCircleList"/>
    <dgm:cxn modelId="{18497BF6-4E8E-4B50-A615-177D56692A83}" type="presParOf" srcId="{73F2A884-F542-44E7-905C-175E82F92A22}" destId="{7B4A0C1F-0507-41D1-AEFE-C6657174EBB7}" srcOrd="3" destOrd="0" presId="urn:microsoft.com/office/officeart/2018/2/layout/IconCircleList"/>
    <dgm:cxn modelId="{E5EB205F-75D8-4CC0-B262-EE27B8B53AF5}" type="presParOf" srcId="{73F2A884-F542-44E7-905C-175E82F92A22}" destId="{18430ABE-8344-4C2A-BD5F-F7912B3B37F2}" srcOrd="4" destOrd="0" presId="urn:microsoft.com/office/officeart/2018/2/layout/IconCircleList"/>
    <dgm:cxn modelId="{DBA87A21-FCD7-4534-AAA2-05988276E2D3}" type="presParOf" srcId="{18430ABE-8344-4C2A-BD5F-F7912B3B37F2}" destId="{86151A34-E47C-429D-A66B-956814F89BC5}" srcOrd="0" destOrd="0" presId="urn:microsoft.com/office/officeart/2018/2/layout/IconCircleList"/>
    <dgm:cxn modelId="{E71DCB9D-F0AF-4335-AA10-61268712689E}" type="presParOf" srcId="{18430ABE-8344-4C2A-BD5F-F7912B3B37F2}" destId="{8E829A69-D77D-4790-86C3-076621082BCE}" srcOrd="1" destOrd="0" presId="urn:microsoft.com/office/officeart/2018/2/layout/IconCircleList"/>
    <dgm:cxn modelId="{4EAB39BB-C3F0-4CD2-87F1-AB16950D868C}" type="presParOf" srcId="{18430ABE-8344-4C2A-BD5F-F7912B3B37F2}" destId="{46F9BFFB-A313-4E23-9CCA-B5150BF480CE}" srcOrd="2" destOrd="0" presId="urn:microsoft.com/office/officeart/2018/2/layout/IconCircleList"/>
    <dgm:cxn modelId="{71217C92-6A38-4E7A-9698-A30057759E02}" type="presParOf" srcId="{18430ABE-8344-4C2A-BD5F-F7912B3B37F2}" destId="{139EB429-B7DE-42F5-A840-FFDAD4D60DCF}" srcOrd="3" destOrd="0" presId="urn:microsoft.com/office/officeart/2018/2/layout/IconCircleList"/>
    <dgm:cxn modelId="{30C5C572-1E97-4ACA-AD1A-2EF1407DA89A}" type="presParOf" srcId="{73F2A884-F542-44E7-905C-175E82F92A22}" destId="{CEB79B14-D850-4D80-A0CB-2A373F582BC1}" srcOrd="5" destOrd="0" presId="urn:microsoft.com/office/officeart/2018/2/layout/IconCircleList"/>
    <dgm:cxn modelId="{6032B6BF-219D-44C5-920C-857563791FC6}" type="presParOf" srcId="{73F2A884-F542-44E7-905C-175E82F92A22}" destId="{6DD43109-5794-4F26-8450-6C538C9CD2BE}" srcOrd="6" destOrd="0" presId="urn:microsoft.com/office/officeart/2018/2/layout/IconCircleList"/>
    <dgm:cxn modelId="{4ADD4D38-6F6B-4BA6-9047-C92085F3D843}" type="presParOf" srcId="{6DD43109-5794-4F26-8450-6C538C9CD2BE}" destId="{D2C0FF71-2842-4039-9A98-D06B61629680}" srcOrd="0" destOrd="0" presId="urn:microsoft.com/office/officeart/2018/2/layout/IconCircleList"/>
    <dgm:cxn modelId="{12401305-2D04-42AE-BF13-8048535C263D}" type="presParOf" srcId="{6DD43109-5794-4F26-8450-6C538C9CD2BE}" destId="{62567DDD-2640-48F1-953E-8E67F87E8472}" srcOrd="1" destOrd="0" presId="urn:microsoft.com/office/officeart/2018/2/layout/IconCircleList"/>
    <dgm:cxn modelId="{DFD6C383-EFAF-47AA-BF42-E7EBF8A53E61}" type="presParOf" srcId="{6DD43109-5794-4F26-8450-6C538C9CD2BE}" destId="{C84C9098-A586-466D-B6D9-69CBEEEBD483}" srcOrd="2" destOrd="0" presId="urn:microsoft.com/office/officeart/2018/2/layout/IconCircleList"/>
    <dgm:cxn modelId="{29CB8F94-154B-42BC-84E0-6D6E7A5BC007}" type="presParOf" srcId="{6DD43109-5794-4F26-8450-6C538C9CD2BE}" destId="{2426ACA9-BFD6-4F2A-A172-73815348870A}"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10C8-1C1D-4647-9910-3DB36660A9F7}">
      <dsp:nvSpPr>
        <dsp:cNvPr id="0" name=""/>
        <dsp:cNvSpPr/>
      </dsp:nvSpPr>
      <dsp:spPr>
        <a:xfrm>
          <a:off x="1782" y="1363241"/>
          <a:ext cx="2232379" cy="223237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22855" tIns="22860" rIns="122855" bIns="22860" numCol="1" spcCol="1270" anchor="ctr" anchorCtr="0">
          <a:noAutofit/>
        </a:bodyPr>
        <a:lstStyle/>
        <a:p>
          <a:pPr marL="0" lvl="0" indent="0" algn="ctr" defTabSz="800100">
            <a:lnSpc>
              <a:spcPct val="90000"/>
            </a:lnSpc>
            <a:spcBef>
              <a:spcPct val="0"/>
            </a:spcBef>
            <a:spcAft>
              <a:spcPct val="35000"/>
            </a:spcAft>
            <a:buNone/>
          </a:pPr>
          <a:r>
            <a:rPr lang="en-US" sz="1800" kern="1200" dirty="0"/>
            <a:t>People are entitled to </a:t>
          </a:r>
          <a:r>
            <a:rPr lang="en-US" sz="1800" b="1" kern="1200" dirty="0"/>
            <a:t>appropriate services.</a:t>
          </a:r>
        </a:p>
      </dsp:txBody>
      <dsp:txXfrm>
        <a:off x="328706" y="1690165"/>
        <a:ext cx="1578531" cy="1578531"/>
      </dsp:txXfrm>
    </dsp:sp>
    <dsp:sp modelId="{FDBD322E-AB11-4A3C-97CB-6FC289277ECE}">
      <dsp:nvSpPr>
        <dsp:cNvPr id="0" name=""/>
        <dsp:cNvSpPr/>
      </dsp:nvSpPr>
      <dsp:spPr>
        <a:xfrm>
          <a:off x="1787686" y="1363241"/>
          <a:ext cx="2232379" cy="2232379"/>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22855" tIns="22860" rIns="122855"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Providers must </a:t>
          </a:r>
          <a:r>
            <a:rPr lang="en-US" sz="1800" b="1" kern="1200" dirty="0"/>
            <a:t>eliminate preventable</a:t>
          </a:r>
          <a:r>
            <a:rPr lang="en-US" sz="1800" kern="1200" dirty="0"/>
            <a:t> </a:t>
          </a:r>
          <a:r>
            <a:rPr lang="en-US" sz="1800" b="1" kern="1200" dirty="0"/>
            <a:t>incidents</a:t>
          </a:r>
          <a:r>
            <a:rPr lang="en-US" sz="1800" kern="1200" dirty="0"/>
            <a:t>.</a:t>
          </a:r>
        </a:p>
      </dsp:txBody>
      <dsp:txXfrm>
        <a:off x="2114610" y="1690165"/>
        <a:ext cx="1578531" cy="1578531"/>
      </dsp:txXfrm>
    </dsp:sp>
    <dsp:sp modelId="{3D0A29B1-A35A-4E6F-A059-BED157E9D73D}">
      <dsp:nvSpPr>
        <dsp:cNvPr id="0" name=""/>
        <dsp:cNvSpPr/>
      </dsp:nvSpPr>
      <dsp:spPr>
        <a:xfrm>
          <a:off x="5244504" y="1303390"/>
          <a:ext cx="2133664" cy="2232379"/>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22855" tIns="22860" rIns="122855"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Provide the most</a:t>
          </a:r>
          <a:r>
            <a:rPr lang="en-US" sz="1800" b="1" kern="1200" dirty="0"/>
            <a:t> caring </a:t>
          </a:r>
          <a:r>
            <a:rPr lang="en-US" sz="1800" kern="1200" dirty="0"/>
            <a:t>&amp; </a:t>
          </a:r>
          <a:r>
            <a:rPr lang="en-US" sz="1800" b="1" kern="1200" dirty="0"/>
            <a:t>hospitable</a:t>
          </a:r>
          <a:r>
            <a:rPr lang="en-US" sz="1800" kern="1200" dirty="0"/>
            <a:t> environment possible.</a:t>
          </a:r>
        </a:p>
        <a:p>
          <a:pPr marL="0" lvl="0" indent="0" algn="ctr" defTabSz="800100">
            <a:lnSpc>
              <a:spcPct val="90000"/>
            </a:lnSpc>
            <a:spcBef>
              <a:spcPct val="0"/>
            </a:spcBef>
            <a:spcAft>
              <a:spcPct val="35000"/>
            </a:spcAft>
            <a:buNone/>
          </a:pPr>
          <a:r>
            <a:rPr lang="en-US" sz="1800" kern="1200" dirty="0"/>
            <a:t>                     </a:t>
          </a:r>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dsp:txBody>
      <dsp:txXfrm>
        <a:off x="5556972" y="1630314"/>
        <a:ext cx="1508728" cy="1578531"/>
      </dsp:txXfrm>
    </dsp:sp>
    <dsp:sp modelId="{B57B5E52-0382-4AFA-ABC8-DD00EE5A4842}">
      <dsp:nvSpPr>
        <dsp:cNvPr id="0" name=""/>
        <dsp:cNvSpPr/>
      </dsp:nvSpPr>
      <dsp:spPr>
        <a:xfrm>
          <a:off x="3451992" y="1377461"/>
          <a:ext cx="2232379" cy="2232379"/>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22855" tIns="22860" rIns="122855"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Reduce serious incidents</a:t>
          </a:r>
          <a:r>
            <a:rPr lang="en-US" sz="1800" kern="1200" dirty="0"/>
            <a:t> where people live, work, and learn.</a:t>
          </a:r>
        </a:p>
      </dsp:txBody>
      <dsp:txXfrm>
        <a:off x="3778916" y="1704385"/>
        <a:ext cx="1578531" cy="1578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66E33-46D1-44FC-A58E-4AF5A3B76043}">
      <dsp:nvSpPr>
        <dsp:cNvPr id="0" name=""/>
        <dsp:cNvSpPr/>
      </dsp:nvSpPr>
      <dsp:spPr>
        <a:xfrm>
          <a:off x="1161052" y="77225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FC9D8-70D6-4C03-9116-0A7864CF6A63}">
      <dsp:nvSpPr>
        <dsp:cNvPr id="0" name=""/>
        <dsp:cNvSpPr/>
      </dsp:nvSpPr>
      <dsp:spPr>
        <a:xfrm>
          <a:off x="583077" y="1787752"/>
          <a:ext cx="1800000" cy="883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Franklin Gothic Medium" panose="020B0603020102020204" pitchFamily="34" charset="0"/>
            </a:rPr>
            <a:t>Updated Reporting Timelines</a:t>
          </a:r>
        </a:p>
      </dsp:txBody>
      <dsp:txXfrm>
        <a:off x="583077" y="1787752"/>
        <a:ext cx="1800000" cy="883416"/>
      </dsp:txXfrm>
    </dsp:sp>
    <dsp:sp modelId="{CA0E79D8-4D87-4696-ACD6-57906DED3EAB}">
      <dsp:nvSpPr>
        <dsp:cNvPr id="0" name=""/>
        <dsp:cNvSpPr/>
      </dsp:nvSpPr>
      <dsp:spPr>
        <a:xfrm>
          <a:off x="4593986" y="85924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3A05AC-6EA1-4E04-BD2C-9B4DA3ADCA22}">
      <dsp:nvSpPr>
        <dsp:cNvPr id="0" name=""/>
        <dsp:cNvSpPr/>
      </dsp:nvSpPr>
      <dsp:spPr>
        <a:xfrm>
          <a:off x="4195569" y="1887454"/>
          <a:ext cx="1800000" cy="8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Franklin Gothic Medium" panose="020B0603020102020204" pitchFamily="34" charset="0"/>
            </a:rPr>
            <a:t>Improved State Oversight</a:t>
          </a:r>
        </a:p>
      </dsp:txBody>
      <dsp:txXfrm>
        <a:off x="4195569" y="1887454"/>
        <a:ext cx="1800000" cy="866701"/>
      </dsp:txXfrm>
    </dsp:sp>
    <dsp:sp modelId="{D752F531-12C8-45A4-972E-7A833BBA7949}">
      <dsp:nvSpPr>
        <dsp:cNvPr id="0" name=""/>
        <dsp:cNvSpPr/>
      </dsp:nvSpPr>
      <dsp:spPr>
        <a:xfrm>
          <a:off x="929012" y="336018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BD2AFB-90C9-4E1C-BD26-FF1842FEFC1F}">
      <dsp:nvSpPr>
        <dsp:cNvPr id="0" name=""/>
        <dsp:cNvSpPr/>
      </dsp:nvSpPr>
      <dsp:spPr>
        <a:xfrm>
          <a:off x="164055" y="4479460"/>
          <a:ext cx="2636099" cy="88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Franklin Gothic Medium" panose="020B0603020102020204" pitchFamily="34" charset="0"/>
            </a:rPr>
            <a:t>Introduction of Critical Incident Review and Management</a:t>
          </a:r>
        </a:p>
      </dsp:txBody>
      <dsp:txXfrm>
        <a:off x="164055" y="4479460"/>
        <a:ext cx="2636099" cy="886236"/>
      </dsp:txXfrm>
    </dsp:sp>
    <dsp:sp modelId="{DDB08ADC-B66E-49F0-A346-DED9C533425E}">
      <dsp:nvSpPr>
        <dsp:cNvPr id="0" name=""/>
        <dsp:cNvSpPr/>
      </dsp:nvSpPr>
      <dsp:spPr>
        <a:xfrm>
          <a:off x="4460337" y="327092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5C94A-F44B-4DBC-84F1-B43B8F91FB28}">
      <dsp:nvSpPr>
        <dsp:cNvPr id="0" name=""/>
        <dsp:cNvSpPr/>
      </dsp:nvSpPr>
      <dsp:spPr>
        <a:xfrm>
          <a:off x="3096619" y="4409802"/>
          <a:ext cx="3492072" cy="888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Franklin Gothic Medium" panose="020B0603020102020204" pitchFamily="34" charset="0"/>
              <a:ea typeface="FangSong" panose="020B0503020204020204" pitchFamily="49" charset="-122"/>
            </a:rPr>
            <a:t>New Reporting Requirements for Behavioral Issues and Restraints</a:t>
          </a:r>
        </a:p>
      </dsp:txBody>
      <dsp:txXfrm>
        <a:off x="3096619" y="4409802"/>
        <a:ext cx="3492072" cy="888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70A5C-C466-4F1F-99FB-68D1369B6C87}">
      <dsp:nvSpPr>
        <dsp:cNvPr id="0" name=""/>
        <dsp:cNvSpPr/>
      </dsp:nvSpPr>
      <dsp:spPr>
        <a:xfrm>
          <a:off x="4084007" y="830"/>
          <a:ext cx="2853279" cy="129049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Franklin Gothic Medium Cond" panose="020B0606030402020204" pitchFamily="34" charset="0"/>
            </a:rPr>
            <a:t>PROTECTION</a:t>
          </a:r>
        </a:p>
      </dsp:txBody>
      <dsp:txXfrm>
        <a:off x="4084007" y="830"/>
        <a:ext cx="2853279" cy="1290492"/>
      </dsp:txXfrm>
    </dsp:sp>
    <dsp:sp modelId="{5C818151-2D56-48FC-9884-5CEE6E2ABDB0}">
      <dsp:nvSpPr>
        <dsp:cNvPr id="0" name=""/>
        <dsp:cNvSpPr/>
      </dsp:nvSpPr>
      <dsp:spPr>
        <a:xfrm>
          <a:off x="2678661" y="830"/>
          <a:ext cx="1277587" cy="129049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2FAAE-B0FB-4725-8807-65A9881E1FE1}">
      <dsp:nvSpPr>
        <dsp:cNvPr id="0" name=""/>
        <dsp:cNvSpPr/>
      </dsp:nvSpPr>
      <dsp:spPr>
        <a:xfrm>
          <a:off x="2678661" y="1504254"/>
          <a:ext cx="2853279" cy="129049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Franklin Gothic Medium Cond" panose="020B0606030402020204" pitchFamily="34" charset="0"/>
            </a:rPr>
            <a:t>OVERSIGHT &amp; RESPONSE </a:t>
          </a:r>
        </a:p>
      </dsp:txBody>
      <dsp:txXfrm>
        <a:off x="2678661" y="1504254"/>
        <a:ext cx="2853279" cy="1290492"/>
      </dsp:txXfrm>
    </dsp:sp>
    <dsp:sp modelId="{5BD3491D-B177-4ED2-9CA8-76D3F3D0039C}">
      <dsp:nvSpPr>
        <dsp:cNvPr id="0" name=""/>
        <dsp:cNvSpPr/>
      </dsp:nvSpPr>
      <dsp:spPr>
        <a:xfrm>
          <a:off x="5659699" y="1504254"/>
          <a:ext cx="1277587" cy="1290492"/>
        </a:xfrm>
        <a:prstGeom prst="rect">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8000" r="-18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7128F-2DF6-4974-B5CC-DA2B78BCF323}">
      <dsp:nvSpPr>
        <dsp:cNvPr id="0" name=""/>
        <dsp:cNvSpPr/>
      </dsp:nvSpPr>
      <dsp:spPr>
        <a:xfrm>
          <a:off x="4084007" y="3007678"/>
          <a:ext cx="2853279" cy="129049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Franklin Gothic Medium Cond" panose="020B0606030402020204" pitchFamily="34" charset="0"/>
            </a:rPr>
            <a:t>IMPROVE SYSTEMS</a:t>
          </a:r>
        </a:p>
      </dsp:txBody>
      <dsp:txXfrm>
        <a:off x="4084007" y="3007678"/>
        <a:ext cx="2853279" cy="1290492"/>
      </dsp:txXfrm>
    </dsp:sp>
    <dsp:sp modelId="{EAE91FCB-5C6F-403D-B16D-F1AE42516142}">
      <dsp:nvSpPr>
        <dsp:cNvPr id="0" name=""/>
        <dsp:cNvSpPr/>
      </dsp:nvSpPr>
      <dsp:spPr>
        <a:xfrm>
          <a:off x="2678661" y="3007678"/>
          <a:ext cx="1277587" cy="1290492"/>
        </a:xfrm>
        <a:prstGeom prst="rect">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1000" r="-5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7BD68-6C99-4074-9B28-1C591A800791}">
      <dsp:nvSpPr>
        <dsp:cNvPr id="0" name=""/>
        <dsp:cNvSpPr/>
      </dsp:nvSpPr>
      <dsp:spPr>
        <a:xfrm>
          <a:off x="674745" y="967461"/>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39C7C-FC91-4788-92A7-19259089D2D9}">
      <dsp:nvSpPr>
        <dsp:cNvPr id="0" name=""/>
        <dsp:cNvSpPr/>
      </dsp:nvSpPr>
      <dsp:spPr>
        <a:xfrm>
          <a:off x="908745" y="120146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315C32-F3AD-492A-BF0B-A49A5BC2FF1F}">
      <dsp:nvSpPr>
        <dsp:cNvPr id="0" name=""/>
        <dsp:cNvSpPr/>
      </dsp:nvSpPr>
      <dsp:spPr>
        <a:xfrm>
          <a:off x="323745" y="240746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latin typeface="Calibri  "/>
            </a:rPr>
            <a:t>PREVENTION</a:t>
          </a:r>
        </a:p>
      </dsp:txBody>
      <dsp:txXfrm>
        <a:off x="323745" y="2407461"/>
        <a:ext cx="1800000" cy="720000"/>
      </dsp:txXfrm>
    </dsp:sp>
    <dsp:sp modelId="{2ED4FDD6-1F97-4A3E-B5FD-CDF4D7B8839E}">
      <dsp:nvSpPr>
        <dsp:cNvPr id="0" name=""/>
        <dsp:cNvSpPr/>
      </dsp:nvSpPr>
      <dsp:spPr>
        <a:xfrm>
          <a:off x="2789745" y="967461"/>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23AEE-261A-4E25-8B50-BE5D1B8794CD}">
      <dsp:nvSpPr>
        <dsp:cNvPr id="0" name=""/>
        <dsp:cNvSpPr/>
      </dsp:nvSpPr>
      <dsp:spPr>
        <a:xfrm>
          <a:off x="3023745" y="120146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643987-0FB6-4BF8-9DED-9B40996634B8}">
      <dsp:nvSpPr>
        <dsp:cNvPr id="0" name=""/>
        <dsp:cNvSpPr/>
      </dsp:nvSpPr>
      <dsp:spPr>
        <a:xfrm>
          <a:off x="2438745" y="240746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latin typeface="Calibri  "/>
            </a:rPr>
            <a:t>IDENTIFICATION</a:t>
          </a:r>
        </a:p>
      </dsp:txBody>
      <dsp:txXfrm>
        <a:off x="2438745" y="2407461"/>
        <a:ext cx="1800000" cy="720000"/>
      </dsp:txXfrm>
    </dsp:sp>
    <dsp:sp modelId="{EE84A024-675E-445A-9F45-5BA59046D394}">
      <dsp:nvSpPr>
        <dsp:cNvPr id="0" name=""/>
        <dsp:cNvSpPr/>
      </dsp:nvSpPr>
      <dsp:spPr>
        <a:xfrm>
          <a:off x="4904745" y="967461"/>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650A0-9F4D-45D2-9200-0A185E0DAA2D}">
      <dsp:nvSpPr>
        <dsp:cNvPr id="0" name=""/>
        <dsp:cNvSpPr/>
      </dsp:nvSpPr>
      <dsp:spPr>
        <a:xfrm>
          <a:off x="5138745" y="120146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D2BC07-E4B5-4484-8A56-98208D31127B}">
      <dsp:nvSpPr>
        <dsp:cNvPr id="0" name=""/>
        <dsp:cNvSpPr/>
      </dsp:nvSpPr>
      <dsp:spPr>
        <a:xfrm>
          <a:off x="4553745" y="240746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CLASSIFICATION</a:t>
          </a:r>
        </a:p>
      </dsp:txBody>
      <dsp:txXfrm>
        <a:off x="4553745" y="2407461"/>
        <a:ext cx="1800000" cy="720000"/>
      </dsp:txXfrm>
    </dsp:sp>
    <dsp:sp modelId="{806D9F74-FA6B-4443-967B-B79544F16833}">
      <dsp:nvSpPr>
        <dsp:cNvPr id="0" name=""/>
        <dsp:cNvSpPr/>
      </dsp:nvSpPr>
      <dsp:spPr>
        <a:xfrm>
          <a:off x="7019745" y="967461"/>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F42B3-6B57-44C2-89D4-A16862211E89}">
      <dsp:nvSpPr>
        <dsp:cNvPr id="0" name=""/>
        <dsp:cNvSpPr/>
      </dsp:nvSpPr>
      <dsp:spPr>
        <a:xfrm>
          <a:off x="7253745" y="120146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4BF5A7-C861-49DF-8BF5-686AC750A961}">
      <dsp:nvSpPr>
        <dsp:cNvPr id="0" name=""/>
        <dsp:cNvSpPr/>
      </dsp:nvSpPr>
      <dsp:spPr>
        <a:xfrm>
          <a:off x="6668745" y="240746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PROPER REPORTING &amp; INVESTIGATION</a:t>
          </a:r>
        </a:p>
      </dsp:txBody>
      <dsp:txXfrm>
        <a:off x="6668745" y="2407461"/>
        <a:ext cx="1800000" cy="720000"/>
      </dsp:txXfrm>
    </dsp:sp>
    <dsp:sp modelId="{AA387C45-C60B-472F-A86E-ED3B57FF4C24}">
      <dsp:nvSpPr>
        <dsp:cNvPr id="0" name=""/>
        <dsp:cNvSpPr/>
      </dsp:nvSpPr>
      <dsp:spPr>
        <a:xfrm>
          <a:off x="9134745" y="967461"/>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8B2684-0788-4EA1-8E34-AFF654EFA4E7}">
      <dsp:nvSpPr>
        <dsp:cNvPr id="0" name=""/>
        <dsp:cNvSpPr/>
      </dsp:nvSpPr>
      <dsp:spPr>
        <a:xfrm>
          <a:off x="9368745" y="120146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04C17-5282-4AE9-991B-EBBC9DFB8D22}">
      <dsp:nvSpPr>
        <dsp:cNvPr id="0" name=""/>
        <dsp:cNvSpPr/>
      </dsp:nvSpPr>
      <dsp:spPr>
        <a:xfrm>
          <a:off x="8783745" y="240746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REMEDIATION </a:t>
          </a:r>
        </a:p>
      </dsp:txBody>
      <dsp:txXfrm>
        <a:off x="8783745" y="2407461"/>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39877-D9CA-4085-959D-81E13F7D6ED9}">
      <dsp:nvSpPr>
        <dsp:cNvPr id="0" name=""/>
        <dsp:cNvSpPr/>
      </dsp:nvSpPr>
      <dsp:spPr>
        <a:xfrm>
          <a:off x="57937" y="310934"/>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2091F-7C16-481D-942E-F201F96A0459}">
      <dsp:nvSpPr>
        <dsp:cNvPr id="0" name=""/>
        <dsp:cNvSpPr/>
      </dsp:nvSpPr>
      <dsp:spPr>
        <a:xfrm>
          <a:off x="371860" y="624857"/>
          <a:ext cx="867024" cy="8670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44581-D06B-40EF-ACD2-34A82E185631}">
      <dsp:nvSpPr>
        <dsp:cNvPr id="0" name=""/>
        <dsp:cNvSpPr/>
      </dsp:nvSpPr>
      <dsp:spPr>
        <a:xfrm>
          <a:off x="1873137"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Franklin Gothic Medium" panose="020B0603020102020204" pitchFamily="34" charset="0"/>
            </a:rPr>
            <a:t>INCIDENT REPORTS</a:t>
          </a:r>
        </a:p>
      </dsp:txBody>
      <dsp:txXfrm>
        <a:off x="1873137" y="310934"/>
        <a:ext cx="3523623" cy="1494870"/>
      </dsp:txXfrm>
    </dsp:sp>
    <dsp:sp modelId="{9AAE0A12-2ABE-4FD9-8A82-D9E6B452E27A}">
      <dsp:nvSpPr>
        <dsp:cNvPr id="0" name=""/>
        <dsp:cNvSpPr/>
      </dsp:nvSpPr>
      <dsp:spPr>
        <a:xfrm>
          <a:off x="6010725" y="310934"/>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3BA65-31BE-446B-A73C-E45DC8D98387}">
      <dsp:nvSpPr>
        <dsp:cNvPr id="0" name=""/>
        <dsp:cNvSpPr/>
      </dsp:nvSpPr>
      <dsp:spPr>
        <a:xfrm>
          <a:off x="6324648" y="624857"/>
          <a:ext cx="867024" cy="8670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327E9-4153-492F-994D-5965246BA8E1}">
      <dsp:nvSpPr>
        <dsp:cNvPr id="0" name=""/>
        <dsp:cNvSpPr/>
      </dsp:nvSpPr>
      <dsp:spPr>
        <a:xfrm>
          <a:off x="7825925"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Franklin Gothic Medium" panose="020B0603020102020204" pitchFamily="34" charset="0"/>
            </a:rPr>
            <a:t>FINDINGS AND RECOMMENDATIONS OF IRC</a:t>
          </a:r>
        </a:p>
      </dsp:txBody>
      <dsp:txXfrm>
        <a:off x="7825925" y="310934"/>
        <a:ext cx="3523623" cy="1494870"/>
      </dsp:txXfrm>
    </dsp:sp>
    <dsp:sp modelId="{86151A34-E47C-429D-A66B-956814F89BC5}">
      <dsp:nvSpPr>
        <dsp:cNvPr id="0" name=""/>
        <dsp:cNvSpPr/>
      </dsp:nvSpPr>
      <dsp:spPr>
        <a:xfrm>
          <a:off x="57937" y="2545532"/>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829A69-D77D-4790-86C3-076621082BCE}">
      <dsp:nvSpPr>
        <dsp:cNvPr id="0" name=""/>
        <dsp:cNvSpPr/>
      </dsp:nvSpPr>
      <dsp:spPr>
        <a:xfrm>
          <a:off x="371860" y="2859455"/>
          <a:ext cx="867024" cy="8670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9EB429-B7DE-42F5-A840-FFDAD4D60DCF}">
      <dsp:nvSpPr>
        <dsp:cNvPr id="0" name=""/>
        <dsp:cNvSpPr/>
      </dsp:nvSpPr>
      <dsp:spPr>
        <a:xfrm>
          <a:off x="1873137"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Franklin Gothic Medium" panose="020B0603020102020204" pitchFamily="34" charset="0"/>
            </a:rPr>
            <a:t>FINDINGS AND RECOMMENDATIONS FROM INVESTIGATIONS</a:t>
          </a:r>
        </a:p>
      </dsp:txBody>
      <dsp:txXfrm>
        <a:off x="1873137" y="2545532"/>
        <a:ext cx="3523623" cy="1494870"/>
      </dsp:txXfrm>
    </dsp:sp>
    <dsp:sp modelId="{D2C0FF71-2842-4039-9A98-D06B61629680}">
      <dsp:nvSpPr>
        <dsp:cNvPr id="0" name=""/>
        <dsp:cNvSpPr/>
      </dsp:nvSpPr>
      <dsp:spPr>
        <a:xfrm>
          <a:off x="6010725" y="2545532"/>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67DDD-2640-48F1-953E-8E67F87E8472}">
      <dsp:nvSpPr>
        <dsp:cNvPr id="0" name=""/>
        <dsp:cNvSpPr/>
      </dsp:nvSpPr>
      <dsp:spPr>
        <a:xfrm>
          <a:off x="6324648" y="2859455"/>
          <a:ext cx="867024" cy="8670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26ACA9-BFD6-4F2A-A172-73815348870A}">
      <dsp:nvSpPr>
        <dsp:cNvPr id="0" name=""/>
        <dsp:cNvSpPr/>
      </dsp:nvSpPr>
      <dsp:spPr>
        <a:xfrm>
          <a:off x="7825925"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Franklin Gothic Medium" panose="020B0603020102020204" pitchFamily="34" charset="0"/>
            </a:rPr>
            <a:t>STATUS OF CORRECTIVE ACTION</a:t>
          </a:r>
        </a:p>
      </dsp:txBody>
      <dsp:txXfrm>
        <a:off x="7825925" y="2545532"/>
        <a:ext cx="3523623" cy="149487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C6827-5762-4FAA-B0AA-A1582893DEAF}" type="datetimeFigureOut">
              <a:rPr lang="en-US" smtClean="0"/>
              <a:t>12/1/2020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4DB42-33EE-432F-A64A-6638083FDF4B}" type="slidenum">
              <a:rPr lang="en-US" smtClean="0"/>
              <a:t>‹#›</a:t>
            </a:fld>
            <a:endParaRPr lang="en-US" dirty="0"/>
          </a:p>
        </p:txBody>
      </p:sp>
    </p:spTree>
    <p:extLst>
      <p:ext uri="{BB962C8B-B14F-4D97-AF65-F5344CB8AC3E}">
        <p14:creationId xmlns:p14="http://schemas.microsoft.com/office/powerpoint/2010/main" val="420825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1</a:t>
            </a:fld>
            <a:endParaRPr lang="en-US" dirty="0"/>
          </a:p>
        </p:txBody>
      </p:sp>
    </p:spTree>
    <p:extLst>
      <p:ext uri="{BB962C8B-B14F-4D97-AF65-F5344CB8AC3E}">
        <p14:creationId xmlns:p14="http://schemas.microsoft.com/office/powerpoint/2010/main" val="234497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14</a:t>
            </a:fld>
            <a:endParaRPr lang="en-US" dirty="0"/>
          </a:p>
        </p:txBody>
      </p:sp>
    </p:spTree>
    <p:extLst>
      <p:ext uri="{BB962C8B-B14F-4D97-AF65-F5344CB8AC3E}">
        <p14:creationId xmlns:p14="http://schemas.microsoft.com/office/powerpoint/2010/main" val="304875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35</a:t>
            </a:fld>
            <a:endParaRPr lang="en-US" dirty="0"/>
          </a:p>
        </p:txBody>
      </p:sp>
    </p:spTree>
    <p:extLst>
      <p:ext uri="{BB962C8B-B14F-4D97-AF65-F5344CB8AC3E}">
        <p14:creationId xmlns:p14="http://schemas.microsoft.com/office/powerpoint/2010/main" val="140106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38</a:t>
            </a:fld>
            <a:endParaRPr lang="en-US" dirty="0"/>
          </a:p>
        </p:txBody>
      </p:sp>
    </p:spTree>
    <p:extLst>
      <p:ext uri="{BB962C8B-B14F-4D97-AF65-F5344CB8AC3E}">
        <p14:creationId xmlns:p14="http://schemas.microsoft.com/office/powerpoint/2010/main" val="15778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39</a:t>
            </a:fld>
            <a:endParaRPr lang="en-US" dirty="0"/>
          </a:p>
        </p:txBody>
      </p:sp>
    </p:spTree>
    <p:extLst>
      <p:ext uri="{BB962C8B-B14F-4D97-AF65-F5344CB8AC3E}">
        <p14:creationId xmlns:p14="http://schemas.microsoft.com/office/powerpoint/2010/main" val="271450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40</a:t>
            </a:fld>
            <a:endParaRPr lang="en-US" dirty="0"/>
          </a:p>
        </p:txBody>
      </p:sp>
    </p:spTree>
    <p:extLst>
      <p:ext uri="{BB962C8B-B14F-4D97-AF65-F5344CB8AC3E}">
        <p14:creationId xmlns:p14="http://schemas.microsoft.com/office/powerpoint/2010/main" val="93116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41</a:t>
            </a:fld>
            <a:endParaRPr lang="en-US" dirty="0"/>
          </a:p>
        </p:txBody>
      </p:sp>
    </p:spTree>
    <p:extLst>
      <p:ext uri="{BB962C8B-B14F-4D97-AF65-F5344CB8AC3E}">
        <p14:creationId xmlns:p14="http://schemas.microsoft.com/office/powerpoint/2010/main" val="288160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42</a:t>
            </a:fld>
            <a:endParaRPr lang="en-US" dirty="0"/>
          </a:p>
        </p:txBody>
      </p:sp>
    </p:spTree>
    <p:extLst>
      <p:ext uri="{BB962C8B-B14F-4D97-AF65-F5344CB8AC3E}">
        <p14:creationId xmlns:p14="http://schemas.microsoft.com/office/powerpoint/2010/main" val="2553422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43</a:t>
            </a:fld>
            <a:endParaRPr lang="en-US" dirty="0"/>
          </a:p>
        </p:txBody>
      </p:sp>
    </p:spTree>
    <p:extLst>
      <p:ext uri="{BB962C8B-B14F-4D97-AF65-F5344CB8AC3E}">
        <p14:creationId xmlns:p14="http://schemas.microsoft.com/office/powerpoint/2010/main" val="102064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44</a:t>
            </a:fld>
            <a:endParaRPr lang="en-US" dirty="0"/>
          </a:p>
        </p:txBody>
      </p:sp>
    </p:spTree>
    <p:extLst>
      <p:ext uri="{BB962C8B-B14F-4D97-AF65-F5344CB8AC3E}">
        <p14:creationId xmlns:p14="http://schemas.microsoft.com/office/powerpoint/2010/main" val="392860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2</a:t>
            </a:fld>
            <a:endParaRPr lang="en-US" dirty="0"/>
          </a:p>
        </p:txBody>
      </p:sp>
    </p:spTree>
    <p:extLst>
      <p:ext uri="{BB962C8B-B14F-4D97-AF65-F5344CB8AC3E}">
        <p14:creationId xmlns:p14="http://schemas.microsoft.com/office/powerpoint/2010/main" val="34486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3</a:t>
            </a:fld>
            <a:endParaRPr lang="en-US" dirty="0"/>
          </a:p>
        </p:txBody>
      </p:sp>
    </p:spTree>
    <p:extLst>
      <p:ext uri="{BB962C8B-B14F-4D97-AF65-F5344CB8AC3E}">
        <p14:creationId xmlns:p14="http://schemas.microsoft.com/office/powerpoint/2010/main" val="354197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4</a:t>
            </a:fld>
            <a:endParaRPr lang="en-US" dirty="0"/>
          </a:p>
        </p:txBody>
      </p:sp>
    </p:spTree>
    <p:extLst>
      <p:ext uri="{BB962C8B-B14F-4D97-AF65-F5344CB8AC3E}">
        <p14:creationId xmlns:p14="http://schemas.microsoft.com/office/powerpoint/2010/main" val="181189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5</a:t>
            </a:fld>
            <a:endParaRPr lang="en-US" dirty="0"/>
          </a:p>
        </p:txBody>
      </p:sp>
    </p:spTree>
    <p:extLst>
      <p:ext uri="{BB962C8B-B14F-4D97-AF65-F5344CB8AC3E}">
        <p14:creationId xmlns:p14="http://schemas.microsoft.com/office/powerpoint/2010/main" val="39276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6</a:t>
            </a:fld>
            <a:endParaRPr lang="en-US" dirty="0"/>
          </a:p>
        </p:txBody>
      </p:sp>
    </p:spTree>
    <p:extLst>
      <p:ext uri="{BB962C8B-B14F-4D97-AF65-F5344CB8AC3E}">
        <p14:creationId xmlns:p14="http://schemas.microsoft.com/office/powerpoint/2010/main" val="419550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7</a:t>
            </a:fld>
            <a:endParaRPr lang="en-US" dirty="0"/>
          </a:p>
        </p:txBody>
      </p:sp>
    </p:spTree>
    <p:extLst>
      <p:ext uri="{BB962C8B-B14F-4D97-AF65-F5344CB8AC3E}">
        <p14:creationId xmlns:p14="http://schemas.microsoft.com/office/powerpoint/2010/main" val="3855186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9</a:t>
            </a:fld>
            <a:endParaRPr lang="en-US" dirty="0"/>
          </a:p>
        </p:txBody>
      </p:sp>
    </p:spTree>
    <p:extLst>
      <p:ext uri="{BB962C8B-B14F-4D97-AF65-F5344CB8AC3E}">
        <p14:creationId xmlns:p14="http://schemas.microsoft.com/office/powerpoint/2010/main" val="361961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4DB42-33EE-432F-A64A-6638083FDF4B}" type="slidenum">
              <a:rPr lang="en-US" smtClean="0"/>
              <a:t>10</a:t>
            </a:fld>
            <a:endParaRPr lang="en-US" dirty="0"/>
          </a:p>
        </p:txBody>
      </p:sp>
    </p:spTree>
    <p:extLst>
      <p:ext uri="{BB962C8B-B14F-4D97-AF65-F5344CB8AC3E}">
        <p14:creationId xmlns:p14="http://schemas.microsoft.com/office/powerpoint/2010/main" val="409606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A50-17A8-4B9E-A275-F8CB075A41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1FF71-A1EC-49FF-A4E4-8B889B0FC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7A88A-7C07-4311-B92F-D06F153262DF}"/>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573E4BD1-37E8-4C42-8814-8E03F4B3E1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D466CA-F6C7-48D1-880C-0BD46AE9CE57}"/>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341548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858-A930-481D-B5D0-C762233E9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43918C-53E2-47DD-BF8B-70981C1296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F7F01-6CA4-4DB6-B436-EBD2E6C27DDA}"/>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CA3A4A37-4932-472A-A5EB-8563E8A36D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B46F31-6D74-4B0F-9281-128E27CB94A0}"/>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1593801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F6DE4-42E6-4D54-8FA1-64A097F957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E3E1A-885C-4643-A7E8-E63AD78105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D58D1-1858-4119-BBF8-0E798832B1D1}"/>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C4F33778-A012-45B8-9E96-453A0A2EF2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3C082F-5F4C-4865-B2B1-03EA39E510A7}"/>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63295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65A5-8C25-4B29-8FD0-60250D57D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09179-734A-4323-B520-F63B0CD3F8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20668-6AA1-43FE-B556-5672E6840616}"/>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EF39A870-E815-4031-9CE5-90A00DCC91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8A05A-C1EE-4D97-8982-27B6379983FE}"/>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158743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FC66B-DAB5-4684-AD4D-56FCEDA3E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D8F0AF-103C-46EC-8167-2396D6E0D1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F6355-E149-4771-ADEC-6E4755B78A6B}"/>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679B78FA-4246-45C8-AFB1-3923B82C24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451CBA-DEC5-4448-85A8-BD3362EEC06F}"/>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344139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A15-D7DC-4B01-B094-BA43F5F25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19416-05A2-4264-955C-4EB60D6ECB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7112EC-9AA6-47D8-8E04-814F67C62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ABFE9-8349-47BD-A9DA-5D787FA8C739}"/>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6" name="Footer Placeholder 5">
            <a:extLst>
              <a:ext uri="{FF2B5EF4-FFF2-40B4-BE49-F238E27FC236}">
                <a16:creationId xmlns:a16="http://schemas.microsoft.com/office/drawing/2014/main" id="{EC71A058-FB8A-4689-8951-EC897ED1A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71C9F6-45D5-4E5F-BFA4-4B1F37442A81}"/>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299440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B870-2D91-40CA-8D1B-0DAE7952AF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5C5C08-647C-4C41-883C-FADBA8FE1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32370-D5C5-4BDE-897C-16035E93F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E73899-E519-4DAB-A6D3-CA6D195B2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FA94CB-FBC2-4D02-A7BA-16241EB43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18271-CD18-4C00-9F3C-9D0C93F65B62}"/>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8" name="Footer Placeholder 7">
            <a:extLst>
              <a:ext uri="{FF2B5EF4-FFF2-40B4-BE49-F238E27FC236}">
                <a16:creationId xmlns:a16="http://schemas.microsoft.com/office/drawing/2014/main" id="{AA22834A-0D23-481C-A753-C18BFCE1BD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374357-C4F2-43B8-AAD6-E4A057979CFE}"/>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324231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81F1-0706-45AF-9F41-14469DC8D4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A37C2-BB35-4E85-B173-E6B53DF6DCC3}"/>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4" name="Footer Placeholder 3">
            <a:extLst>
              <a:ext uri="{FF2B5EF4-FFF2-40B4-BE49-F238E27FC236}">
                <a16:creationId xmlns:a16="http://schemas.microsoft.com/office/drawing/2014/main" id="{A3303BE7-C4A2-4256-BF22-3325286E17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590489-F313-4A1D-95F8-B769579A21A4}"/>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19758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08390-4D9E-4027-AAD2-4FFDD4DDA2C2}"/>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3" name="Footer Placeholder 2">
            <a:extLst>
              <a:ext uri="{FF2B5EF4-FFF2-40B4-BE49-F238E27FC236}">
                <a16:creationId xmlns:a16="http://schemas.microsoft.com/office/drawing/2014/main" id="{3583BAE2-1539-463F-B07E-B903E9818C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DA4F2C-E72A-4A37-B2DC-D0227A304276}"/>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225565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D1B3-F6E9-4E85-9EF5-32E541F6D3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7516D1-5EDB-4BC8-A039-4C330D1476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1F067-61F4-474F-A192-292C3EA32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EDE63-60A3-4B00-BA2F-F0CF26C5B344}"/>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6" name="Footer Placeholder 5">
            <a:extLst>
              <a:ext uri="{FF2B5EF4-FFF2-40B4-BE49-F238E27FC236}">
                <a16:creationId xmlns:a16="http://schemas.microsoft.com/office/drawing/2014/main" id="{1957C00B-477B-44C8-ACBB-A5DB6E1875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1440C2-86D5-4BB2-A3A8-6F566CBEDAA5}"/>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279081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00C1-4D37-4123-8F70-7FB00533B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C8FA37-8CB7-4A7D-9CA9-87AD4D66A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A761219-FE92-4570-B3EF-40476AB6D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F7224-E354-4E9C-A6C5-3B963D99FE94}"/>
              </a:ext>
            </a:extLst>
          </p:cNvPr>
          <p:cNvSpPr>
            <a:spLocks noGrp="1"/>
          </p:cNvSpPr>
          <p:nvPr>
            <p:ph type="dt" sz="half" idx="10"/>
          </p:nvPr>
        </p:nvSpPr>
        <p:spPr/>
        <p:txBody>
          <a:bodyPr/>
          <a:lstStyle/>
          <a:p>
            <a:fld id="{202877B0-051F-4D85-910C-21712E863627}" type="datetimeFigureOut">
              <a:rPr lang="en-US" smtClean="0"/>
              <a:t>12/1/2020</a:t>
            </a:fld>
            <a:endParaRPr lang="en-US" dirty="0"/>
          </a:p>
        </p:txBody>
      </p:sp>
      <p:sp>
        <p:nvSpPr>
          <p:cNvPr id="6" name="Footer Placeholder 5">
            <a:extLst>
              <a:ext uri="{FF2B5EF4-FFF2-40B4-BE49-F238E27FC236}">
                <a16:creationId xmlns:a16="http://schemas.microsoft.com/office/drawing/2014/main" id="{1A844B7B-C129-4F6E-AB0F-33AA9AC677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EEAA04-50EB-4AB4-92C9-8A46FB5EC578}"/>
              </a:ext>
            </a:extLst>
          </p:cNvPr>
          <p:cNvSpPr>
            <a:spLocks noGrp="1"/>
          </p:cNvSpPr>
          <p:nvPr>
            <p:ph type="sldNum" sz="quarter" idx="12"/>
          </p:nvPr>
        </p:nvSpPr>
        <p:spPr/>
        <p:txBody>
          <a:bodyPr/>
          <a:lstStyle/>
          <a:p>
            <a:fld id="{730EA219-AE0F-4A7D-8B4E-56421A08178F}" type="slidenum">
              <a:rPr lang="en-US" smtClean="0"/>
              <a:t>‹#›</a:t>
            </a:fld>
            <a:endParaRPr lang="en-US" dirty="0"/>
          </a:p>
        </p:txBody>
      </p:sp>
    </p:spTree>
    <p:extLst>
      <p:ext uri="{BB962C8B-B14F-4D97-AF65-F5344CB8AC3E}">
        <p14:creationId xmlns:p14="http://schemas.microsoft.com/office/powerpoint/2010/main" val="259425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5FC86-4EE5-49A3-8588-6B3E2F734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E877B-BC73-4047-AEBD-6D91A9155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E53D1-C6F3-4F9C-ABCA-DE2C2781B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877B0-051F-4D85-910C-21712E863627}" type="datetimeFigureOut">
              <a:rPr lang="en-US" smtClean="0"/>
              <a:t>12/1/2020</a:t>
            </a:fld>
            <a:endParaRPr lang="en-US" dirty="0"/>
          </a:p>
        </p:txBody>
      </p:sp>
      <p:sp>
        <p:nvSpPr>
          <p:cNvPr id="5" name="Footer Placeholder 4">
            <a:extLst>
              <a:ext uri="{FF2B5EF4-FFF2-40B4-BE49-F238E27FC236}">
                <a16:creationId xmlns:a16="http://schemas.microsoft.com/office/drawing/2014/main" id="{FA10088A-5A1F-4B6B-B48F-EF5F723E3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B27BFAF-7288-4FA5-92F6-D75012121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A219-AE0F-4A7D-8B4E-56421A08178F}" type="slidenum">
              <a:rPr lang="en-US" smtClean="0"/>
              <a:t>‹#›</a:t>
            </a:fld>
            <a:endParaRPr lang="en-US" dirty="0"/>
          </a:p>
        </p:txBody>
      </p:sp>
    </p:spTree>
    <p:extLst>
      <p:ext uri="{BB962C8B-B14F-4D97-AF65-F5344CB8AC3E}">
        <p14:creationId xmlns:p14="http://schemas.microsoft.com/office/powerpoint/2010/main" val="362852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sv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notesSlide" Target="../notesSlides/notesSlide11.xml"/><Relationship Id="rId9" Type="http://schemas.openxmlformats.org/officeDocument/2006/relationships/image" Target="../media/image27.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66.jpe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67.jpe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68.jpe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69.jpeg"/><Relationship Id="rId4"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16.xml"/><Relationship Id="rId9" Type="http://schemas.microsoft.com/office/2007/relationships/diagramDrawing" Target="../diagrams/drawing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78.jpeg"/><Relationship Id="rId4"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9.jpeg"/><Relationship Id="rId5" Type="http://schemas.openxmlformats.org/officeDocument/2006/relationships/hyperlink" Target="https://help.therapservices.net/app/alabama-idd-providers" TargetMode="External"/><Relationship Id="rId4"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32">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4">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36">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38">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Rectangle 40">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42">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Rectangle 44">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47" name="Freeform: Shape 46">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 name="Subtitle 2">
            <a:extLst>
              <a:ext uri="{FF2B5EF4-FFF2-40B4-BE49-F238E27FC236}">
                <a16:creationId xmlns:a16="http://schemas.microsoft.com/office/drawing/2014/main" id="{EA7699F8-352F-4C10-9AB4-09E225F538C7}"/>
              </a:ext>
            </a:extLst>
          </p:cNvPr>
          <p:cNvSpPr>
            <a:spLocks noGrp="1"/>
          </p:cNvSpPr>
          <p:nvPr>
            <p:ph type="subTitle" idx="1"/>
          </p:nvPr>
        </p:nvSpPr>
        <p:spPr>
          <a:xfrm>
            <a:off x="3870617" y="4533116"/>
            <a:ext cx="4530967" cy="1093961"/>
          </a:xfrm>
          <a:noFill/>
        </p:spPr>
        <p:txBody>
          <a:bodyPr>
            <a:normAutofit/>
          </a:bodyPr>
          <a:lstStyle/>
          <a:p>
            <a:pPr>
              <a:lnSpc>
                <a:spcPts val="1600"/>
              </a:lnSpc>
            </a:pPr>
            <a:r>
              <a:rPr lang="en-US" sz="1800" b="1" dirty="0">
                <a:solidFill>
                  <a:schemeClr val="tx1">
                    <a:lumMod val="65000"/>
                    <a:lumOff val="35000"/>
                  </a:schemeClr>
                </a:solidFill>
                <a:latin typeface="Arial Nova Cond" panose="020B0506020202020204" pitchFamily="34" charset="0"/>
                <a:cs typeface="FrankRuehl" panose="020E0503060101010101" pitchFamily="34" charset="-79"/>
              </a:rPr>
              <a:t>ALABAMA DEPARTMENT OF MENTAL HEALTH</a:t>
            </a:r>
          </a:p>
          <a:p>
            <a:pPr>
              <a:lnSpc>
                <a:spcPts val="1600"/>
              </a:lnSpc>
            </a:pPr>
            <a:r>
              <a:rPr lang="en-US" sz="1800" b="1" dirty="0">
                <a:solidFill>
                  <a:schemeClr val="tx1">
                    <a:lumMod val="65000"/>
                    <a:lumOff val="35000"/>
                  </a:schemeClr>
                </a:solidFill>
                <a:latin typeface="Arial Nova Cond" panose="020B0506020202020204" pitchFamily="34" charset="0"/>
                <a:cs typeface="FrankRuehl" panose="020E0503060101010101" pitchFamily="34" charset="-79"/>
              </a:rPr>
              <a:t>DIVISION OF DEVELOPMENTAL DISABILITIES</a:t>
            </a:r>
          </a:p>
          <a:p>
            <a:pPr>
              <a:lnSpc>
                <a:spcPts val="1600"/>
              </a:lnSpc>
            </a:pPr>
            <a:r>
              <a:rPr lang="en-US" sz="1800" b="1" dirty="0">
                <a:solidFill>
                  <a:schemeClr val="tx1">
                    <a:lumMod val="65000"/>
                    <a:lumOff val="35000"/>
                  </a:schemeClr>
                </a:solidFill>
                <a:latin typeface="Arial Nova Cond" panose="020B0506020202020204" pitchFamily="34" charset="0"/>
                <a:cs typeface="FrankRuehl" panose="020E0503060101010101" pitchFamily="34" charset="-79"/>
              </a:rPr>
              <a:t>OFFICE OF QUALITY ENHANCEMENT </a:t>
            </a:r>
          </a:p>
          <a:p>
            <a:endParaRPr lang="en-US" sz="1600" b="1" dirty="0">
              <a:solidFill>
                <a:schemeClr val="bg2">
                  <a:lumMod val="50000"/>
                </a:schemeClr>
              </a:solidFill>
            </a:endParaRPr>
          </a:p>
        </p:txBody>
      </p:sp>
      <p:sp>
        <p:nvSpPr>
          <p:cNvPr id="2" name="Title 1">
            <a:extLst>
              <a:ext uri="{FF2B5EF4-FFF2-40B4-BE49-F238E27FC236}">
                <a16:creationId xmlns:a16="http://schemas.microsoft.com/office/drawing/2014/main" id="{AA3B0559-82ED-43F4-82D1-A073859C2C2A}"/>
              </a:ext>
            </a:extLst>
          </p:cNvPr>
          <p:cNvSpPr>
            <a:spLocks noGrp="1"/>
          </p:cNvSpPr>
          <p:nvPr>
            <p:ph type="ctrTitle"/>
          </p:nvPr>
        </p:nvSpPr>
        <p:spPr>
          <a:xfrm>
            <a:off x="3204641" y="2086863"/>
            <a:ext cx="5782716" cy="2150719"/>
          </a:xfrm>
          <a:noFill/>
        </p:spPr>
        <p:txBody>
          <a:bodyPr anchor="ctr">
            <a:normAutofit/>
          </a:bodyPr>
          <a:lstStyle/>
          <a:p>
            <a:r>
              <a:rPr lang="en-US" sz="3600" dirty="0">
                <a:solidFill>
                  <a:schemeClr val="bg2">
                    <a:lumMod val="50000"/>
                  </a:schemeClr>
                </a:solidFill>
                <a:latin typeface="Franklin Gothic Medium Cond" panose="020B0606030402020204" pitchFamily="34" charset="0"/>
                <a:cs typeface="Calibri" panose="020F0502020204030204" pitchFamily="34" charset="0"/>
              </a:rPr>
              <a:t>INCIDENT</a:t>
            </a:r>
            <a:r>
              <a:rPr lang="en-US" sz="3600" dirty="0">
                <a:solidFill>
                  <a:schemeClr val="bg2">
                    <a:lumMod val="50000"/>
                  </a:schemeClr>
                </a:solidFill>
                <a:latin typeface="Franklin Gothic Medium Cond" panose="020B0606030402020204" pitchFamily="34" charset="0"/>
              </a:rPr>
              <a:t> PREVENTION AND MANAGEMENT SYSTEM </a:t>
            </a:r>
            <a:br>
              <a:rPr lang="en-US" sz="3600" dirty="0">
                <a:solidFill>
                  <a:schemeClr val="bg2">
                    <a:lumMod val="50000"/>
                  </a:schemeClr>
                </a:solidFill>
                <a:latin typeface="Franklin Gothic Medium Cond" panose="020B0606030402020204" pitchFamily="34" charset="0"/>
              </a:rPr>
            </a:br>
            <a:r>
              <a:rPr lang="en-US" sz="3600" dirty="0">
                <a:solidFill>
                  <a:schemeClr val="bg2">
                    <a:lumMod val="50000"/>
                  </a:schemeClr>
                </a:solidFill>
                <a:latin typeface="Franklin Gothic Medium Cond" panose="020B0606030402020204" pitchFamily="34" charset="0"/>
              </a:rPr>
              <a:t>TRAINING</a:t>
            </a:r>
          </a:p>
        </p:txBody>
      </p:sp>
      <p:sp>
        <p:nvSpPr>
          <p:cNvPr id="51" name="Freeform: Shape 50">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Rectangle 52">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Audio 3">
            <a:hlinkClick r:id="" action="ppaction://media"/>
            <a:extLst>
              <a:ext uri="{FF2B5EF4-FFF2-40B4-BE49-F238E27FC236}">
                <a16:creationId xmlns:a16="http://schemas.microsoft.com/office/drawing/2014/main" id="{27C78E81-6546-48BD-9664-716C6A9B6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862611"/>
      </p:ext>
    </p:extLst>
  </p:cSld>
  <p:clrMapOvr>
    <a:masterClrMapping/>
  </p:clrMapOvr>
  <mc:AlternateContent xmlns:mc="http://schemas.openxmlformats.org/markup-compatibility/2006" xmlns:p14="http://schemas.microsoft.com/office/powerpoint/2010/main">
    <mc:Choice Requires="p14">
      <p:transition spd="slow" p14:dur="2000" advTm="16759"/>
    </mc:Choice>
    <mc:Fallback xmlns="">
      <p:transition spd="slow" advTm="1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7">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E5580F-3FA8-497A-B944-F6E7CEA2346F}"/>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kern="1200" dirty="0">
                <a:solidFill>
                  <a:srgbClr val="FFFFFF"/>
                </a:solidFill>
                <a:latin typeface="Franklin Gothic Book" panose="020B0503020102020204" pitchFamily="34" charset="0"/>
              </a:rPr>
              <a:t>CRITICAL INCIDENT REVIEW</a:t>
            </a:r>
          </a:p>
        </p:txBody>
      </p:sp>
      <p:graphicFrame>
        <p:nvGraphicFramePr>
          <p:cNvPr id="5" name="Table 4">
            <a:extLst>
              <a:ext uri="{FF2B5EF4-FFF2-40B4-BE49-F238E27FC236}">
                <a16:creationId xmlns:a16="http://schemas.microsoft.com/office/drawing/2014/main" id="{AFB8B974-84A3-40D2-987D-B7A14B1A95BD}"/>
              </a:ext>
            </a:extLst>
          </p:cNvPr>
          <p:cNvGraphicFramePr>
            <a:graphicFrameLocks noGrp="1"/>
          </p:cNvGraphicFramePr>
          <p:nvPr>
            <p:extLst>
              <p:ext uri="{D42A27DB-BD31-4B8C-83A1-F6EECF244321}">
                <p14:modId xmlns:p14="http://schemas.microsoft.com/office/powerpoint/2010/main" val="408213067"/>
              </p:ext>
            </p:extLst>
          </p:nvPr>
        </p:nvGraphicFramePr>
        <p:xfrm>
          <a:off x="248195" y="3169372"/>
          <a:ext cx="11834948" cy="2460802"/>
        </p:xfrm>
        <a:graphic>
          <a:graphicData uri="http://schemas.openxmlformats.org/drawingml/2006/table">
            <a:tbl>
              <a:tblPr firstRow="1" firstCol="1" bandRow="1">
                <a:tableStyleId>{5C22544A-7EE6-4342-B048-85BDC9FD1C3A}</a:tableStyleId>
              </a:tblPr>
              <a:tblGrid>
                <a:gridCol w="1400988">
                  <a:extLst>
                    <a:ext uri="{9D8B030D-6E8A-4147-A177-3AD203B41FA5}">
                      <a16:colId xmlns:a16="http://schemas.microsoft.com/office/drawing/2014/main" val="529114337"/>
                    </a:ext>
                  </a:extLst>
                </a:gridCol>
                <a:gridCol w="10433960">
                  <a:extLst>
                    <a:ext uri="{9D8B030D-6E8A-4147-A177-3AD203B41FA5}">
                      <a16:colId xmlns:a16="http://schemas.microsoft.com/office/drawing/2014/main" val="1367680985"/>
                    </a:ext>
                  </a:extLst>
                </a:gridCol>
              </a:tblGrid>
              <a:tr h="470345">
                <a:tc>
                  <a:txBody>
                    <a:bodyPr/>
                    <a:lstStyle/>
                    <a:p>
                      <a:pPr marL="0" marR="0" algn="ctr">
                        <a:lnSpc>
                          <a:spcPct val="115000"/>
                        </a:lnSpc>
                        <a:spcBef>
                          <a:spcPts val="0"/>
                        </a:spcBef>
                        <a:spcAft>
                          <a:spcPts val="0"/>
                        </a:spcAft>
                      </a:pPr>
                      <a:endParaRPr lang="en-US" sz="27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2">
                        <a:lumMod val="50000"/>
                      </a:schemeClr>
                    </a:solidFill>
                  </a:tcPr>
                </a:tc>
                <a:tc>
                  <a:txBody>
                    <a:bodyPr/>
                    <a:lstStyle/>
                    <a:p>
                      <a:pPr marL="0" marR="0">
                        <a:lnSpc>
                          <a:spcPct val="115000"/>
                        </a:lnSpc>
                        <a:spcBef>
                          <a:spcPts val="0"/>
                        </a:spcBef>
                        <a:spcAft>
                          <a:spcPts val="0"/>
                        </a:spcAft>
                      </a:pPr>
                      <a:r>
                        <a:rPr lang="en-US" sz="2700" b="0" dirty="0">
                          <a:effectLst/>
                          <a:latin typeface="Franklin Gothic Medium Cond" panose="020B0606030402020204" pitchFamily="34" charset="0"/>
                        </a:rPr>
                        <a:t>LEVEL OF HARM</a:t>
                      </a:r>
                      <a:endParaRPr lang="en-US" sz="27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2">
                        <a:lumMod val="50000"/>
                      </a:schemeClr>
                    </a:solidFill>
                  </a:tcPr>
                </a:tc>
                <a:extLst>
                  <a:ext uri="{0D108BD9-81ED-4DB2-BD59-A6C34878D82A}">
                    <a16:rowId xmlns:a16="http://schemas.microsoft.com/office/drawing/2014/main" val="702266893"/>
                  </a:ext>
                </a:extLst>
              </a:tr>
              <a:tr h="470345">
                <a:tc>
                  <a:txBody>
                    <a:bodyPr/>
                    <a:lstStyle/>
                    <a:p>
                      <a:pPr marL="0" marR="0" algn="ctr">
                        <a:lnSpc>
                          <a:spcPct val="115000"/>
                        </a:lnSpc>
                        <a:spcBef>
                          <a:spcPts val="0"/>
                        </a:spcBef>
                        <a:spcAft>
                          <a:spcPts val="0"/>
                        </a:spcAft>
                      </a:pPr>
                      <a:r>
                        <a:rPr lang="en-US" sz="2400" b="0" dirty="0">
                          <a:solidFill>
                            <a:srgbClr val="546882"/>
                          </a:solidFill>
                          <a:effectLst/>
                          <a:latin typeface="Franklin Gothic Medium Cond" panose="020B0606030402020204" pitchFamily="34" charset="0"/>
                        </a:rPr>
                        <a:t>Level 1</a:t>
                      </a:r>
                      <a:endParaRPr lang="en-US" sz="2400" b="0" dirty="0">
                        <a:solidFill>
                          <a:srgbClr val="546882"/>
                        </a:solidFill>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tc>
                  <a:txBody>
                    <a:bodyPr/>
                    <a:lstStyle/>
                    <a:p>
                      <a:pPr marL="0" marR="0">
                        <a:lnSpc>
                          <a:spcPct val="115000"/>
                        </a:lnSpc>
                        <a:spcBef>
                          <a:spcPts val="0"/>
                        </a:spcBef>
                        <a:spcAft>
                          <a:spcPts val="0"/>
                        </a:spcAft>
                      </a:pPr>
                      <a:r>
                        <a:rPr lang="en-US" sz="2400" b="0" dirty="0">
                          <a:effectLst/>
                          <a:latin typeface="Franklin Gothic Medium Cond" panose="020B0606030402020204" pitchFamily="34" charset="0"/>
                        </a:rPr>
                        <a:t>None</a:t>
                      </a:r>
                      <a:endParaRPr lang="en-US" sz="24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extLst>
                  <a:ext uri="{0D108BD9-81ED-4DB2-BD59-A6C34878D82A}">
                    <a16:rowId xmlns:a16="http://schemas.microsoft.com/office/drawing/2014/main" val="3493214933"/>
                  </a:ext>
                </a:extLst>
              </a:tr>
              <a:tr h="470345">
                <a:tc>
                  <a:txBody>
                    <a:bodyPr/>
                    <a:lstStyle/>
                    <a:p>
                      <a:pPr marL="0" marR="0" algn="ctr">
                        <a:lnSpc>
                          <a:spcPct val="115000"/>
                        </a:lnSpc>
                        <a:spcBef>
                          <a:spcPts val="0"/>
                        </a:spcBef>
                        <a:spcAft>
                          <a:spcPts val="0"/>
                        </a:spcAft>
                      </a:pPr>
                      <a:r>
                        <a:rPr lang="en-US" sz="2400" b="0" dirty="0">
                          <a:solidFill>
                            <a:srgbClr val="546882"/>
                          </a:solidFill>
                          <a:effectLst/>
                          <a:latin typeface="Franklin Gothic Medium Cond" panose="020B0606030402020204" pitchFamily="34" charset="0"/>
                        </a:rPr>
                        <a:t>Level 2</a:t>
                      </a:r>
                      <a:endParaRPr lang="en-US" sz="2400" b="0" dirty="0">
                        <a:solidFill>
                          <a:srgbClr val="546882"/>
                        </a:solidFill>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tc>
                  <a:txBody>
                    <a:bodyPr/>
                    <a:lstStyle/>
                    <a:p>
                      <a:pPr marL="0" marR="0">
                        <a:lnSpc>
                          <a:spcPct val="115000"/>
                        </a:lnSpc>
                        <a:spcBef>
                          <a:spcPts val="0"/>
                        </a:spcBef>
                        <a:spcAft>
                          <a:spcPts val="0"/>
                        </a:spcAft>
                      </a:pPr>
                      <a:r>
                        <a:rPr lang="en-US" sz="2400" b="0" dirty="0">
                          <a:effectLst/>
                          <a:latin typeface="Franklin Gothic Medium Cond" panose="020B0606030402020204" pitchFamily="34" charset="0"/>
                        </a:rPr>
                        <a:t>Injury or harm requiring treatment up to and including first aid</a:t>
                      </a:r>
                      <a:endParaRPr lang="en-US" sz="24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extLst>
                  <a:ext uri="{0D108BD9-81ED-4DB2-BD59-A6C34878D82A}">
                    <a16:rowId xmlns:a16="http://schemas.microsoft.com/office/drawing/2014/main" val="1196592234"/>
                  </a:ext>
                </a:extLst>
              </a:tr>
              <a:tr h="579422">
                <a:tc>
                  <a:txBody>
                    <a:bodyPr/>
                    <a:lstStyle/>
                    <a:p>
                      <a:pPr marL="0" marR="0" algn="ctr">
                        <a:lnSpc>
                          <a:spcPct val="115000"/>
                        </a:lnSpc>
                        <a:spcBef>
                          <a:spcPts val="0"/>
                        </a:spcBef>
                        <a:spcAft>
                          <a:spcPts val="0"/>
                        </a:spcAft>
                      </a:pPr>
                      <a:r>
                        <a:rPr lang="en-US" sz="2400" b="0" dirty="0">
                          <a:solidFill>
                            <a:srgbClr val="546882"/>
                          </a:solidFill>
                          <a:effectLst/>
                          <a:latin typeface="Franklin Gothic Medium Cond" panose="020B0606030402020204" pitchFamily="34" charset="0"/>
                        </a:rPr>
                        <a:t>Level 3</a:t>
                      </a:r>
                      <a:endParaRPr lang="en-US" sz="2400" b="0" dirty="0">
                        <a:solidFill>
                          <a:srgbClr val="546882"/>
                        </a:solidFill>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tc>
                  <a:txBody>
                    <a:bodyPr/>
                    <a:lstStyle/>
                    <a:p>
                      <a:pPr marL="0" marR="0">
                        <a:lnSpc>
                          <a:spcPct val="115000"/>
                        </a:lnSpc>
                        <a:spcBef>
                          <a:spcPts val="0"/>
                        </a:spcBef>
                        <a:spcAft>
                          <a:spcPts val="0"/>
                        </a:spcAft>
                      </a:pPr>
                      <a:r>
                        <a:rPr lang="en-US" sz="2400" b="0" dirty="0">
                          <a:effectLst/>
                          <a:latin typeface="Franklin Gothic Medium Cond" panose="020B0606030402020204" pitchFamily="34" charset="0"/>
                        </a:rPr>
                        <a:t>Injury or harm requiring medical treatment beyond first aid, that may require hospitalization</a:t>
                      </a:r>
                      <a:endParaRPr lang="en-US" sz="24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extLst>
                  <a:ext uri="{0D108BD9-81ED-4DB2-BD59-A6C34878D82A}">
                    <a16:rowId xmlns:a16="http://schemas.microsoft.com/office/drawing/2014/main" val="2719160377"/>
                  </a:ext>
                </a:extLst>
              </a:tr>
              <a:tr h="470345">
                <a:tc>
                  <a:txBody>
                    <a:bodyPr/>
                    <a:lstStyle/>
                    <a:p>
                      <a:pPr marL="0" marR="0" algn="ctr">
                        <a:lnSpc>
                          <a:spcPct val="115000"/>
                        </a:lnSpc>
                        <a:spcBef>
                          <a:spcPts val="0"/>
                        </a:spcBef>
                        <a:spcAft>
                          <a:spcPts val="0"/>
                        </a:spcAft>
                      </a:pPr>
                      <a:r>
                        <a:rPr lang="en-US" sz="2400" b="0" dirty="0">
                          <a:solidFill>
                            <a:srgbClr val="546882"/>
                          </a:solidFill>
                          <a:effectLst/>
                          <a:latin typeface="Franklin Gothic Medium Cond" panose="020B0606030402020204" pitchFamily="34" charset="0"/>
                        </a:rPr>
                        <a:t>Level 4</a:t>
                      </a:r>
                      <a:endParaRPr lang="en-US" sz="2400" b="0" dirty="0">
                        <a:solidFill>
                          <a:srgbClr val="546882"/>
                        </a:solidFill>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tc>
                  <a:txBody>
                    <a:bodyPr/>
                    <a:lstStyle/>
                    <a:p>
                      <a:pPr marL="0" marR="0">
                        <a:lnSpc>
                          <a:spcPct val="115000"/>
                        </a:lnSpc>
                        <a:spcBef>
                          <a:spcPts val="0"/>
                        </a:spcBef>
                        <a:spcAft>
                          <a:spcPts val="0"/>
                        </a:spcAft>
                      </a:pPr>
                      <a:r>
                        <a:rPr lang="en-US" sz="2400" b="0" dirty="0">
                          <a:effectLst/>
                          <a:latin typeface="Franklin Gothic Medium Cond" panose="020B0606030402020204" pitchFamily="34" charset="0"/>
                        </a:rPr>
                        <a:t>Injury or harm resulting in death</a:t>
                      </a:r>
                      <a:endParaRPr lang="en-US" sz="2400" b="0" dirty="0">
                        <a:effectLst/>
                        <a:latin typeface="Franklin Gothic Medium Cond" panose="020B0606030402020204" pitchFamily="34" charset="0"/>
                        <a:ea typeface="Tahoma" panose="020B0604030504040204" pitchFamily="34" charset="0"/>
                        <a:cs typeface="Arial" panose="020B0604020202020204" pitchFamily="34" charset="0"/>
                      </a:endParaRPr>
                    </a:p>
                  </a:txBody>
                  <a:tcPr marL="92769" marR="92769" marT="0" marB="0">
                    <a:solidFill>
                      <a:schemeClr val="bg1">
                        <a:lumMod val="95000"/>
                      </a:schemeClr>
                    </a:solidFill>
                  </a:tcPr>
                </a:tc>
                <a:extLst>
                  <a:ext uri="{0D108BD9-81ED-4DB2-BD59-A6C34878D82A}">
                    <a16:rowId xmlns:a16="http://schemas.microsoft.com/office/drawing/2014/main" val="3719207263"/>
                  </a:ext>
                </a:extLst>
              </a:tr>
            </a:tbl>
          </a:graphicData>
        </a:graphic>
      </p:graphicFrame>
      <p:pic>
        <p:nvPicPr>
          <p:cNvPr id="3" name="Audio 2">
            <a:hlinkClick r:id="" action="ppaction://media"/>
            <a:extLst>
              <a:ext uri="{FF2B5EF4-FFF2-40B4-BE49-F238E27FC236}">
                <a16:creationId xmlns:a16="http://schemas.microsoft.com/office/drawing/2014/main" id="{727C485D-9045-4838-A17A-DD02DF58C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2202644"/>
      </p:ext>
    </p:extLst>
  </p:cSld>
  <p:clrMapOvr>
    <a:masterClrMapping/>
  </p:clrMapOvr>
  <mc:AlternateContent xmlns:mc="http://schemas.openxmlformats.org/markup-compatibility/2006" xmlns:p14="http://schemas.microsoft.com/office/powerpoint/2010/main">
    <mc:Choice Requires="p14">
      <p:transition spd="slow" p14:dur="2000" advTm="66969"/>
    </mc:Choice>
    <mc:Fallback xmlns="">
      <p:transition spd="slow" advTm="6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ursing Home Abuse: Physical Abuse | Vinson Law Office PA">
            <a:extLst>
              <a:ext uri="{FF2B5EF4-FFF2-40B4-BE49-F238E27FC236}">
                <a16:creationId xmlns:a16="http://schemas.microsoft.com/office/drawing/2014/main" id="{8EACA31C-7905-41AB-A4F0-176002601E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5" t="9091" r="1932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anchor="b">
            <a:normAutofit/>
          </a:bodyPr>
          <a:lstStyle/>
          <a:p>
            <a:r>
              <a:rPr lang="en-US" sz="2800" dirty="0">
                <a:latin typeface="Franklin Gothic Medium" panose="020B0603020102020204" pitchFamily="34" charset="0"/>
              </a:rPr>
              <a:t>PHYSICAL ABUSE</a:t>
            </a:r>
          </a:p>
        </p:txBody>
      </p:sp>
      <p:sp>
        <p:nvSpPr>
          <p:cNvPr id="1030"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1"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424815" y="2489454"/>
            <a:ext cx="3438906" cy="3207258"/>
          </a:xfrm>
        </p:spPr>
        <p:txBody>
          <a:bodyPr anchor="t">
            <a:normAutofit fontScale="92500" lnSpcReduction="10000"/>
          </a:bodyPr>
          <a:lstStyle/>
          <a:p>
            <a:pPr marL="0" indent="0">
              <a:buNone/>
            </a:pPr>
            <a:r>
              <a:rPr lang="en-US" sz="2400" dirty="0">
                <a:latin typeface="Franklin Gothic Medium" panose="020B0603020102020204" pitchFamily="34" charset="0"/>
              </a:rPr>
              <a:t>Any assault by someone other than another person supported, upon a person supported. Physical abuse includes, but is not limited to, hitting, kicking, pinching, slapping, or otherwise striking a person or using excessive force regardless of whether an injury results</a:t>
            </a:r>
            <a:r>
              <a:rPr lang="en-US" sz="2400" dirty="0"/>
              <a:t>. </a:t>
            </a:r>
          </a:p>
          <a:p>
            <a:pPr marL="0" indent="0">
              <a:buNone/>
            </a:pPr>
            <a:endParaRPr lang="en-US" sz="2400" dirty="0"/>
          </a:p>
          <a:p>
            <a:pPr marL="0" indent="0">
              <a:buNone/>
            </a:pPr>
            <a:endParaRPr lang="en-US" sz="2400" dirty="0"/>
          </a:p>
          <a:p>
            <a:pPr marL="0" indent="0">
              <a:buNone/>
            </a:pPr>
            <a:endParaRPr lang="en-US" sz="1700" dirty="0"/>
          </a:p>
        </p:txBody>
      </p:sp>
      <p:sp>
        <p:nvSpPr>
          <p:cNvPr id="5" name="TextBox 4">
            <a:extLst>
              <a:ext uri="{FF2B5EF4-FFF2-40B4-BE49-F238E27FC236}">
                <a16:creationId xmlns:a16="http://schemas.microsoft.com/office/drawing/2014/main" id="{B5D893AB-DE0B-461E-BF41-4DEAB7700448}"/>
              </a:ext>
            </a:extLst>
          </p:cNvPr>
          <p:cNvSpPr txBox="1"/>
          <p:nvPr/>
        </p:nvSpPr>
        <p:spPr>
          <a:xfrm>
            <a:off x="424815" y="5724398"/>
            <a:ext cx="9385509" cy="923330"/>
          </a:xfrm>
          <a:prstGeom prst="rect">
            <a:avLst/>
          </a:prstGeom>
          <a:noFill/>
        </p:spPr>
        <p:txBody>
          <a:bodyPr wrap="square" rtlCol="0">
            <a:spAutoFit/>
          </a:bodyPr>
          <a:lstStyle/>
          <a:p>
            <a:r>
              <a:rPr lang="en-US" dirty="0">
                <a:solidFill>
                  <a:srgbClr val="C00000"/>
                </a:solidFill>
                <a:latin typeface="Franklin Gothic Medium" panose="020B0603020102020204" pitchFamily="34" charset="0"/>
              </a:rPr>
              <a:t>RCS NOTIFICATION: IMMEDIATE </a:t>
            </a:r>
          </a:p>
          <a:p>
            <a:r>
              <a:rPr lang="en-US" dirty="0">
                <a:solidFill>
                  <a:srgbClr val="C00000"/>
                </a:solidFill>
                <a:latin typeface="Franklin Gothic Medium" panose="020B0603020102020204" pitchFamily="34" charset="0"/>
              </a:rPr>
              <a:t>THERAP APPROVAL: 24 HRS  </a:t>
            </a:r>
          </a:p>
          <a:p>
            <a:r>
              <a:rPr lang="en-US" dirty="0">
                <a:solidFill>
                  <a:srgbClr val="C00000"/>
                </a:solidFill>
                <a:latin typeface="Franklin Gothic Medium" panose="020B0603020102020204" pitchFamily="34" charset="0"/>
              </a:rPr>
              <a:t>LEVEL OF HARM (1-4)</a:t>
            </a:r>
          </a:p>
        </p:txBody>
      </p:sp>
      <p:pic>
        <p:nvPicPr>
          <p:cNvPr id="10" name="Audio 9">
            <a:hlinkClick r:id="" action="ppaction://media"/>
            <a:extLst>
              <a:ext uri="{FF2B5EF4-FFF2-40B4-BE49-F238E27FC236}">
                <a16:creationId xmlns:a16="http://schemas.microsoft.com/office/drawing/2014/main" id="{21081ACB-6E6F-4C70-919B-34F7716ECB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38269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0591"/>
    </mc:Choice>
    <mc:Fallback xmlns="">
      <p:transition spd="slow" advTm="4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Black-woman-crying - Equitable Growth">
            <a:extLst>
              <a:ext uri="{FF2B5EF4-FFF2-40B4-BE49-F238E27FC236}">
                <a16:creationId xmlns:a16="http://schemas.microsoft.com/office/drawing/2014/main" id="{269DB6CC-8328-4CA8-87C8-678491396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4" r="28173" b="6536"/>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8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anchor="b">
            <a:normAutofit/>
          </a:bodyPr>
          <a:lstStyle/>
          <a:p>
            <a:r>
              <a:rPr lang="en-US" sz="2800" dirty="0">
                <a:latin typeface="Franklin Gothic Medium" panose="020B0603020102020204" pitchFamily="34" charset="0"/>
              </a:rPr>
              <a:t>SEXUAL ABUSE</a:t>
            </a:r>
          </a:p>
        </p:txBody>
      </p:sp>
      <p:sp>
        <p:nvSpPr>
          <p:cNvPr id="1035" name="Rectangle 8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6" name="Rectangle 8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81123" y="2602120"/>
            <a:ext cx="4961586" cy="3207258"/>
          </a:xfrm>
        </p:spPr>
        <p:txBody>
          <a:bodyPr anchor="t">
            <a:normAutofit fontScale="92500" lnSpcReduction="10000"/>
          </a:bodyPr>
          <a:lstStyle/>
          <a:p>
            <a:pPr marL="0" indent="0">
              <a:buNone/>
            </a:pPr>
            <a:r>
              <a:rPr lang="en-US" sz="2000" dirty="0">
                <a:latin typeface="Franklin Gothic Medium" panose="020B0603020102020204" pitchFamily="34" charset="0"/>
              </a:rPr>
              <a:t>Any sexual conduct with a person supported by someone other than another person supported, with the intent to gratify the sexual desire of himself/herself or the person. Sexual abuse includes, but is not limited to, sexual intercourse, deviant sexual intercourse, or any form of sexual contact to include any touching of the sexual intimate parts.  Sexual abuse also includes any incitement by an employee/agent of a person supported to engage in any form of sexual activity with another person or other person supported.</a:t>
            </a:r>
          </a:p>
          <a:p>
            <a:pPr marL="0" indent="0">
              <a:buNone/>
            </a:pPr>
            <a:endParaRPr lang="en-US" sz="1400" dirty="0"/>
          </a:p>
          <a:p>
            <a:pPr marL="0" indent="0">
              <a:buNone/>
            </a:pPr>
            <a:endParaRPr lang="en-US" sz="1400" dirty="0"/>
          </a:p>
          <a:p>
            <a:pPr marL="0" indent="0">
              <a:buNone/>
            </a:pPr>
            <a:endParaRPr lang="en-US" sz="1400" dirty="0"/>
          </a:p>
        </p:txBody>
      </p:sp>
      <p:sp>
        <p:nvSpPr>
          <p:cNvPr id="5" name="TextBox 4">
            <a:extLst>
              <a:ext uri="{FF2B5EF4-FFF2-40B4-BE49-F238E27FC236}">
                <a16:creationId xmlns:a16="http://schemas.microsoft.com/office/drawing/2014/main" id="{B5D893AB-DE0B-461E-BF41-4DEAB7700448}"/>
              </a:ext>
            </a:extLst>
          </p:cNvPr>
          <p:cNvSpPr txBox="1"/>
          <p:nvPr/>
        </p:nvSpPr>
        <p:spPr>
          <a:xfrm>
            <a:off x="371094" y="5691108"/>
            <a:ext cx="9385509" cy="1077218"/>
          </a:xfrm>
          <a:prstGeom prst="rect">
            <a:avLst/>
          </a:prstGeom>
          <a:noFill/>
        </p:spPr>
        <p:txBody>
          <a:bodyPr wrap="square" rtlCol="0">
            <a:spAutoFit/>
          </a:bodyPr>
          <a:lstStyle/>
          <a:p>
            <a:pPr>
              <a:spcAft>
                <a:spcPts val="600"/>
              </a:spcAft>
            </a:pPr>
            <a:r>
              <a:rPr lang="en-US" dirty="0">
                <a:solidFill>
                  <a:schemeClr val="tx1">
                    <a:lumMod val="85000"/>
                  </a:schemeClr>
                </a:solidFill>
                <a:latin typeface="Franklin Gothic Medium" panose="020B0603020102020204" pitchFamily="34" charset="0"/>
              </a:rPr>
              <a:t>RCS NOTIFICATION: IMMEDIATE </a:t>
            </a:r>
          </a:p>
          <a:p>
            <a:pPr>
              <a:spcAft>
                <a:spcPts val="600"/>
              </a:spcAft>
            </a:pPr>
            <a:r>
              <a:rPr lang="en-US" dirty="0">
                <a:solidFill>
                  <a:schemeClr val="tx1">
                    <a:lumMod val="85000"/>
                  </a:schemeClr>
                </a:solidFill>
                <a:latin typeface="Franklin Gothic Medium" panose="020B0603020102020204" pitchFamily="34" charset="0"/>
              </a:rPr>
              <a:t>THERAP APPROVAL: 24 HRS  </a:t>
            </a:r>
          </a:p>
          <a:p>
            <a:pPr>
              <a:spcAft>
                <a:spcPts val="600"/>
              </a:spcAft>
            </a:pPr>
            <a:r>
              <a:rPr lang="en-US" dirty="0">
                <a:solidFill>
                  <a:schemeClr val="tx1">
                    <a:lumMod val="85000"/>
                  </a:schemeClr>
                </a:solidFill>
                <a:latin typeface="Franklin Gothic Medium" panose="020B0603020102020204" pitchFamily="34" charset="0"/>
              </a:rPr>
              <a:t>LEVEL OF HARM (1-4)</a:t>
            </a:r>
          </a:p>
        </p:txBody>
      </p:sp>
      <p:pic>
        <p:nvPicPr>
          <p:cNvPr id="12" name="Audio 11">
            <a:hlinkClick r:id="" action="ppaction://media"/>
            <a:extLst>
              <a:ext uri="{FF2B5EF4-FFF2-40B4-BE49-F238E27FC236}">
                <a16:creationId xmlns:a16="http://schemas.microsoft.com/office/drawing/2014/main" id="{254C7A05-2F77-40CF-A644-E49B1280D9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7553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1892"/>
    </mc:Choice>
    <mc:Fallback xmlns="">
      <p:transition spd="slow" advTm="61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Post #7: Visual Arguments | Visual Rhetoric Class">
            <a:extLst>
              <a:ext uri="{FF2B5EF4-FFF2-40B4-BE49-F238E27FC236}">
                <a16:creationId xmlns:a16="http://schemas.microsoft.com/office/drawing/2014/main" id="{3392ACA7-33FE-455C-B02C-4F07849D9D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91" r="18700" b="13089"/>
          <a:stretch/>
        </p:blipFill>
        <p:spPr bwMode="auto">
          <a:xfrm>
            <a:off x="5157006" y="1431914"/>
            <a:ext cx="6699121" cy="484632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anchor="b">
            <a:normAutofit/>
          </a:bodyPr>
          <a:lstStyle/>
          <a:p>
            <a:r>
              <a:rPr lang="en-US" sz="2800" dirty="0">
                <a:latin typeface="Franklin Gothic Medium" panose="020B0603020102020204" pitchFamily="34" charset="0"/>
              </a:rPr>
              <a:t>VERBAL ABUSE</a:t>
            </a:r>
          </a:p>
        </p:txBody>
      </p:sp>
      <p:sp>
        <p:nvSpPr>
          <p:cNvPr id="139" name="Rectangle 1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71093" y="2596652"/>
            <a:ext cx="3874335" cy="3207258"/>
          </a:xfrm>
        </p:spPr>
        <p:txBody>
          <a:bodyPr anchor="t">
            <a:normAutofit/>
          </a:bodyPr>
          <a:lstStyle/>
          <a:p>
            <a:pPr marL="0" indent="0">
              <a:buNone/>
            </a:pPr>
            <a:r>
              <a:rPr lang="en-US" sz="1700" dirty="0">
                <a:latin typeface="Franklin Gothic Medium" panose="020B0603020102020204" pitchFamily="34" charset="0"/>
              </a:rPr>
              <a:t>Verbal conduct by someone, other than another person supported that demeans or could reasonably be expected to cause shame or ridicule, humiliation, embarrassment, or emotional distress. Verbal abuse includes, but is not limited to, threatening, using abusive, obscene or derogatory language, teasing or taunting in a manner to expose the person to ridicule.</a:t>
            </a:r>
          </a:p>
          <a:p>
            <a:pPr marL="0" indent="0">
              <a:buNone/>
            </a:pPr>
            <a:endParaRPr lang="en-US" sz="1700" dirty="0">
              <a:latin typeface="Franklin Gothic Medium" panose="020B0603020102020204" pitchFamily="34" charset="0"/>
            </a:endParaRPr>
          </a:p>
          <a:p>
            <a:pPr marL="0" indent="0">
              <a:buNone/>
            </a:pPr>
            <a:endParaRPr lang="en-US" sz="1700" dirty="0"/>
          </a:p>
          <a:p>
            <a:pPr marL="0" indent="0">
              <a:buNone/>
            </a:pPr>
            <a:endParaRPr lang="en-US" sz="1700" dirty="0"/>
          </a:p>
          <a:p>
            <a:pPr marL="0" indent="0">
              <a:buNone/>
            </a:pPr>
            <a:endParaRPr lang="en-US" sz="1700" dirty="0"/>
          </a:p>
        </p:txBody>
      </p:sp>
      <p:sp>
        <p:nvSpPr>
          <p:cNvPr id="5" name="TextBox 4">
            <a:extLst>
              <a:ext uri="{FF2B5EF4-FFF2-40B4-BE49-F238E27FC236}">
                <a16:creationId xmlns:a16="http://schemas.microsoft.com/office/drawing/2014/main" id="{B5D893AB-DE0B-461E-BF41-4DEAB7700448}"/>
              </a:ext>
            </a:extLst>
          </p:cNvPr>
          <p:cNvSpPr txBox="1"/>
          <p:nvPr/>
        </p:nvSpPr>
        <p:spPr>
          <a:xfrm>
            <a:off x="414501" y="5619885"/>
            <a:ext cx="3438906" cy="1077218"/>
          </a:xfrm>
          <a:prstGeom prst="rect">
            <a:avLst/>
          </a:prstGeom>
          <a:noFill/>
        </p:spPr>
        <p:txBody>
          <a:bodyPr wrap="square" rtlCol="0">
            <a:spAutoFit/>
          </a:bodyPr>
          <a:lstStyle/>
          <a:p>
            <a:pPr>
              <a:spcAft>
                <a:spcPts val="600"/>
              </a:spcAft>
            </a:pPr>
            <a:r>
              <a:rPr lang="en-US" dirty="0">
                <a:solidFill>
                  <a:srgbClr val="00B050"/>
                </a:solidFill>
                <a:latin typeface="Franklin Gothic Medium" panose="020B0603020102020204" pitchFamily="34" charset="0"/>
              </a:rPr>
              <a:t>RCS NOTIFICATION: IMMEDIATE </a:t>
            </a:r>
          </a:p>
          <a:p>
            <a:pPr>
              <a:spcAft>
                <a:spcPts val="600"/>
              </a:spcAft>
            </a:pPr>
            <a:r>
              <a:rPr lang="en-US" dirty="0">
                <a:solidFill>
                  <a:srgbClr val="00B050"/>
                </a:solidFill>
                <a:latin typeface="Franklin Gothic Medium" panose="020B0603020102020204" pitchFamily="34" charset="0"/>
              </a:rPr>
              <a:t>THERAP APPROVAL: 24 HRS  </a:t>
            </a:r>
          </a:p>
          <a:p>
            <a:pPr>
              <a:spcAft>
                <a:spcPts val="600"/>
              </a:spcAft>
            </a:pPr>
            <a:r>
              <a:rPr lang="en-US" dirty="0">
                <a:solidFill>
                  <a:srgbClr val="00B050"/>
                </a:solidFill>
                <a:latin typeface="Franklin Gothic Medium" panose="020B0603020102020204" pitchFamily="34" charset="0"/>
              </a:rPr>
              <a:t>LEVEL OF HARM (1)</a:t>
            </a:r>
          </a:p>
        </p:txBody>
      </p:sp>
      <p:pic>
        <p:nvPicPr>
          <p:cNvPr id="6" name="Audio 5">
            <a:hlinkClick r:id="" action="ppaction://media"/>
            <a:extLst>
              <a:ext uri="{FF2B5EF4-FFF2-40B4-BE49-F238E27FC236}">
                <a16:creationId xmlns:a16="http://schemas.microsoft.com/office/drawing/2014/main" id="{9801512D-A1BF-4D74-A7EF-2A8678A6D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56394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0698"/>
    </mc:Choice>
    <mc:Fallback xmlns="">
      <p:transition spd="slow" advTm="4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 name="Rectangle 140">
            <a:extLst>
              <a:ext uri="{FF2B5EF4-FFF2-40B4-BE49-F238E27FC236}">
                <a16:creationId xmlns:a16="http://schemas.microsoft.com/office/drawing/2014/main" id="{91793900-90FA-49F2-B935-C199708F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531191" y="178542"/>
            <a:ext cx="3319114" cy="696669"/>
          </a:xfrm>
        </p:spPr>
        <p:txBody>
          <a:bodyPr>
            <a:normAutofit/>
          </a:bodyPr>
          <a:lstStyle/>
          <a:p>
            <a:pPr algn="ctr"/>
            <a:r>
              <a:rPr lang="en-US" sz="3400" dirty="0">
                <a:latin typeface="Franklin Gothic Medium" panose="020B0603020102020204" pitchFamily="34" charset="0"/>
              </a:rPr>
              <a:t>NEGLECT</a:t>
            </a:r>
          </a:p>
        </p:txBody>
      </p:sp>
      <p:pic>
        <p:nvPicPr>
          <p:cNvPr id="4" name="Picture 4" descr="Are your staff SLEEPING when WFH? | Board &amp; Strategy | Executive Grapevine">
            <a:extLst>
              <a:ext uri="{FF2B5EF4-FFF2-40B4-BE49-F238E27FC236}">
                <a16:creationId xmlns:a16="http://schemas.microsoft.com/office/drawing/2014/main" id="{EA786BF1-6F85-48AE-AE97-685D124521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59" r="3831" b="-1"/>
          <a:stretch/>
        </p:blipFill>
        <p:spPr bwMode="auto">
          <a:xfrm>
            <a:off x="4381498" y="10"/>
            <a:ext cx="4394336" cy="25095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ersonal Injury Lawsuit Claims Elder Neglect">
            <a:extLst>
              <a:ext uri="{FF2B5EF4-FFF2-40B4-BE49-F238E27FC236}">
                <a16:creationId xmlns:a16="http://schemas.microsoft.com/office/drawing/2014/main" id="{E8D20135-C2F4-441E-994E-2FF16D8D57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756"/>
          <a:stretch/>
        </p:blipFill>
        <p:spPr bwMode="auto">
          <a:xfrm>
            <a:off x="-1" y="2509525"/>
            <a:ext cx="4381499" cy="4348475"/>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142">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89421"/>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2" name="Rectangle 144">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4541518" y="2768019"/>
            <a:ext cx="4199264" cy="4089971"/>
          </a:xfrm>
        </p:spPr>
        <p:txBody>
          <a:bodyPr anchor="ctr">
            <a:normAutofit fontScale="62500" lnSpcReduction="20000"/>
          </a:bodyPr>
          <a:lstStyle/>
          <a:p>
            <a:pPr marL="0" indent="0">
              <a:buNone/>
            </a:pPr>
            <a:r>
              <a:rPr lang="en-US" sz="2900" dirty="0">
                <a:latin typeface="Franklin Gothic Medium" panose="020B0603020102020204" pitchFamily="34" charset="0"/>
              </a:rPr>
              <a:t>The failure to carry out a duty through carelessness, inattention, or disregard of duty whereby the person supported is exposed to harm or risk of harm.  Neglect includes, but is not limited to:</a:t>
            </a:r>
          </a:p>
          <a:p>
            <a:pPr marL="0" indent="0">
              <a:buNone/>
            </a:pPr>
            <a:r>
              <a:rPr lang="en-US" sz="2900" dirty="0">
                <a:latin typeface="Franklin Gothic Medium" panose="020B0603020102020204" pitchFamily="34" charset="0"/>
              </a:rPr>
              <a:t>Failing to appropriately supervise people;</a:t>
            </a:r>
          </a:p>
          <a:p>
            <a:pPr marL="0" indent="0">
              <a:buNone/>
            </a:pPr>
            <a:r>
              <a:rPr lang="en-US" sz="2900" dirty="0">
                <a:latin typeface="Franklin Gothic Medium" panose="020B0603020102020204" pitchFamily="34" charset="0"/>
              </a:rPr>
              <a:t>Failing to ensure the person’s basic needs for safety, nutrition, medical care and personal attention are met;</a:t>
            </a:r>
          </a:p>
          <a:p>
            <a:pPr marL="0" indent="0">
              <a:buNone/>
            </a:pPr>
            <a:r>
              <a:rPr lang="en-US" sz="2900" dirty="0">
                <a:latin typeface="Franklin Gothic Medium" panose="020B0603020102020204" pitchFamily="34" charset="0"/>
              </a:rPr>
              <a:t>Failing to provide supports in accordance with Person-Centered Plan;</a:t>
            </a:r>
          </a:p>
          <a:p>
            <a:pPr marL="0" indent="0">
              <a:buNone/>
            </a:pPr>
            <a:r>
              <a:rPr lang="en-US" sz="2900" dirty="0">
                <a:latin typeface="Franklin Gothic Medium" panose="020B0603020102020204" pitchFamily="34" charset="0"/>
              </a:rPr>
              <a:t>Utilizing treatment techniques, e.g., restraints, seclusion, etc., in violation of the ADMH Administrative Code, regardless of whether an injury results. </a:t>
            </a:r>
          </a:p>
          <a:p>
            <a:pPr marL="0" indent="0">
              <a:buNone/>
            </a:pPr>
            <a:endParaRPr lang="en-US" sz="1100" dirty="0"/>
          </a:p>
          <a:p>
            <a:pPr marL="0" indent="0">
              <a:buNone/>
            </a:pPr>
            <a:endParaRPr lang="en-US" sz="1100" dirty="0"/>
          </a:p>
          <a:p>
            <a:pPr marL="0" indent="0">
              <a:buNone/>
            </a:pPr>
            <a:endParaRPr lang="en-US" sz="1100" dirty="0"/>
          </a:p>
        </p:txBody>
      </p:sp>
      <p:pic>
        <p:nvPicPr>
          <p:cNvPr id="5122" name="Picture 2" descr="fridge | Dana McCauley's food blog">
            <a:extLst>
              <a:ext uri="{FF2B5EF4-FFF2-40B4-BE49-F238E27FC236}">
                <a16:creationId xmlns:a16="http://schemas.microsoft.com/office/drawing/2014/main" id="{85ECD3FA-30B4-4015-8B95-2A9C9C35C9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5494"/>
          <a:stretch/>
        </p:blipFill>
        <p:spPr bwMode="auto">
          <a:xfrm>
            <a:off x="8775834" y="2553429"/>
            <a:ext cx="3416166" cy="4304571"/>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146">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4683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D893AB-DE0B-461E-BF41-4DEAB7700448}"/>
              </a:ext>
            </a:extLst>
          </p:cNvPr>
          <p:cNvSpPr txBox="1"/>
          <p:nvPr/>
        </p:nvSpPr>
        <p:spPr>
          <a:xfrm>
            <a:off x="256239" y="1143707"/>
            <a:ext cx="3827659" cy="1077218"/>
          </a:xfrm>
          <a:prstGeom prst="rect">
            <a:avLst/>
          </a:prstGeom>
          <a:noFill/>
        </p:spPr>
        <p:txBody>
          <a:bodyPr wrap="square" rtlCol="0">
            <a:spAutoFit/>
          </a:bodyPr>
          <a:lstStyle/>
          <a:p>
            <a:pPr>
              <a:spcAft>
                <a:spcPts val="600"/>
              </a:spcAft>
            </a:pPr>
            <a:r>
              <a:rPr lang="en-US" dirty="0">
                <a:solidFill>
                  <a:srgbClr val="C00000"/>
                </a:solidFill>
                <a:latin typeface="Franklin Gothic Medium" panose="020B0603020102020204" pitchFamily="34" charset="0"/>
              </a:rPr>
              <a:t>RCS NOTIFICATION: IMMEDIATE </a:t>
            </a:r>
          </a:p>
          <a:p>
            <a:pPr>
              <a:spcAft>
                <a:spcPts val="600"/>
              </a:spcAft>
            </a:pPr>
            <a:r>
              <a:rPr lang="en-US" dirty="0">
                <a:solidFill>
                  <a:srgbClr val="C00000"/>
                </a:solidFill>
                <a:latin typeface="Franklin Gothic Medium" panose="020B0603020102020204" pitchFamily="34" charset="0"/>
              </a:rPr>
              <a:t>THERAP APPROVAL: 24 HRS  </a:t>
            </a:r>
          </a:p>
          <a:p>
            <a:pPr>
              <a:spcAft>
                <a:spcPts val="600"/>
              </a:spcAft>
            </a:pPr>
            <a:r>
              <a:rPr lang="en-US" dirty="0">
                <a:solidFill>
                  <a:srgbClr val="C00000"/>
                </a:solidFill>
                <a:latin typeface="Franklin Gothic Medium" panose="020B0603020102020204" pitchFamily="34" charset="0"/>
              </a:rPr>
              <a:t>LEVEL OF HARM (1-4)</a:t>
            </a:r>
          </a:p>
        </p:txBody>
      </p:sp>
      <p:pic>
        <p:nvPicPr>
          <p:cNvPr id="8" name="Audio 7">
            <a:hlinkClick r:id="" action="ppaction://media"/>
            <a:extLst>
              <a:ext uri="{FF2B5EF4-FFF2-40B4-BE49-F238E27FC236}">
                <a16:creationId xmlns:a16="http://schemas.microsoft.com/office/drawing/2014/main" id="{7000F945-FA84-4871-B8FD-7D6AC7E2C3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8795549"/>
      </p:ext>
    </p:extLst>
  </p:cSld>
  <p:clrMapOvr>
    <a:masterClrMapping/>
  </p:clrMapOvr>
  <mc:AlternateContent xmlns:mc="http://schemas.openxmlformats.org/markup-compatibility/2006" xmlns:p14="http://schemas.microsoft.com/office/powerpoint/2010/main">
    <mc:Choice Requires="p14">
      <p:transition spd="slow" p14:dur="2000" advTm="55565"/>
    </mc:Choice>
    <mc:Fallback xmlns="">
      <p:transition spd="slow" advTm="5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655320" y="365125"/>
            <a:ext cx="5120114" cy="1692794"/>
          </a:xfrm>
        </p:spPr>
        <p:txBody>
          <a:bodyPr>
            <a:normAutofit/>
          </a:bodyPr>
          <a:lstStyle/>
          <a:p>
            <a:r>
              <a:rPr lang="en-US" dirty="0">
                <a:latin typeface="Franklin Gothic Medium" panose="020B0603020102020204" pitchFamily="34" charset="0"/>
              </a:rPr>
              <a:t>MISTREATMENT</a:t>
            </a:r>
          </a:p>
        </p:txBody>
      </p:sp>
      <p:cxnSp>
        <p:nvCxnSpPr>
          <p:cNvPr id="2052" name="Straight Arrow Connector 19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655321" y="2575034"/>
            <a:ext cx="5120113" cy="3462228"/>
          </a:xfrm>
        </p:spPr>
        <p:txBody>
          <a:bodyPr>
            <a:normAutofit/>
          </a:bodyPr>
          <a:lstStyle/>
          <a:p>
            <a:pPr marL="0" indent="0">
              <a:buNone/>
            </a:pPr>
            <a:r>
              <a:rPr lang="en-US" sz="1800" dirty="0">
                <a:latin typeface="Franklin Gothic Medium" panose="020B0603020102020204" pitchFamily="34" charset="0"/>
              </a:rPr>
              <a:t>Any act or threat of intimidation, harassment, or similar deed. Mistreatment includes, but is not limited to, active verbal aggression or intimidation, use of physical or non-verbal gestures as a means of intimidation, withholding of, or the threat of withholding, physical necessities or personal possessions as a means of intimidation for control of the person, and making false statements as a means of confusing, frightening, or badgering the person.</a:t>
            </a:r>
          </a:p>
          <a:p>
            <a:pPr marL="0" indent="0">
              <a:buNone/>
            </a:pPr>
            <a:endParaRPr lang="en-US" sz="1800" dirty="0"/>
          </a:p>
          <a:p>
            <a:pPr marL="0" indent="0">
              <a:buNone/>
            </a:pPr>
            <a:endParaRPr lang="en-US" sz="1800" dirty="0"/>
          </a:p>
          <a:p>
            <a:pPr marL="0" indent="0">
              <a:buNone/>
            </a:pPr>
            <a:endParaRPr lang="en-US" sz="1800" dirty="0"/>
          </a:p>
        </p:txBody>
      </p:sp>
      <p:pic>
        <p:nvPicPr>
          <p:cNvPr id="2050" name="Picture 2" descr="Verbal Abuse Signs and Symptoms Cause Emotional Pain | HealthyPlace">
            <a:extLst>
              <a:ext uri="{FF2B5EF4-FFF2-40B4-BE49-F238E27FC236}">
                <a16:creationId xmlns:a16="http://schemas.microsoft.com/office/drawing/2014/main" id="{52E0B56E-5316-4ABE-A0FF-AD820BA3DD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9" r="43110"/>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655320" y="5324217"/>
            <a:ext cx="3644236" cy="1077218"/>
          </a:xfrm>
          <a:prstGeom prst="rect">
            <a:avLst/>
          </a:prstGeom>
          <a:noFill/>
        </p:spPr>
        <p:txBody>
          <a:bodyPr wrap="square" rtlCol="0">
            <a:spAutoFit/>
          </a:bodyPr>
          <a:lstStyle/>
          <a:p>
            <a:pPr>
              <a:spcAft>
                <a:spcPts val="600"/>
              </a:spcAft>
            </a:pPr>
            <a:r>
              <a:rPr lang="en-US" dirty="0">
                <a:solidFill>
                  <a:schemeClr val="accent2">
                    <a:lumMod val="50000"/>
                  </a:schemeClr>
                </a:solidFill>
                <a:latin typeface="Franklin Gothic Medium" panose="020B0603020102020204" pitchFamily="34" charset="0"/>
              </a:rPr>
              <a:t>RCS NOTIFICATION: IMMEDIATE </a:t>
            </a:r>
          </a:p>
          <a:p>
            <a:pPr>
              <a:spcAft>
                <a:spcPts val="600"/>
              </a:spcAft>
            </a:pPr>
            <a:r>
              <a:rPr lang="en-US" dirty="0">
                <a:solidFill>
                  <a:schemeClr val="accent2">
                    <a:lumMod val="50000"/>
                  </a:schemeClr>
                </a:solidFill>
                <a:latin typeface="Franklin Gothic Medium" panose="020B0603020102020204" pitchFamily="34" charset="0"/>
              </a:rPr>
              <a:t>THERAP APPROVAL: 24 HRS  </a:t>
            </a:r>
          </a:p>
          <a:p>
            <a:pPr>
              <a:spcAft>
                <a:spcPts val="600"/>
              </a:spcAft>
            </a:pPr>
            <a:r>
              <a:rPr lang="en-US" dirty="0">
                <a:solidFill>
                  <a:schemeClr val="accent2">
                    <a:lumMod val="50000"/>
                  </a:schemeClr>
                </a:solidFill>
                <a:latin typeface="Franklin Gothic Medium" panose="020B0603020102020204" pitchFamily="34" charset="0"/>
              </a:rPr>
              <a:t>LEVEL OF HARM (1)</a:t>
            </a:r>
          </a:p>
        </p:txBody>
      </p:sp>
      <p:pic>
        <p:nvPicPr>
          <p:cNvPr id="7" name="Audio 6">
            <a:hlinkClick r:id="" action="ppaction://media"/>
            <a:extLst>
              <a:ext uri="{FF2B5EF4-FFF2-40B4-BE49-F238E27FC236}">
                <a16:creationId xmlns:a16="http://schemas.microsoft.com/office/drawing/2014/main" id="{087DB733-315A-4690-BA76-5D8074E7DE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0629516"/>
      </p:ext>
    </p:extLst>
  </p:cSld>
  <p:clrMapOvr>
    <a:masterClrMapping/>
  </p:clrMapOvr>
  <mc:AlternateContent xmlns:mc="http://schemas.openxmlformats.org/markup-compatibility/2006" xmlns:p14="http://schemas.microsoft.com/office/powerpoint/2010/main">
    <mc:Choice Requires="p14">
      <p:transition spd="slow" p14:dur="2000" advTm="49595"/>
    </mc:Choice>
    <mc:Fallback xmlns="">
      <p:transition spd="slow" advTm="4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474967" y="94306"/>
            <a:ext cx="4249006" cy="1325563"/>
          </a:xfrm>
        </p:spPr>
        <p:txBody>
          <a:bodyPr>
            <a:normAutofit/>
          </a:bodyPr>
          <a:lstStyle/>
          <a:p>
            <a:r>
              <a:rPr lang="en-US" dirty="0">
                <a:latin typeface="Franklin Gothic Medium" panose="020B0603020102020204" pitchFamily="34" charset="0"/>
              </a:rPr>
              <a:t>EXPLOITATION</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197160" y="2006109"/>
            <a:ext cx="5766490" cy="3181684"/>
          </a:xfrm>
        </p:spPr>
        <p:txBody>
          <a:bodyPr anchor="t">
            <a:normAutofit/>
          </a:bodyPr>
          <a:lstStyle/>
          <a:p>
            <a:pPr marL="0" indent="0">
              <a:buNone/>
            </a:pPr>
            <a:r>
              <a:rPr lang="en-US" sz="2000" dirty="0">
                <a:latin typeface="Franklin Gothic Medium" panose="020B0603020102020204" pitchFamily="34" charset="0"/>
              </a:rPr>
              <a:t>Utilizing the position of employment to take advantage of person supported for personal benefit. Exploitation includes, but is not limited to, improperly requesting a person supported to perform employee’s work responsibilities, services or tasks for the employee, requesting, taking or receiving money, gifts, or other personal possessions from a person, utilizing persons to engage in conduct with other persons that would be prohibited if performed by an employee. </a:t>
            </a:r>
          </a:p>
          <a:p>
            <a:pPr marL="0" indent="0">
              <a:buNone/>
            </a:pPr>
            <a:endParaRPr lang="en-US" sz="1700" dirty="0"/>
          </a:p>
          <a:p>
            <a:pPr marL="0" indent="0">
              <a:buNone/>
            </a:pPr>
            <a:endParaRPr lang="en-US" sz="1700" dirty="0"/>
          </a:p>
          <a:p>
            <a:pPr marL="0" indent="0">
              <a:buNone/>
            </a:pPr>
            <a:endParaRPr lang="en-US" sz="1700" dirty="0"/>
          </a:p>
        </p:txBody>
      </p:sp>
      <p:sp>
        <p:nvSpPr>
          <p:cNvPr id="192" name="Freeform: Shape 19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48" name="Picture 4" descr="Elder Financial Abuse: Resources and Information">
            <a:extLst>
              <a:ext uri="{FF2B5EF4-FFF2-40B4-BE49-F238E27FC236}">
                <a16:creationId xmlns:a16="http://schemas.microsoft.com/office/drawing/2014/main" id="{9C9BB2DF-2FA1-4085-BD96-238D951BF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91" b="4427"/>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93" name="Freeform: Shape 19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50" name="Picture 6" descr="Fired for stealing food | Washington Hospitality Association | Our mission  is to help our members succeed">
            <a:extLst>
              <a:ext uri="{FF2B5EF4-FFF2-40B4-BE49-F238E27FC236}">
                <a16:creationId xmlns:a16="http://schemas.microsoft.com/office/drawing/2014/main" id="{4297B048-7872-4130-BF51-DD1AD3F6B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44" r="3" b="3"/>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197158" y="5187793"/>
            <a:ext cx="5001415" cy="1197223"/>
          </a:xfrm>
          <a:prstGeom prst="rect">
            <a:avLst/>
          </a:prstGeom>
          <a:noFill/>
          <a:ln>
            <a:noFill/>
          </a:ln>
        </p:spPr>
        <p:txBody>
          <a:bodyPr wrap="square" rtlCol="0">
            <a:noAutofit/>
          </a:bodyPr>
          <a:lstStyle/>
          <a:p>
            <a:pPr>
              <a:spcAft>
                <a:spcPts val="600"/>
              </a:spcAft>
            </a:pPr>
            <a:r>
              <a:rPr lang="en-US" sz="2000" dirty="0">
                <a:solidFill>
                  <a:srgbClr val="FFC000"/>
                </a:solidFill>
                <a:latin typeface="Franklin Gothic Medium" panose="020B0603020102020204" pitchFamily="34" charset="0"/>
              </a:rPr>
              <a:t>RCS NOTIFICATION: IMMEDIATE </a:t>
            </a:r>
          </a:p>
          <a:p>
            <a:pPr>
              <a:spcAft>
                <a:spcPts val="600"/>
              </a:spcAft>
            </a:pPr>
            <a:r>
              <a:rPr lang="en-US" sz="2000" dirty="0">
                <a:solidFill>
                  <a:srgbClr val="FFC000"/>
                </a:solidFill>
                <a:latin typeface="Franklin Gothic Medium" panose="020B0603020102020204" pitchFamily="34" charset="0"/>
              </a:rPr>
              <a:t>THERAP APPROVAL: 24 HRS  </a:t>
            </a:r>
          </a:p>
          <a:p>
            <a:pPr>
              <a:spcAft>
                <a:spcPts val="600"/>
              </a:spcAft>
            </a:pPr>
            <a:r>
              <a:rPr lang="en-US" sz="2000" dirty="0">
                <a:solidFill>
                  <a:srgbClr val="FFC000"/>
                </a:solidFill>
                <a:latin typeface="Franklin Gothic Medium" panose="020B0603020102020204" pitchFamily="34" charset="0"/>
              </a:rPr>
              <a:t>LEVEL OF HARM (1)</a:t>
            </a:r>
          </a:p>
        </p:txBody>
      </p:sp>
      <p:pic>
        <p:nvPicPr>
          <p:cNvPr id="4" name="Audio 3">
            <a:hlinkClick r:id="" action="ppaction://media"/>
            <a:extLst>
              <a:ext uri="{FF2B5EF4-FFF2-40B4-BE49-F238E27FC236}">
                <a16:creationId xmlns:a16="http://schemas.microsoft.com/office/drawing/2014/main" id="{65463280-9833-4AAB-A989-9DBE39ADA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431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713"/>
    </mc:Choice>
    <mc:Fallback xmlns="">
      <p:transition spd="slow" advTm="4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12 Songs About Being Hurt By Someone You Love - Naibuzz">
            <a:extLst>
              <a:ext uri="{FF2B5EF4-FFF2-40B4-BE49-F238E27FC236}">
                <a16:creationId xmlns:a16="http://schemas.microsoft.com/office/drawing/2014/main" id="{660F159B-40C9-451C-A81A-61D18197C4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816"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5728"/>
          </a:xfrm>
        </p:spPr>
        <p:txBody>
          <a:bodyPr anchor="b">
            <a:normAutofit/>
          </a:bodyPr>
          <a:lstStyle/>
          <a:p>
            <a:r>
              <a:rPr lang="en-US" sz="2800" dirty="0">
                <a:latin typeface="Franklin Gothic Medium" panose="020B0603020102020204" pitchFamily="34" charset="0"/>
              </a:rPr>
              <a:t>PHYSICAL ASSAULT</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70332" y="2456076"/>
            <a:ext cx="4300522" cy="3207258"/>
          </a:xfrm>
        </p:spPr>
        <p:txBody>
          <a:bodyPr anchor="t">
            <a:noAutofit/>
          </a:bodyPr>
          <a:lstStyle/>
          <a:p>
            <a:pPr marL="0" indent="0">
              <a:buNone/>
            </a:pPr>
            <a:r>
              <a:rPr lang="en-US" sz="2000" dirty="0">
                <a:latin typeface="Franklin Gothic Medium" panose="020B0603020102020204" pitchFamily="34" charset="0"/>
              </a:rPr>
              <a:t>Any assault by a person supported upon another person supported. Physical assault includes, but is not limited to, hitting, kicking, slapping, throwing objects, striking another person which causes, or may have caused, injury.  A physical assault results from planned, intentional behavior from agitation or other behavior where there is specific intent to inflict harm, or potential harm to another person.</a:t>
            </a:r>
          </a:p>
          <a:p>
            <a:pPr marL="0" indent="0">
              <a:buNone/>
            </a:pPr>
            <a:endParaRPr lang="en-US" sz="2000" dirty="0"/>
          </a:p>
          <a:p>
            <a:pPr marL="0" indent="0">
              <a:buNone/>
            </a:pPr>
            <a:endParaRPr lang="en-US" sz="2000" dirty="0"/>
          </a:p>
        </p:txBody>
      </p:sp>
      <p:sp>
        <p:nvSpPr>
          <p:cNvPr id="5" name="TextBox 4">
            <a:extLst>
              <a:ext uri="{FF2B5EF4-FFF2-40B4-BE49-F238E27FC236}">
                <a16:creationId xmlns:a16="http://schemas.microsoft.com/office/drawing/2014/main" id="{B5D893AB-DE0B-461E-BF41-4DEAB7700448}"/>
              </a:ext>
            </a:extLst>
          </p:cNvPr>
          <p:cNvSpPr txBox="1"/>
          <p:nvPr/>
        </p:nvSpPr>
        <p:spPr>
          <a:xfrm>
            <a:off x="3214570" y="5696712"/>
            <a:ext cx="8949307" cy="685799"/>
          </a:xfrm>
          <a:prstGeom prst="rect">
            <a:avLst/>
          </a:prstGeom>
          <a:solidFill>
            <a:srgbClr val="000000">
              <a:alpha val="50000"/>
            </a:srgbClr>
          </a:solidFill>
          <a:ln>
            <a:noFill/>
          </a:ln>
        </p:spPr>
        <p:txBody>
          <a:bodyPr wrap="square" rtlCol="0">
            <a:noAutofit/>
          </a:bodyPr>
          <a:lstStyle/>
          <a:p>
            <a:pPr algn="r">
              <a:spcAft>
                <a:spcPts val="600"/>
              </a:spcAft>
            </a:pPr>
            <a:r>
              <a:rPr lang="en-US" dirty="0">
                <a:solidFill>
                  <a:srgbClr val="FF0000"/>
                </a:solidFill>
                <a:latin typeface="Franklin Gothic Medium" panose="020B0603020102020204" pitchFamily="34" charset="0"/>
              </a:rPr>
              <a:t>RCS NOTIFICATION: IMMEDIATE </a:t>
            </a:r>
          </a:p>
          <a:p>
            <a:pPr algn="r">
              <a:spcAft>
                <a:spcPts val="600"/>
              </a:spcAft>
            </a:pPr>
            <a:r>
              <a:rPr lang="en-US" dirty="0">
                <a:solidFill>
                  <a:srgbClr val="FF0000"/>
                </a:solidFill>
                <a:latin typeface="Franklin Gothic Medium" panose="020B0603020102020204" pitchFamily="34" charset="0"/>
              </a:rPr>
              <a:t>THERAP APPROVAL: 24 HRS  </a:t>
            </a:r>
          </a:p>
          <a:p>
            <a:pPr algn="r">
              <a:spcAft>
                <a:spcPts val="600"/>
              </a:spcAft>
            </a:pPr>
            <a:r>
              <a:rPr lang="en-US" dirty="0">
                <a:solidFill>
                  <a:srgbClr val="FF0000"/>
                </a:solidFill>
                <a:latin typeface="Franklin Gothic Medium" panose="020B0603020102020204" pitchFamily="34" charset="0"/>
              </a:rPr>
              <a:t>LEVEL OF HARM (1-4)</a:t>
            </a:r>
          </a:p>
        </p:txBody>
      </p:sp>
      <p:pic>
        <p:nvPicPr>
          <p:cNvPr id="8" name="Audio 7">
            <a:hlinkClick r:id="" action="ppaction://media"/>
            <a:extLst>
              <a:ext uri="{FF2B5EF4-FFF2-40B4-BE49-F238E27FC236}">
                <a16:creationId xmlns:a16="http://schemas.microsoft.com/office/drawing/2014/main" id="{5B54FFC9-F0EE-4C9F-BCA9-AE567FEAA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65382487"/>
      </p:ext>
    </p:extLst>
  </p:cSld>
  <p:clrMapOvr>
    <a:masterClrMapping/>
  </p:clrMapOvr>
  <mc:AlternateContent xmlns:mc="http://schemas.openxmlformats.org/markup-compatibility/2006" xmlns:p14="http://schemas.microsoft.com/office/powerpoint/2010/main">
    <mc:Choice Requires="p14">
      <p:transition spd="slow" p14:dur="2000" advTm="43243"/>
    </mc:Choice>
    <mc:Fallback xmlns="">
      <p:transition spd="slow" advTm="4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41247" y="474146"/>
            <a:ext cx="10515593" cy="1197864"/>
          </a:xfrm>
        </p:spPr>
        <p:txBody>
          <a:bodyPr>
            <a:normAutofit/>
          </a:bodyPr>
          <a:lstStyle/>
          <a:p>
            <a:r>
              <a:rPr lang="en-US" dirty="0">
                <a:latin typeface="Franklin Gothic Medium" panose="020B0603020102020204" pitchFamily="34" charset="0"/>
              </a:rPr>
              <a:t>SEXUAL ASSAULT</a:t>
            </a:r>
          </a:p>
        </p:txBody>
      </p:sp>
      <p:cxnSp>
        <p:nvCxnSpPr>
          <p:cNvPr id="137" name="Straight Connector 136">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Scarborough Sexual Assault Lawyers | Preszler Law">
            <a:extLst>
              <a:ext uri="{FF2B5EF4-FFF2-40B4-BE49-F238E27FC236}">
                <a16:creationId xmlns:a16="http://schemas.microsoft.com/office/drawing/2014/main" id="{3357ADE5-15E3-401F-A636-2669697502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4" r="1" b="1"/>
          <a:stretch/>
        </p:blipFill>
        <p:spPr bwMode="auto">
          <a:xfrm>
            <a:off x="835153" y="2002117"/>
            <a:ext cx="6215794"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7533314" y="1999578"/>
            <a:ext cx="4343180" cy="4171568"/>
          </a:xfrm>
        </p:spPr>
        <p:txBody>
          <a:bodyPr anchor="ctr">
            <a:normAutofit/>
          </a:bodyPr>
          <a:lstStyle/>
          <a:p>
            <a:pPr marL="0" indent="0">
              <a:buNone/>
            </a:pPr>
            <a:r>
              <a:rPr lang="en-US" sz="1900" dirty="0">
                <a:latin typeface="Franklin Gothic Medium" panose="020B0603020102020204" pitchFamily="34" charset="0"/>
              </a:rPr>
              <a:t>Any touching of the sexual or intimate parts of a person supported by another person supported. Sexual assault includes, but is not limited to, intercourse, deviant sexual intercourse, involving a person under the age of sixteen, or who is coerced, or who does not otherwise have the capacity to consent. Capacity may be either mental or physical, or the person may be mentally incapacitated as assessed by the person’s team.</a:t>
            </a:r>
          </a:p>
          <a:p>
            <a:pPr marL="0" indent="0">
              <a:buNone/>
            </a:pPr>
            <a:endParaRPr lang="en-US" sz="1900" dirty="0"/>
          </a:p>
        </p:txBody>
      </p:sp>
      <p:sp>
        <p:nvSpPr>
          <p:cNvPr id="5" name="TextBox 4">
            <a:extLst>
              <a:ext uri="{FF2B5EF4-FFF2-40B4-BE49-F238E27FC236}">
                <a16:creationId xmlns:a16="http://schemas.microsoft.com/office/drawing/2014/main" id="{B5D893AB-DE0B-461E-BF41-4DEAB7700448}"/>
              </a:ext>
            </a:extLst>
          </p:cNvPr>
          <p:cNvSpPr txBox="1"/>
          <p:nvPr/>
        </p:nvSpPr>
        <p:spPr>
          <a:xfrm>
            <a:off x="7289074" y="474146"/>
            <a:ext cx="4587420" cy="1197864"/>
          </a:xfrm>
          <a:prstGeom prst="rect">
            <a:avLst/>
          </a:prstGeom>
          <a:solidFill>
            <a:schemeClr val="tx1">
              <a:lumMod val="95000"/>
              <a:alpha val="50000"/>
            </a:schemeClr>
          </a:solidFill>
          <a:ln>
            <a:solidFill>
              <a:schemeClr val="tx1">
                <a:lumMod val="65000"/>
              </a:schemeClr>
            </a:solidFill>
          </a:ln>
        </p:spPr>
        <p:txBody>
          <a:bodyPr wrap="square" rtlCol="0">
            <a:noAutofit/>
          </a:bodyPr>
          <a:lstStyle/>
          <a:p>
            <a:pPr algn="r">
              <a:spcAft>
                <a:spcPts val="600"/>
              </a:spcAft>
            </a:pPr>
            <a:r>
              <a:rPr lang="en-US" dirty="0">
                <a:solidFill>
                  <a:schemeClr val="tx1">
                    <a:lumMod val="95000"/>
                  </a:schemeClr>
                </a:solidFill>
                <a:latin typeface="Franklin Gothic Medium" panose="020B0603020102020204" pitchFamily="34" charset="0"/>
              </a:rPr>
              <a:t>RCS NOTIFICATION: IMMEDIATE </a:t>
            </a:r>
          </a:p>
          <a:p>
            <a:pPr algn="r">
              <a:spcAft>
                <a:spcPts val="600"/>
              </a:spcAft>
            </a:pPr>
            <a:r>
              <a:rPr lang="en-US" dirty="0">
                <a:solidFill>
                  <a:schemeClr val="tx1">
                    <a:lumMod val="95000"/>
                  </a:schemeClr>
                </a:solidFill>
                <a:latin typeface="Franklin Gothic Medium" panose="020B0603020102020204" pitchFamily="34" charset="0"/>
              </a:rPr>
              <a:t>THERAP APPROVAL: 24 HRS  </a:t>
            </a:r>
          </a:p>
          <a:p>
            <a:pPr algn="r">
              <a:spcAft>
                <a:spcPts val="600"/>
              </a:spcAft>
            </a:pPr>
            <a:r>
              <a:rPr lang="en-US" dirty="0">
                <a:solidFill>
                  <a:schemeClr val="tx1">
                    <a:lumMod val="95000"/>
                  </a:schemeClr>
                </a:solidFill>
                <a:latin typeface="Franklin Gothic Medium" panose="020B0603020102020204" pitchFamily="34" charset="0"/>
              </a:rPr>
              <a:t>LEVEL OF HARM (1-4)</a:t>
            </a:r>
          </a:p>
        </p:txBody>
      </p:sp>
      <p:pic>
        <p:nvPicPr>
          <p:cNvPr id="6" name="Audio 5">
            <a:hlinkClick r:id="" action="ppaction://media"/>
            <a:extLst>
              <a:ext uri="{FF2B5EF4-FFF2-40B4-BE49-F238E27FC236}">
                <a16:creationId xmlns:a16="http://schemas.microsoft.com/office/drawing/2014/main" id="{E1A0D1AD-7D8E-455F-A237-C159291B7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43445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848"/>
    </mc:Choice>
    <mc:Fallback xmlns="">
      <p:transition spd="slow" advTm="4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Ankle Sprain">
            <a:extLst>
              <a:ext uri="{FF2B5EF4-FFF2-40B4-BE49-F238E27FC236}">
                <a16:creationId xmlns:a16="http://schemas.microsoft.com/office/drawing/2014/main" id="{81485CAA-F375-4D4D-99C7-79049A5F9C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93"/>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643467" y="321734"/>
            <a:ext cx="6891186" cy="1135737"/>
          </a:xfrm>
        </p:spPr>
        <p:txBody>
          <a:bodyPr>
            <a:normAutofit/>
          </a:bodyPr>
          <a:lstStyle/>
          <a:p>
            <a:r>
              <a:rPr lang="en-US" sz="3600" dirty="0">
                <a:latin typeface="Franklin Gothic Medium" panose="020B0603020102020204" pitchFamily="34" charset="0"/>
              </a:rPr>
              <a:t>MODERATE INJURY</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1207917" y="5080694"/>
            <a:ext cx="10509466" cy="1543375"/>
          </a:xfrm>
        </p:spPr>
        <p:txBody>
          <a:bodyPr>
            <a:normAutofit/>
          </a:bodyPr>
          <a:lstStyle/>
          <a:p>
            <a:pPr marL="0" indent="0">
              <a:buNone/>
            </a:pPr>
            <a:r>
              <a:rPr lang="en-US" sz="2000" dirty="0">
                <a:latin typeface="Franklin Gothic Medium" panose="020B0603020102020204" pitchFamily="34" charset="0"/>
              </a:rPr>
              <a:t>An injury, explained or unexplained, requiring medical treatment that is not considered major. For example, a wound requiring five or less sutures, or a feeding tube that must be reinserted. Bruises and contusions are considered moderate if they require treatment. Sprains, as well as, suspected injuries, are considered moderate if an x-ray is ordered and there is no fracture.</a:t>
            </a:r>
          </a:p>
          <a:p>
            <a:pPr marL="0" indent="0">
              <a:buNone/>
            </a:pPr>
            <a:endParaRPr lang="en-US" sz="2000" dirty="0"/>
          </a:p>
        </p:txBody>
      </p:sp>
      <p:grpSp>
        <p:nvGrpSpPr>
          <p:cNvPr id="193" name="Group 19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94" name="Rectangle 19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Isosceles Triangle 19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6" name="Isosceles Triangle 19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ectangle 19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D893AB-DE0B-461E-BF41-4DEAB7700448}"/>
              </a:ext>
            </a:extLst>
          </p:cNvPr>
          <p:cNvSpPr txBox="1"/>
          <p:nvPr/>
        </p:nvSpPr>
        <p:spPr>
          <a:xfrm>
            <a:off x="8901146" y="3291729"/>
            <a:ext cx="3404817" cy="1107970"/>
          </a:xfrm>
          <a:prstGeom prst="rect">
            <a:avLst/>
          </a:prstGeom>
          <a:noFill/>
          <a:ln>
            <a:noFill/>
          </a:ln>
        </p:spPr>
        <p:txBody>
          <a:bodyPr wrap="square" rtlCol="0">
            <a:noAutofit/>
          </a:bodyPr>
          <a:lstStyle/>
          <a:p>
            <a:pPr>
              <a:spcAft>
                <a:spcPts val="600"/>
              </a:spcAft>
            </a:pPr>
            <a:r>
              <a:rPr lang="en-US" dirty="0">
                <a:solidFill>
                  <a:schemeClr val="accent6">
                    <a:lumMod val="75000"/>
                  </a:schemeClr>
                </a:solidFill>
                <a:latin typeface="Franklin Gothic Medium" panose="020B0603020102020204" pitchFamily="34" charset="0"/>
              </a:rPr>
              <a:t>RCS NOTIFICATION: IMMEDIATE</a:t>
            </a:r>
          </a:p>
          <a:p>
            <a:pPr>
              <a:spcAft>
                <a:spcPts val="600"/>
              </a:spcAft>
            </a:pPr>
            <a:r>
              <a:rPr lang="en-US" dirty="0">
                <a:solidFill>
                  <a:schemeClr val="accent6">
                    <a:lumMod val="75000"/>
                  </a:schemeClr>
                </a:solidFill>
                <a:latin typeface="Franklin Gothic Medium" panose="020B0603020102020204" pitchFamily="34" charset="0"/>
              </a:rPr>
              <a:t>THERAP APPROVAL: 24 HRS </a:t>
            </a:r>
          </a:p>
          <a:p>
            <a:pPr>
              <a:spcAft>
                <a:spcPts val="600"/>
              </a:spcAft>
            </a:pPr>
            <a:r>
              <a:rPr lang="en-US" dirty="0">
                <a:solidFill>
                  <a:schemeClr val="accent6">
                    <a:lumMod val="75000"/>
                  </a:schemeClr>
                </a:solidFill>
                <a:latin typeface="Franklin Gothic Medium" panose="020B0603020102020204" pitchFamily="34" charset="0"/>
              </a:rPr>
              <a:t>LEVEL OF HARM (2-3)</a:t>
            </a:r>
          </a:p>
        </p:txBody>
      </p:sp>
      <p:pic>
        <p:nvPicPr>
          <p:cNvPr id="4" name="Audio 3">
            <a:hlinkClick r:id="" action="ppaction://media"/>
            <a:extLst>
              <a:ext uri="{FF2B5EF4-FFF2-40B4-BE49-F238E27FC236}">
                <a16:creationId xmlns:a16="http://schemas.microsoft.com/office/drawing/2014/main" id="{CB5F3990-1440-4895-9BA8-DD79DD6DE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2533578"/>
      </p:ext>
    </p:extLst>
  </p:cSld>
  <p:clrMapOvr>
    <a:masterClrMapping/>
  </p:clrMapOvr>
  <mc:AlternateContent xmlns:mc="http://schemas.openxmlformats.org/markup-compatibility/2006" xmlns:p14="http://schemas.microsoft.com/office/powerpoint/2010/main">
    <mc:Choice Requires="p14">
      <p:transition spd="slow" p14:dur="2000" advTm="43583"/>
    </mc:Choice>
    <mc:Fallback xmlns="">
      <p:transition spd="slow" advTm="4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Freeform: Shape 5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A52EC67-6671-41BC-8443-A3DB66BC829E}"/>
              </a:ext>
            </a:extLst>
          </p:cNvPr>
          <p:cNvSpPr>
            <a:spLocks noGrp="1"/>
          </p:cNvSpPr>
          <p:nvPr>
            <p:ph type="title"/>
          </p:nvPr>
        </p:nvSpPr>
        <p:spPr>
          <a:xfrm>
            <a:off x="3776697" y="622599"/>
            <a:ext cx="4803636" cy="1311664"/>
          </a:xfrm>
        </p:spPr>
        <p:txBody>
          <a:bodyPr>
            <a:normAutofit/>
          </a:bodyPr>
          <a:lstStyle/>
          <a:p>
            <a:r>
              <a:rPr lang="en-US" dirty="0">
                <a:solidFill>
                  <a:srgbClr val="546882"/>
                </a:solidFill>
                <a:latin typeface="Franklin Gothic Medium Cond" panose="020B0606030402020204" pitchFamily="34" charset="0"/>
              </a:rPr>
              <a:t>IPMS PHILOSOPHY</a:t>
            </a:r>
          </a:p>
        </p:txBody>
      </p:sp>
      <p:graphicFrame>
        <p:nvGraphicFramePr>
          <p:cNvPr id="4" name="Content Placeholder 3">
            <a:extLst>
              <a:ext uri="{FF2B5EF4-FFF2-40B4-BE49-F238E27FC236}">
                <a16:creationId xmlns:a16="http://schemas.microsoft.com/office/drawing/2014/main" id="{B76FA655-A434-4806-8317-C36FEA074C5C}"/>
              </a:ext>
            </a:extLst>
          </p:cNvPr>
          <p:cNvGraphicFramePr>
            <a:graphicFrameLocks noGrp="1"/>
          </p:cNvGraphicFramePr>
          <p:nvPr>
            <p:ph idx="1"/>
            <p:extLst>
              <p:ext uri="{D42A27DB-BD31-4B8C-83A1-F6EECF244321}">
                <p14:modId xmlns:p14="http://schemas.microsoft.com/office/powerpoint/2010/main" val="57317071"/>
              </p:ext>
            </p:extLst>
          </p:nvPr>
        </p:nvGraphicFramePr>
        <p:xfrm>
          <a:off x="2431045" y="1454277"/>
          <a:ext cx="7494941" cy="49588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FBA288FB-4739-408F-A0F3-965713D7FA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0856780"/>
      </p:ext>
    </p:extLst>
  </p:cSld>
  <p:clrMapOvr>
    <a:masterClrMapping/>
  </p:clrMapOvr>
  <mc:AlternateContent xmlns:mc="http://schemas.openxmlformats.org/markup-compatibility/2006" xmlns:p14="http://schemas.microsoft.com/office/powerpoint/2010/main">
    <mc:Choice Requires="p14">
      <p:transition spd="slow" p14:dur="2000" advTm="32888"/>
    </mc:Choice>
    <mc:Fallback xmlns="">
      <p:transition spd="slow" advTm="3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1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Battered, bruised, unbroken, JNUSU head Aishe Ghosh says will fight on |  Cities News,The Indian Express">
            <a:extLst>
              <a:ext uri="{FF2B5EF4-FFF2-40B4-BE49-F238E27FC236}">
                <a16:creationId xmlns:a16="http://schemas.microsoft.com/office/drawing/2014/main" id="{399D2845-471F-45DC-979A-344041C20F6F}"/>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r="133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Franklin Gothic Medium" panose="020B0603020102020204" pitchFamily="34" charset="0"/>
              </a:rPr>
              <a:t>SEVERE INJURY</a:t>
            </a:r>
          </a:p>
        </p:txBody>
      </p:sp>
      <p:cxnSp>
        <p:nvCxnSpPr>
          <p:cNvPr id="3077" name="Straight Connector 1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5155379" y="1065862"/>
            <a:ext cx="5744685" cy="4726276"/>
          </a:xfrm>
        </p:spPr>
        <p:txBody>
          <a:bodyPr anchor="ctr">
            <a:normAutofit/>
          </a:bodyPr>
          <a:lstStyle/>
          <a:p>
            <a:pPr marL="0" indent="0">
              <a:buNone/>
            </a:pPr>
            <a:r>
              <a:rPr lang="en-US" sz="2000" dirty="0">
                <a:solidFill>
                  <a:srgbClr val="FFFFFF"/>
                </a:solidFill>
                <a:latin typeface="Franklin Gothic Medium" panose="020B0603020102020204" pitchFamily="34" charset="0"/>
              </a:rPr>
              <a:t>A serious injury, explained or unexplained, requiring medical treatment, including any fracture, head injury, or wound requiring more than five sutures.</a:t>
            </a:r>
          </a:p>
        </p:txBody>
      </p:sp>
      <p:sp>
        <p:nvSpPr>
          <p:cNvPr id="5" name="TextBox 4">
            <a:extLst>
              <a:ext uri="{FF2B5EF4-FFF2-40B4-BE49-F238E27FC236}">
                <a16:creationId xmlns:a16="http://schemas.microsoft.com/office/drawing/2014/main" id="{B5D893AB-DE0B-461E-BF41-4DEAB7700448}"/>
              </a:ext>
            </a:extLst>
          </p:cNvPr>
          <p:cNvSpPr txBox="1"/>
          <p:nvPr/>
        </p:nvSpPr>
        <p:spPr>
          <a:xfrm>
            <a:off x="7317565" y="177378"/>
            <a:ext cx="4586513" cy="1107970"/>
          </a:xfrm>
          <a:prstGeom prst="rect">
            <a:avLst/>
          </a:prstGeom>
          <a:noFill/>
          <a:ln>
            <a:noFill/>
          </a:ln>
        </p:spPr>
        <p:txBody>
          <a:bodyPr wrap="square" rtlCol="0">
            <a:noAutofit/>
          </a:bodyPr>
          <a:lstStyle/>
          <a:p>
            <a:pPr algn="r">
              <a:spcAft>
                <a:spcPts val="600"/>
              </a:spcAft>
            </a:pPr>
            <a:r>
              <a:rPr lang="en-US" dirty="0">
                <a:solidFill>
                  <a:schemeClr val="tx1">
                    <a:lumMod val="85000"/>
                  </a:schemeClr>
                </a:solidFill>
                <a:latin typeface="Franklin Gothic Medium" panose="020B0603020102020204" pitchFamily="34" charset="0"/>
              </a:rPr>
              <a:t>RCS NOTIFICATION: IMMEDIATE</a:t>
            </a:r>
          </a:p>
          <a:p>
            <a:pPr algn="r">
              <a:spcAft>
                <a:spcPts val="600"/>
              </a:spcAft>
            </a:pPr>
            <a:r>
              <a:rPr lang="en-US" dirty="0">
                <a:solidFill>
                  <a:schemeClr val="tx1">
                    <a:lumMod val="85000"/>
                  </a:schemeClr>
                </a:solidFill>
                <a:latin typeface="Franklin Gothic Medium" panose="020B0603020102020204" pitchFamily="34" charset="0"/>
              </a:rPr>
              <a:t>THERAP APPROVAL: 24 HRS </a:t>
            </a:r>
          </a:p>
          <a:p>
            <a:pPr algn="r">
              <a:spcAft>
                <a:spcPts val="600"/>
              </a:spcAft>
            </a:pPr>
            <a:r>
              <a:rPr lang="en-US" dirty="0">
                <a:solidFill>
                  <a:schemeClr val="tx1">
                    <a:lumMod val="85000"/>
                  </a:schemeClr>
                </a:solidFill>
                <a:latin typeface="Franklin Gothic Medium" panose="020B0603020102020204" pitchFamily="34" charset="0"/>
              </a:rPr>
              <a:t>LEVEL OF HARM (3-4)</a:t>
            </a:r>
          </a:p>
        </p:txBody>
      </p:sp>
      <p:pic>
        <p:nvPicPr>
          <p:cNvPr id="4" name="Audio 3">
            <a:hlinkClick r:id="" action="ppaction://media"/>
            <a:extLst>
              <a:ext uri="{FF2B5EF4-FFF2-40B4-BE49-F238E27FC236}">
                <a16:creationId xmlns:a16="http://schemas.microsoft.com/office/drawing/2014/main" id="{CF5992DE-5D58-4EB3-968F-E721945E6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9802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682"/>
    </mc:Choice>
    <mc:Fallback xmlns="">
      <p:transition spd="slow" advTm="2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14739" y="307769"/>
            <a:ext cx="4485861" cy="1088136"/>
          </a:xfrm>
        </p:spPr>
        <p:txBody>
          <a:bodyPr anchor="b">
            <a:normAutofit/>
          </a:bodyPr>
          <a:lstStyle/>
          <a:p>
            <a:r>
              <a:rPr lang="en-US" sz="3400" dirty="0">
                <a:latin typeface="Franklin Gothic Medium" panose="020B0603020102020204" pitchFamily="34" charset="0"/>
              </a:rPr>
              <a:t>DEATH</a:t>
            </a:r>
          </a:p>
        </p:txBody>
      </p:sp>
      <p:sp>
        <p:nvSpPr>
          <p:cNvPr id="76" name="Rectangle 7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8" name="Rectangle 7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85878" y="2331174"/>
            <a:ext cx="4922173" cy="3584448"/>
          </a:xfrm>
        </p:spPr>
        <p:txBody>
          <a:bodyPr anchor="t">
            <a:normAutofit/>
          </a:bodyPr>
          <a:lstStyle/>
          <a:p>
            <a:pPr marL="0" indent="0">
              <a:buNone/>
            </a:pPr>
            <a:r>
              <a:rPr lang="en-US" sz="1800" dirty="0">
                <a:latin typeface="Franklin Gothic Medium" panose="020B0603020102020204" pitchFamily="34" charset="0"/>
              </a:rPr>
              <a:t>All mortalities, in any setting, are to be reported immediately by the provider or person notified of the mortality to RCS.  RCS office is to report the mortality immediately to the DDD. An Initial GER Death Report and a Comprehensive Mortality Review will be required. If the death occurred while the person was not in the provider’s care or, if the person lives in a relative’s home, it is understood certain information may not be readily available.</a:t>
            </a:r>
          </a:p>
        </p:txBody>
      </p:sp>
      <p:pic>
        <p:nvPicPr>
          <p:cNvPr id="11266" name="Picture 2" descr="Mortality in Ukraine Over the Last 25 years: How Many Deaths Could Have  Been Avoided | VoxUkraine">
            <a:extLst>
              <a:ext uri="{FF2B5EF4-FFF2-40B4-BE49-F238E27FC236}">
                <a16:creationId xmlns:a16="http://schemas.microsoft.com/office/drawing/2014/main" id="{9A0571F9-4C7C-473F-9D3F-BCC6715DF7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31" r="14067"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411479" y="5361637"/>
            <a:ext cx="4586513" cy="1107970"/>
          </a:xfrm>
          <a:prstGeom prst="rect">
            <a:avLst/>
          </a:prstGeom>
          <a:noFill/>
          <a:ln>
            <a:noFill/>
          </a:ln>
        </p:spPr>
        <p:txBody>
          <a:bodyPr wrap="square" rtlCol="0">
            <a:noAutofit/>
          </a:bodyPr>
          <a:lstStyle/>
          <a:p>
            <a:pPr>
              <a:spcAft>
                <a:spcPts val="600"/>
              </a:spcAft>
            </a:pPr>
            <a:r>
              <a:rPr lang="en-US" dirty="0">
                <a:solidFill>
                  <a:srgbClr val="FF0000"/>
                </a:solidFill>
                <a:latin typeface="Franklin Gothic Medium" panose="020B0603020102020204" pitchFamily="34" charset="0"/>
              </a:rPr>
              <a:t>RCS NOTIFICATION: IMMEDIATE </a:t>
            </a:r>
          </a:p>
          <a:p>
            <a:pPr>
              <a:spcAft>
                <a:spcPts val="600"/>
              </a:spcAft>
            </a:pPr>
            <a:r>
              <a:rPr lang="en-US" dirty="0">
                <a:solidFill>
                  <a:srgbClr val="FF0000"/>
                </a:solidFill>
                <a:latin typeface="Franklin Gothic Medium" panose="020B0603020102020204" pitchFamily="34" charset="0"/>
              </a:rPr>
              <a:t>THERAP APPROVAL:  24 HRS  </a:t>
            </a:r>
          </a:p>
          <a:p>
            <a:pPr>
              <a:spcAft>
                <a:spcPts val="600"/>
              </a:spcAft>
            </a:pPr>
            <a:r>
              <a:rPr lang="en-US" dirty="0">
                <a:solidFill>
                  <a:srgbClr val="FF0000"/>
                </a:solidFill>
                <a:latin typeface="Franklin Gothic Medium" panose="020B0603020102020204" pitchFamily="34" charset="0"/>
              </a:rPr>
              <a:t>LEVEL OF HARM (4)</a:t>
            </a:r>
          </a:p>
        </p:txBody>
      </p:sp>
      <p:pic>
        <p:nvPicPr>
          <p:cNvPr id="7" name="Audio 6">
            <a:hlinkClick r:id="" action="ppaction://media"/>
            <a:extLst>
              <a:ext uri="{FF2B5EF4-FFF2-40B4-BE49-F238E27FC236}">
                <a16:creationId xmlns:a16="http://schemas.microsoft.com/office/drawing/2014/main" id="{EA502983-EF51-433A-A7FD-D7545AE95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00195321"/>
      </p:ext>
    </p:extLst>
  </p:cSld>
  <p:clrMapOvr>
    <a:masterClrMapping/>
  </p:clrMapOvr>
  <mc:AlternateContent xmlns:mc="http://schemas.openxmlformats.org/markup-compatibility/2006" xmlns:p14="http://schemas.microsoft.com/office/powerpoint/2010/main">
    <mc:Choice Requires="p14">
      <p:transition spd="slow" p14:dur="2000" advTm="52436"/>
    </mc:Choice>
    <mc:Fallback xmlns="">
      <p:transition spd="slow" advTm="5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descr="The Arc | For People With Intellectual and Developmental Disabilities">
            <a:extLst>
              <a:ext uri="{FF2B5EF4-FFF2-40B4-BE49-F238E27FC236}">
                <a16:creationId xmlns:a16="http://schemas.microsoft.com/office/drawing/2014/main" id="{82232EF2-BAE1-4F91-B567-18643F479F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837"/>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65655" y="4451595"/>
            <a:ext cx="4125320" cy="1345997"/>
          </a:xfrm>
        </p:spPr>
        <p:txBody>
          <a:bodyPr vert="horz" lIns="91440" tIns="45720" rIns="91440" bIns="45720" rtlCol="0" anchor="ctr">
            <a:normAutofit/>
          </a:bodyPr>
          <a:lstStyle/>
          <a:p>
            <a:r>
              <a:rPr lang="en-US" sz="2600" kern="1200" dirty="0">
                <a:solidFill>
                  <a:schemeClr val="bg1"/>
                </a:solidFill>
                <a:latin typeface="Franklin Gothic Medium" panose="020B0603020102020204" pitchFamily="34" charset="0"/>
              </a:rPr>
              <a:t>AWOL/MISSING PERSON</a:t>
            </a:r>
          </a:p>
        </p:txBody>
      </p:sp>
      <p:cxnSp>
        <p:nvCxnSpPr>
          <p:cNvPr id="194" name="Straight Connector 19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4250437" y="4623502"/>
            <a:ext cx="7618466" cy="1914457"/>
          </a:xfrm>
        </p:spPr>
        <p:txBody>
          <a:bodyPr vert="horz" lIns="91440" tIns="45720" rIns="91440" bIns="45720" rtlCol="0" anchor="ctr">
            <a:noAutofit/>
          </a:bodyPr>
          <a:lstStyle/>
          <a:p>
            <a:pPr marL="0" indent="0">
              <a:buNone/>
            </a:pPr>
            <a:r>
              <a:rPr lang="en-US" sz="1800" dirty="0">
                <a:solidFill>
                  <a:schemeClr val="bg1"/>
                </a:solidFill>
                <a:latin typeface="Franklin Gothic Medium" panose="020B0603020102020204" pitchFamily="34" charset="0"/>
              </a:rPr>
              <a:t>Any time a person is found to be missing and cannot be located within thirty (30) minutes, regardless of location, the provider staff must immediately report to police and RCS.  The notification shall include the suspected time of departure, where the person possibly went, what the person was wearing, a description of the person's behavior/attitude prior to disappearance, and what actions were taken to locate the person.</a:t>
            </a:r>
          </a:p>
        </p:txBody>
      </p:sp>
      <p:sp>
        <p:nvSpPr>
          <p:cNvPr id="5" name="TextBox 4">
            <a:extLst>
              <a:ext uri="{FF2B5EF4-FFF2-40B4-BE49-F238E27FC236}">
                <a16:creationId xmlns:a16="http://schemas.microsoft.com/office/drawing/2014/main" id="{B5D893AB-DE0B-461E-BF41-4DEAB7700448}"/>
              </a:ext>
            </a:extLst>
          </p:cNvPr>
          <p:cNvSpPr txBox="1"/>
          <p:nvPr/>
        </p:nvSpPr>
        <p:spPr>
          <a:xfrm>
            <a:off x="364122" y="5411129"/>
            <a:ext cx="4034090"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C00000"/>
                </a:solidFill>
                <a:latin typeface="Franklin Gothic Medium" panose="020B0603020102020204" pitchFamily="34" charset="0"/>
              </a:rPr>
              <a:t>RCS NOTIFICATION: IMMEDIATE</a:t>
            </a:r>
          </a:p>
          <a:p>
            <a:pPr>
              <a:lnSpc>
                <a:spcPct val="90000"/>
              </a:lnSpc>
              <a:spcAft>
                <a:spcPts val="600"/>
              </a:spcAft>
            </a:pPr>
            <a:r>
              <a:rPr lang="en-US" dirty="0">
                <a:solidFill>
                  <a:srgbClr val="C00000"/>
                </a:solidFill>
                <a:latin typeface="Franklin Gothic Medium" panose="020B0603020102020204" pitchFamily="34" charset="0"/>
              </a:rPr>
              <a:t>THERAP APPROVAL:  24 HRS  </a:t>
            </a:r>
          </a:p>
          <a:p>
            <a:pPr>
              <a:lnSpc>
                <a:spcPct val="90000"/>
              </a:lnSpc>
              <a:spcAft>
                <a:spcPts val="600"/>
              </a:spcAft>
            </a:pPr>
            <a:r>
              <a:rPr lang="en-US" dirty="0">
                <a:solidFill>
                  <a:srgbClr val="C00000"/>
                </a:solidFill>
                <a:latin typeface="Franklin Gothic Medium" panose="020B0603020102020204" pitchFamily="34" charset="0"/>
              </a:rPr>
              <a:t>LEVEL OF HARM (1-4)</a:t>
            </a:r>
          </a:p>
        </p:txBody>
      </p:sp>
      <p:pic>
        <p:nvPicPr>
          <p:cNvPr id="4" name="Audio 3">
            <a:hlinkClick r:id="" action="ppaction://media"/>
            <a:extLst>
              <a:ext uri="{FF2B5EF4-FFF2-40B4-BE49-F238E27FC236}">
                <a16:creationId xmlns:a16="http://schemas.microsoft.com/office/drawing/2014/main" id="{CC526E56-2EB2-487E-8CDF-7E38BDAB5D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0636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5164"/>
    </mc:Choice>
    <mc:Fallback xmlns="">
      <p:transition spd="slow" advTm="5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6289158" y="803325"/>
            <a:ext cx="5259707" cy="1325563"/>
          </a:xfrm>
        </p:spPr>
        <p:txBody>
          <a:bodyPr vert="horz" lIns="91440" tIns="45720" rIns="91440" bIns="45720" rtlCol="0">
            <a:normAutofit/>
          </a:bodyPr>
          <a:lstStyle/>
          <a:p>
            <a:r>
              <a:rPr lang="en-US" dirty="0">
                <a:latin typeface="Franklin Gothic Medium" panose="020B0603020102020204" pitchFamily="34" charset="0"/>
              </a:rPr>
              <a:t>OTHER: HOSPITAL ADMISISION</a:t>
            </a:r>
          </a:p>
        </p:txBody>
      </p:sp>
      <p:sp>
        <p:nvSpPr>
          <p:cNvPr id="135" name="Freeform: Shape 134">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2530" name="Picture 2" descr="Parkinson's patients 'scared' of hospital admission | Nursing Times">
            <a:extLst>
              <a:ext uri="{FF2B5EF4-FFF2-40B4-BE49-F238E27FC236}">
                <a16:creationId xmlns:a16="http://schemas.microsoft.com/office/drawing/2014/main" id="{BAED5D47-DA9B-4647-83BA-FA172F97E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83"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5572897" y="2627461"/>
            <a:ext cx="6450227" cy="2357456"/>
          </a:xfrm>
        </p:spPr>
        <p:txBody>
          <a:bodyPr vert="horz" lIns="91440" tIns="45720" rIns="91440" bIns="45720" rtlCol="0" anchor="t">
            <a:normAutofit/>
          </a:bodyPr>
          <a:lstStyle/>
          <a:p>
            <a:pPr marL="0" indent="0">
              <a:buNone/>
            </a:pPr>
            <a:r>
              <a:rPr lang="en-US" sz="2400" dirty="0">
                <a:latin typeface="Franklin Gothic Medium" panose="020B0603020102020204" pitchFamily="34" charset="0"/>
              </a:rPr>
              <a:t>A medical occurrence that cannot be characterized by any other medical emergency category above that requires an unscheduled hospital admission.</a:t>
            </a:r>
          </a:p>
        </p:txBody>
      </p:sp>
      <p:sp>
        <p:nvSpPr>
          <p:cNvPr id="5" name="TextBox 4">
            <a:extLst>
              <a:ext uri="{FF2B5EF4-FFF2-40B4-BE49-F238E27FC236}">
                <a16:creationId xmlns:a16="http://schemas.microsoft.com/office/drawing/2014/main" id="{B5D893AB-DE0B-461E-BF41-4DEAB7700448}"/>
              </a:ext>
            </a:extLst>
          </p:cNvPr>
          <p:cNvSpPr txBox="1"/>
          <p:nvPr/>
        </p:nvSpPr>
        <p:spPr>
          <a:xfrm>
            <a:off x="7903621" y="5131355"/>
            <a:ext cx="3496963" cy="1130167"/>
          </a:xfrm>
          <a:prstGeom prst="rect">
            <a:avLst/>
          </a:prstGeom>
        </p:spPr>
        <p:txBody>
          <a:bodyPr vert="horz" lIns="91440" tIns="45720" rIns="91440" bIns="45720" rtlCol="0">
            <a:normAutofit/>
          </a:bodyPr>
          <a:lstStyle/>
          <a:p>
            <a:pPr algn="r">
              <a:lnSpc>
                <a:spcPct val="90000"/>
              </a:lnSpc>
              <a:spcAft>
                <a:spcPts val="600"/>
              </a:spcAft>
            </a:pPr>
            <a:r>
              <a:rPr lang="en-US" dirty="0">
                <a:solidFill>
                  <a:srgbClr val="FFFF66"/>
                </a:solidFill>
                <a:latin typeface="Franklin Gothic Medium" panose="020B0603020102020204" pitchFamily="34" charset="0"/>
              </a:rPr>
              <a:t>RCS NOTIFICATION: IMMEDIATE</a:t>
            </a:r>
          </a:p>
          <a:p>
            <a:pPr algn="r">
              <a:lnSpc>
                <a:spcPct val="90000"/>
              </a:lnSpc>
              <a:spcAft>
                <a:spcPts val="600"/>
              </a:spcAft>
            </a:pPr>
            <a:r>
              <a:rPr lang="en-US" dirty="0">
                <a:solidFill>
                  <a:srgbClr val="FFFF66"/>
                </a:solidFill>
                <a:latin typeface="Franklin Gothic Medium" panose="020B0603020102020204" pitchFamily="34" charset="0"/>
              </a:rPr>
              <a:t>THERAP APPROVAL: 24 HRS  </a:t>
            </a:r>
          </a:p>
          <a:p>
            <a:pPr algn="r">
              <a:lnSpc>
                <a:spcPct val="90000"/>
              </a:lnSpc>
              <a:spcAft>
                <a:spcPts val="600"/>
              </a:spcAft>
            </a:pPr>
            <a:r>
              <a:rPr lang="en-US" dirty="0">
                <a:solidFill>
                  <a:srgbClr val="FFFF66"/>
                </a:solidFill>
                <a:latin typeface="Franklin Gothic Medium" panose="020B0603020102020204" pitchFamily="34" charset="0"/>
              </a:rPr>
              <a:t>LEVEL OF HARM (3)</a:t>
            </a:r>
          </a:p>
        </p:txBody>
      </p:sp>
      <p:pic>
        <p:nvPicPr>
          <p:cNvPr id="11" name="Audio 10">
            <a:hlinkClick r:id="" action="ppaction://media"/>
            <a:extLst>
              <a:ext uri="{FF2B5EF4-FFF2-40B4-BE49-F238E27FC236}">
                <a16:creationId xmlns:a16="http://schemas.microsoft.com/office/drawing/2014/main" id="{57BFB858-44D5-47B4-A719-5409E428A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02243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687"/>
    </mc:Choice>
    <mc:Fallback xmlns="">
      <p:transition spd="slow" advTm="2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01099" y="1396289"/>
            <a:ext cx="4249006" cy="1325563"/>
          </a:xfrm>
        </p:spPr>
        <p:txBody>
          <a:bodyPr>
            <a:normAutofit/>
          </a:bodyPr>
          <a:lstStyle/>
          <a:p>
            <a:r>
              <a:rPr lang="en-US" sz="4100" dirty="0">
                <a:latin typeface="Franklin Gothic Medium" panose="020B0603020102020204" pitchFamily="34" charset="0"/>
              </a:rPr>
              <a:t>OTHER: NATURAL DISASTER</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805543" y="2871982"/>
            <a:ext cx="6385041" cy="3181684"/>
          </a:xfrm>
        </p:spPr>
        <p:txBody>
          <a:bodyPr anchor="t">
            <a:normAutofit/>
          </a:bodyPr>
          <a:lstStyle/>
          <a:p>
            <a:pPr marL="0" indent="0">
              <a:buNone/>
            </a:pPr>
            <a:r>
              <a:rPr lang="en-US" sz="1800" dirty="0">
                <a:latin typeface="Franklin Gothic Medium" panose="020B0603020102020204" pitchFamily="34" charset="0"/>
              </a:rPr>
              <a:t>(i.e., tornado, flood, wind damage, hurricane).  Providers must be familiar with disaster procedures in the home and be prepared to evacuate to a shelter if needed.  Notify RCS after evacuation is completed and safety of person is ensured.</a:t>
            </a:r>
          </a:p>
        </p:txBody>
      </p:sp>
      <p:sp>
        <p:nvSpPr>
          <p:cNvPr id="137" name="Freeform: Shape 136">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290" name="Picture 2">
            <a:extLst>
              <a:ext uri="{FF2B5EF4-FFF2-40B4-BE49-F238E27FC236}">
                <a16:creationId xmlns:a16="http://schemas.microsoft.com/office/drawing/2014/main" id="{DBD2FA5F-E6CD-423E-A59E-1584881C9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53" b="24160"/>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sp>
        <p:nvSpPr>
          <p:cNvPr id="139" name="Freeform: Shape 138">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292" name="Picture 4" descr="Floods">
            <a:extLst>
              <a:ext uri="{FF2B5EF4-FFF2-40B4-BE49-F238E27FC236}">
                <a16:creationId xmlns:a16="http://schemas.microsoft.com/office/drawing/2014/main" id="{16610425-AD8C-4171-A5BB-4F97B14BC8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574" b="-1"/>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801099" y="4991391"/>
            <a:ext cx="4586513" cy="1107970"/>
          </a:xfrm>
          <a:prstGeom prst="rect">
            <a:avLst/>
          </a:prstGeom>
          <a:noFill/>
          <a:ln>
            <a:noFill/>
          </a:ln>
        </p:spPr>
        <p:txBody>
          <a:bodyPr wrap="square" rtlCol="0">
            <a:noAutofit/>
          </a:bodyPr>
          <a:lstStyle/>
          <a:p>
            <a:pPr>
              <a:spcAft>
                <a:spcPts val="600"/>
              </a:spcAft>
            </a:pPr>
            <a:r>
              <a:rPr lang="en-US" dirty="0">
                <a:solidFill>
                  <a:schemeClr val="accent2">
                    <a:lumMod val="60000"/>
                    <a:lumOff val="40000"/>
                  </a:schemeClr>
                </a:solidFill>
                <a:latin typeface="Franklin Gothic Medium" panose="020B0603020102020204" pitchFamily="34" charset="0"/>
              </a:rPr>
              <a:t>RCS NOTIFICATION: 24 HRS</a:t>
            </a:r>
          </a:p>
          <a:p>
            <a:pPr>
              <a:spcAft>
                <a:spcPts val="600"/>
              </a:spcAft>
            </a:pPr>
            <a:r>
              <a:rPr lang="en-US" dirty="0">
                <a:solidFill>
                  <a:schemeClr val="accent2">
                    <a:lumMod val="60000"/>
                    <a:lumOff val="40000"/>
                  </a:schemeClr>
                </a:solidFill>
                <a:latin typeface="Franklin Gothic Medium" panose="020B0603020102020204" pitchFamily="34" charset="0"/>
              </a:rPr>
              <a:t>THERAP APPROVAL:  48 HRS  </a:t>
            </a:r>
          </a:p>
          <a:p>
            <a:pPr>
              <a:spcAft>
                <a:spcPts val="600"/>
              </a:spcAft>
            </a:pPr>
            <a:r>
              <a:rPr lang="en-US" dirty="0">
                <a:solidFill>
                  <a:schemeClr val="accent2">
                    <a:lumMod val="60000"/>
                    <a:lumOff val="40000"/>
                  </a:schemeClr>
                </a:solidFill>
                <a:latin typeface="Franklin Gothic Medium" panose="020B0603020102020204" pitchFamily="34" charset="0"/>
              </a:rPr>
              <a:t>LEVEL OF HARM (1-4)</a:t>
            </a:r>
          </a:p>
        </p:txBody>
      </p:sp>
      <p:pic>
        <p:nvPicPr>
          <p:cNvPr id="10" name="Audio 9">
            <a:hlinkClick r:id="" action="ppaction://media"/>
            <a:extLst>
              <a:ext uri="{FF2B5EF4-FFF2-40B4-BE49-F238E27FC236}">
                <a16:creationId xmlns:a16="http://schemas.microsoft.com/office/drawing/2014/main" id="{07C7E017-CAC2-4EDC-B801-DF9341CD00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2665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016"/>
    </mc:Choice>
    <mc:Fallback xmlns="">
      <p:transition spd="slow" advTm="3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How to Recover After a House Fire | All Nevada Insurance">
            <a:extLst>
              <a:ext uri="{FF2B5EF4-FFF2-40B4-BE49-F238E27FC236}">
                <a16:creationId xmlns:a16="http://schemas.microsoft.com/office/drawing/2014/main" id="{A6A1C8B1-FEA0-479B-8F06-EE8A7430A2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25" r="9091" b="50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594805" y="640263"/>
            <a:ext cx="3759240" cy="1344975"/>
          </a:xfrm>
        </p:spPr>
        <p:txBody>
          <a:bodyPr>
            <a:normAutofit/>
          </a:bodyPr>
          <a:lstStyle/>
          <a:p>
            <a:r>
              <a:rPr lang="en-US" sz="4000" dirty="0">
                <a:latin typeface="Franklin Gothic Medium" panose="020B0603020102020204" pitchFamily="34" charset="0"/>
              </a:rPr>
              <a:t>OTHER: FIRE</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594805" y="1626038"/>
            <a:ext cx="4070285" cy="3773010"/>
          </a:xfrm>
        </p:spPr>
        <p:txBody>
          <a:bodyPr>
            <a:normAutofit/>
          </a:bodyPr>
          <a:lstStyle/>
          <a:p>
            <a:pPr marL="0" indent="0">
              <a:buNone/>
            </a:pPr>
            <a:r>
              <a:rPr lang="en-US" sz="2000" dirty="0">
                <a:latin typeface="Franklin Gothic Medium" panose="020B0603020102020204" pitchFamily="34" charset="0"/>
              </a:rPr>
              <a:t>Flames resulting from the combination of heat, fuel, and oxygen, or the unplanned, inappropriate or hazardous burning of a combustible substance where injuries and/or structural damages occur.</a:t>
            </a:r>
          </a:p>
        </p:txBody>
      </p:sp>
      <p:sp>
        <p:nvSpPr>
          <p:cNvPr id="5" name="TextBox 4">
            <a:extLst>
              <a:ext uri="{FF2B5EF4-FFF2-40B4-BE49-F238E27FC236}">
                <a16:creationId xmlns:a16="http://schemas.microsoft.com/office/drawing/2014/main" id="{B5D893AB-DE0B-461E-BF41-4DEAB7700448}"/>
              </a:ext>
            </a:extLst>
          </p:cNvPr>
          <p:cNvSpPr txBox="1"/>
          <p:nvPr/>
        </p:nvSpPr>
        <p:spPr>
          <a:xfrm>
            <a:off x="801099" y="5039848"/>
            <a:ext cx="4586513" cy="1107970"/>
          </a:xfrm>
          <a:prstGeom prst="rect">
            <a:avLst/>
          </a:prstGeom>
          <a:noFill/>
          <a:ln>
            <a:noFill/>
          </a:ln>
        </p:spPr>
        <p:txBody>
          <a:bodyPr wrap="square" rtlCol="0">
            <a:noAutofit/>
          </a:bodyPr>
          <a:lstStyle/>
          <a:p>
            <a:pPr>
              <a:spcAft>
                <a:spcPts val="600"/>
              </a:spcAft>
            </a:pPr>
            <a:r>
              <a:rPr lang="en-US" dirty="0">
                <a:solidFill>
                  <a:srgbClr val="FF0000"/>
                </a:solidFill>
                <a:latin typeface="Franklin Gothic Medium" panose="020B0603020102020204" pitchFamily="34" charset="0"/>
              </a:rPr>
              <a:t>RCS NOTIFICATION: 24 HRS</a:t>
            </a:r>
          </a:p>
          <a:p>
            <a:pPr>
              <a:spcAft>
                <a:spcPts val="600"/>
              </a:spcAft>
            </a:pPr>
            <a:r>
              <a:rPr lang="en-US" dirty="0">
                <a:solidFill>
                  <a:srgbClr val="FF0000"/>
                </a:solidFill>
                <a:latin typeface="Franklin Gothic Medium" panose="020B0603020102020204" pitchFamily="34" charset="0"/>
              </a:rPr>
              <a:t>THERAP APPROVAL:  48 HRS  </a:t>
            </a:r>
          </a:p>
          <a:p>
            <a:pPr>
              <a:spcAft>
                <a:spcPts val="600"/>
              </a:spcAft>
            </a:pPr>
            <a:r>
              <a:rPr lang="en-US" dirty="0">
                <a:solidFill>
                  <a:srgbClr val="FF0000"/>
                </a:solidFill>
                <a:latin typeface="Franklin Gothic Medium" panose="020B0603020102020204" pitchFamily="34" charset="0"/>
              </a:rPr>
              <a:t>LEVEL OF HARM (1-4)</a:t>
            </a:r>
          </a:p>
        </p:txBody>
      </p:sp>
      <p:pic>
        <p:nvPicPr>
          <p:cNvPr id="8" name="Audio 7">
            <a:hlinkClick r:id="" action="ppaction://media"/>
            <a:extLst>
              <a:ext uri="{FF2B5EF4-FFF2-40B4-BE49-F238E27FC236}">
                <a16:creationId xmlns:a16="http://schemas.microsoft.com/office/drawing/2014/main" id="{FC19EBE7-7340-41F7-9CE9-84F627BAE4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8269042"/>
      </p:ext>
    </p:extLst>
  </p:cSld>
  <p:clrMapOvr>
    <a:masterClrMapping/>
  </p:clrMapOvr>
  <mc:AlternateContent xmlns:mc="http://schemas.openxmlformats.org/markup-compatibility/2006" xmlns:p14="http://schemas.microsoft.com/office/powerpoint/2010/main">
    <mc:Choice Requires="p14">
      <p:transition spd="slow" p14:dur="2000" advTm="32245"/>
    </mc:Choice>
    <mc:Fallback xmlns="">
      <p:transition spd="slow" advTm="3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13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BST Quick Tips: Tripping over Numbers - Bible Study Tips">
            <a:extLst>
              <a:ext uri="{FF2B5EF4-FFF2-40B4-BE49-F238E27FC236}">
                <a16:creationId xmlns:a16="http://schemas.microsoft.com/office/drawing/2014/main" id="{30371AD9-0E32-47F5-BC0F-EB13D7123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9" r="14367"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7" name="Freeform: Shape 13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5728"/>
          </a:xfrm>
        </p:spPr>
        <p:txBody>
          <a:bodyPr anchor="b">
            <a:normAutofit/>
          </a:bodyPr>
          <a:lstStyle/>
          <a:p>
            <a:r>
              <a:rPr lang="en-US" sz="3200" dirty="0">
                <a:latin typeface="Franklin Gothic Medium" panose="020B0603020102020204" pitchFamily="34" charset="0"/>
              </a:rPr>
              <a:t>FALLS</a:t>
            </a:r>
          </a:p>
        </p:txBody>
      </p:sp>
      <p:sp>
        <p:nvSpPr>
          <p:cNvPr id="141" name="Rectangle 14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3" name="Rectangle 14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71094" y="2718054"/>
            <a:ext cx="3952712" cy="3207258"/>
          </a:xfrm>
        </p:spPr>
        <p:txBody>
          <a:bodyPr anchor="t">
            <a:normAutofit/>
          </a:bodyPr>
          <a:lstStyle/>
          <a:p>
            <a:pPr marL="0" indent="0">
              <a:buNone/>
            </a:pPr>
            <a:r>
              <a:rPr lang="en-US" sz="1700" dirty="0">
                <a:latin typeface="Franklin Gothic Medium" panose="020B0603020102020204" pitchFamily="34" charset="0"/>
              </a:rPr>
              <a:t>Tripping, stumbling, or collapsing in a sudden and involuntary drop to a lower surface or the ground, resulting in a moderate or severe injury.</a:t>
            </a:r>
          </a:p>
        </p:txBody>
      </p:sp>
      <p:sp>
        <p:nvSpPr>
          <p:cNvPr id="5" name="TextBox 4">
            <a:extLst>
              <a:ext uri="{FF2B5EF4-FFF2-40B4-BE49-F238E27FC236}">
                <a16:creationId xmlns:a16="http://schemas.microsoft.com/office/drawing/2014/main" id="{B5D893AB-DE0B-461E-BF41-4DEAB7700448}"/>
              </a:ext>
            </a:extLst>
          </p:cNvPr>
          <p:cNvSpPr txBox="1"/>
          <p:nvPr/>
        </p:nvSpPr>
        <p:spPr>
          <a:xfrm>
            <a:off x="371094" y="5142727"/>
            <a:ext cx="4586513" cy="1107970"/>
          </a:xfrm>
          <a:prstGeom prst="rect">
            <a:avLst/>
          </a:prstGeom>
          <a:noFill/>
          <a:ln>
            <a:noFill/>
          </a:ln>
        </p:spPr>
        <p:txBody>
          <a:bodyPr wrap="square" rtlCol="0">
            <a:noAutofit/>
          </a:bodyPr>
          <a:lstStyle/>
          <a:p>
            <a:pPr>
              <a:spcAft>
                <a:spcPts val="600"/>
              </a:spcAft>
            </a:pPr>
            <a:r>
              <a:rPr lang="en-US" dirty="0">
                <a:solidFill>
                  <a:srgbClr val="002060"/>
                </a:solidFill>
                <a:latin typeface="Franklin Gothic Medium" panose="020B0603020102020204" pitchFamily="34" charset="0"/>
              </a:rPr>
              <a:t>RCS NOTIFICATION: 24 HRS</a:t>
            </a:r>
          </a:p>
          <a:p>
            <a:pPr>
              <a:spcAft>
                <a:spcPts val="600"/>
              </a:spcAft>
            </a:pPr>
            <a:r>
              <a:rPr lang="en-US" dirty="0">
                <a:solidFill>
                  <a:srgbClr val="002060"/>
                </a:solidFill>
                <a:latin typeface="Franklin Gothic Medium" panose="020B0603020102020204" pitchFamily="34" charset="0"/>
              </a:rPr>
              <a:t>THERAP APPROVAL:  48 HRS  </a:t>
            </a:r>
          </a:p>
          <a:p>
            <a:pPr>
              <a:spcAft>
                <a:spcPts val="600"/>
              </a:spcAft>
            </a:pPr>
            <a:r>
              <a:rPr lang="en-US" dirty="0">
                <a:solidFill>
                  <a:srgbClr val="002060"/>
                </a:solidFill>
                <a:latin typeface="Franklin Gothic Medium" panose="020B0603020102020204" pitchFamily="34" charset="0"/>
              </a:rPr>
              <a:t>LEVEL OF HARM (1-3)</a:t>
            </a:r>
          </a:p>
        </p:txBody>
      </p:sp>
      <p:pic>
        <p:nvPicPr>
          <p:cNvPr id="4" name="Audio 3">
            <a:hlinkClick r:id="" action="ppaction://media"/>
            <a:extLst>
              <a:ext uri="{FF2B5EF4-FFF2-40B4-BE49-F238E27FC236}">
                <a16:creationId xmlns:a16="http://schemas.microsoft.com/office/drawing/2014/main" id="{4E37104C-6408-4F26-95A0-953E4523EF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6811555"/>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Seizures / epilepsy | First aid learning for young people">
            <a:extLst>
              <a:ext uri="{FF2B5EF4-FFF2-40B4-BE49-F238E27FC236}">
                <a16:creationId xmlns:a16="http://schemas.microsoft.com/office/drawing/2014/main" id="{67F268F7-6ED2-454D-84EA-180595901E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37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477981" y="1122363"/>
            <a:ext cx="4023360" cy="648928"/>
          </a:xfrm>
        </p:spPr>
        <p:txBody>
          <a:bodyPr vert="horz" lIns="91440" tIns="45720" rIns="91440" bIns="45720" rtlCol="0" anchor="b">
            <a:normAutofit fontScale="90000"/>
          </a:bodyPr>
          <a:lstStyle/>
          <a:p>
            <a:r>
              <a:rPr lang="en-US" sz="4800" dirty="0">
                <a:latin typeface="Franklin Gothic Medium" panose="020B0603020102020204" pitchFamily="34" charset="0"/>
              </a:rPr>
              <a:t>SEIZURE</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257448" y="2170445"/>
            <a:ext cx="4023359" cy="1208141"/>
          </a:xfrm>
        </p:spPr>
        <p:txBody>
          <a:bodyPr vert="horz" lIns="91440" tIns="45720" rIns="91440" bIns="45720" rtlCol="0">
            <a:normAutofit fontScale="85000" lnSpcReduction="20000"/>
          </a:bodyPr>
          <a:lstStyle/>
          <a:p>
            <a:pPr marL="0" indent="0">
              <a:buNone/>
            </a:pPr>
            <a:r>
              <a:rPr lang="en-US" dirty="0">
                <a:latin typeface="Franklin Gothic Medium" panose="020B0603020102020204" pitchFamily="34" charset="0"/>
              </a:rPr>
              <a:t>An unexpected or uncharacteristic seizure of any duration, regardless of whether an injury occurs.</a:t>
            </a:r>
            <a:endParaRPr lang="en-US" sz="2000" dirty="0">
              <a:latin typeface="Franklin Gothic Medium" panose="020B0603020102020204" pitchFamily="34" charset="0"/>
            </a:endParaRP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D893AB-DE0B-461E-BF41-4DEAB7700448}"/>
              </a:ext>
            </a:extLst>
          </p:cNvPr>
          <p:cNvSpPr txBox="1"/>
          <p:nvPr/>
        </p:nvSpPr>
        <p:spPr>
          <a:xfrm>
            <a:off x="427306" y="5179557"/>
            <a:ext cx="4586513" cy="1107970"/>
          </a:xfrm>
          <a:prstGeom prst="rect">
            <a:avLst/>
          </a:prstGeom>
          <a:noFill/>
          <a:ln>
            <a:noFill/>
          </a:ln>
        </p:spPr>
        <p:txBody>
          <a:bodyPr wrap="square" rtlCol="0">
            <a:noAutofit/>
          </a:bodyPr>
          <a:lstStyle/>
          <a:p>
            <a:pPr>
              <a:spcAft>
                <a:spcPts val="600"/>
              </a:spcAft>
            </a:pPr>
            <a:r>
              <a:rPr lang="en-US" dirty="0">
                <a:solidFill>
                  <a:schemeClr val="accent1">
                    <a:lumMod val="60000"/>
                    <a:lumOff val="40000"/>
                  </a:schemeClr>
                </a:solidFill>
                <a:latin typeface="Franklin Gothic Medium" panose="020B0603020102020204" pitchFamily="34" charset="0"/>
              </a:rPr>
              <a:t>RCS NOTIFICATION: 24 HRS</a:t>
            </a:r>
          </a:p>
          <a:p>
            <a:pPr>
              <a:spcAft>
                <a:spcPts val="600"/>
              </a:spcAft>
            </a:pPr>
            <a:r>
              <a:rPr lang="en-US" dirty="0">
                <a:solidFill>
                  <a:schemeClr val="accent1">
                    <a:lumMod val="60000"/>
                    <a:lumOff val="40000"/>
                  </a:schemeClr>
                </a:solidFill>
                <a:latin typeface="Franklin Gothic Medium" panose="020B0603020102020204" pitchFamily="34" charset="0"/>
              </a:rPr>
              <a:t>THERAP APPROVAL:  48 HRS  </a:t>
            </a:r>
          </a:p>
          <a:p>
            <a:pPr>
              <a:spcAft>
                <a:spcPts val="600"/>
              </a:spcAft>
            </a:pPr>
            <a:r>
              <a:rPr lang="en-US" dirty="0">
                <a:solidFill>
                  <a:schemeClr val="accent1">
                    <a:lumMod val="60000"/>
                    <a:lumOff val="40000"/>
                  </a:schemeClr>
                </a:solidFill>
                <a:latin typeface="Franklin Gothic Medium" panose="020B0603020102020204" pitchFamily="34" charset="0"/>
              </a:rPr>
              <a:t>LEVEL OF HARM (2-3)</a:t>
            </a:r>
          </a:p>
        </p:txBody>
      </p:sp>
      <p:pic>
        <p:nvPicPr>
          <p:cNvPr id="8" name="Audio 7">
            <a:hlinkClick r:id="" action="ppaction://media"/>
            <a:extLst>
              <a:ext uri="{FF2B5EF4-FFF2-40B4-BE49-F238E27FC236}">
                <a16:creationId xmlns:a16="http://schemas.microsoft.com/office/drawing/2014/main" id="{D7BE9828-F443-43CA-B6A4-A11D8691B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6995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475"/>
    </mc:Choice>
    <mc:Fallback xmlns="">
      <p:transition spd="slow" advTm="2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01098" y="1396289"/>
            <a:ext cx="4624342" cy="1325563"/>
          </a:xfrm>
        </p:spPr>
        <p:txBody>
          <a:bodyPr vert="horz" lIns="91440" tIns="45720" rIns="91440" bIns="45720" rtlCol="0">
            <a:normAutofit/>
          </a:bodyPr>
          <a:lstStyle/>
          <a:p>
            <a:r>
              <a:rPr lang="en-US" kern="1200" dirty="0">
                <a:latin typeface="Franklin Gothic Medium" panose="020B0603020102020204" pitchFamily="34" charset="0"/>
              </a:rPr>
              <a:t>OTHER</a:t>
            </a:r>
          </a:p>
        </p:txBody>
      </p:sp>
      <p:sp>
        <p:nvSpPr>
          <p:cNvPr id="87" name="Oval 8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8" name="Picture 6" descr="Black Police Officer Becomes Tulsa, Okla.'s 1st-Ever Community Resource  Officer">
            <a:extLst>
              <a:ext uri="{FF2B5EF4-FFF2-40B4-BE49-F238E27FC236}">
                <a16:creationId xmlns:a16="http://schemas.microsoft.com/office/drawing/2014/main" id="{E45ABE00-1ABE-41D1-B5BE-FEBB1B4910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50" r="4" b="4"/>
          <a:stretch/>
        </p:blipFill>
        <p:spPr bwMode="auto">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805543" y="2871982"/>
            <a:ext cx="4558309" cy="3181684"/>
          </a:xfrm>
        </p:spPr>
        <p:txBody>
          <a:bodyPr vert="horz" lIns="91440" tIns="45720" rIns="91440" bIns="45720" rtlCol="0" anchor="t">
            <a:normAutofit/>
          </a:bodyPr>
          <a:lstStyle/>
          <a:p>
            <a:pPr marL="0" indent="0">
              <a:buNone/>
            </a:pPr>
            <a:r>
              <a:rPr lang="en-US" sz="2000" dirty="0">
                <a:latin typeface="Franklin Gothic Medium" panose="020B0603020102020204" pitchFamily="34" charset="0"/>
              </a:rPr>
              <a:t>Any other occurrence requiring local law enforcement intervention, temporary displacement from the home, ER visits, or anything that could reflect negatively on the image of DDD and is not otherwise defined by another category.</a:t>
            </a:r>
          </a:p>
          <a:p>
            <a:pPr marL="0" indent="0">
              <a:buNone/>
            </a:pPr>
            <a:endParaRPr lang="en-US" sz="1800" dirty="0">
              <a:latin typeface="Franklin Gothic Medium" panose="020B0603020102020204" pitchFamily="34" charset="0"/>
            </a:endParaRPr>
          </a:p>
        </p:txBody>
      </p:sp>
      <p:sp>
        <p:nvSpPr>
          <p:cNvPr id="89" name="Freeform: Shape 8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descr="5 Ways to Finance Home Repairs | Moving.com">
            <a:extLst>
              <a:ext uri="{FF2B5EF4-FFF2-40B4-BE49-F238E27FC236}">
                <a16:creationId xmlns:a16="http://schemas.microsoft.com/office/drawing/2014/main" id="{0B513292-41D8-43A0-A41D-96C03A9710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93" r="9656" b="-2"/>
          <a:stretch/>
        </p:blipFill>
        <p:spPr bwMode="auto">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Pest Control Exterminators - get rid of rodents">
            <a:extLst>
              <a:ext uri="{FF2B5EF4-FFF2-40B4-BE49-F238E27FC236}">
                <a16:creationId xmlns:a16="http://schemas.microsoft.com/office/drawing/2014/main" id="{DDE475A2-FF64-4F74-9643-C7656EE2E5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734"/>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93" name="Freeform: Shape 9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4" name="Picture 2" descr="When-and when not-to call an ambulance">
            <a:extLst>
              <a:ext uri="{FF2B5EF4-FFF2-40B4-BE49-F238E27FC236}">
                <a16:creationId xmlns:a16="http://schemas.microsoft.com/office/drawing/2014/main" id="{55D36677-FE31-4EBD-B735-679E29EFA6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628" b="-3"/>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495735" y="5073629"/>
            <a:ext cx="4034090" cy="1130167"/>
          </a:xfrm>
          <a:prstGeom prst="rect">
            <a:avLst/>
          </a:prstGeom>
        </p:spPr>
        <p:txBody>
          <a:bodyPr vert="horz" lIns="91440" tIns="45720" rIns="91440" bIns="45720" rtlCol="0">
            <a:normAutofit/>
          </a:bodyPr>
          <a:lstStyle/>
          <a:p>
            <a:pPr algn="r">
              <a:lnSpc>
                <a:spcPct val="90000"/>
              </a:lnSpc>
              <a:spcAft>
                <a:spcPts val="600"/>
              </a:spcAft>
            </a:pPr>
            <a:r>
              <a:rPr lang="en-US" dirty="0">
                <a:solidFill>
                  <a:srgbClr val="FFFFCC"/>
                </a:solidFill>
                <a:latin typeface="Franklin Gothic Medium" panose="020B0603020102020204" pitchFamily="34" charset="0"/>
              </a:rPr>
              <a:t>RCS NOTIFICATION: 24 HRS</a:t>
            </a:r>
          </a:p>
          <a:p>
            <a:pPr algn="r">
              <a:lnSpc>
                <a:spcPct val="90000"/>
              </a:lnSpc>
              <a:spcAft>
                <a:spcPts val="600"/>
              </a:spcAft>
            </a:pPr>
            <a:r>
              <a:rPr lang="en-US" dirty="0">
                <a:solidFill>
                  <a:srgbClr val="FFFFCC"/>
                </a:solidFill>
                <a:latin typeface="Franklin Gothic Medium" panose="020B0603020102020204" pitchFamily="34" charset="0"/>
              </a:rPr>
              <a:t>THERAP APPROVAL:  48 HRS  </a:t>
            </a:r>
          </a:p>
          <a:p>
            <a:pPr algn="r">
              <a:lnSpc>
                <a:spcPct val="90000"/>
              </a:lnSpc>
              <a:spcAft>
                <a:spcPts val="600"/>
              </a:spcAft>
            </a:pPr>
            <a:r>
              <a:rPr lang="en-US" dirty="0">
                <a:solidFill>
                  <a:srgbClr val="FFFFCC"/>
                </a:solidFill>
                <a:latin typeface="Franklin Gothic Medium" panose="020B0603020102020204" pitchFamily="34" charset="0"/>
              </a:rPr>
              <a:t>LEVEL OF HARM (1-4)</a:t>
            </a:r>
          </a:p>
        </p:txBody>
      </p:sp>
      <p:sp>
        <p:nvSpPr>
          <p:cNvPr id="4" name="AutoShape 2" descr="Simplifying Your Temporary Move | Bekins Van Lines, Inc.">
            <a:extLst>
              <a:ext uri="{FF2B5EF4-FFF2-40B4-BE49-F238E27FC236}">
                <a16:creationId xmlns:a16="http://schemas.microsoft.com/office/drawing/2014/main" id="{48B66BD1-0994-49C9-BC3D-60282A6FC2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Audio 6">
            <a:hlinkClick r:id="" action="ppaction://media"/>
            <a:extLst>
              <a:ext uri="{FF2B5EF4-FFF2-40B4-BE49-F238E27FC236}">
                <a16:creationId xmlns:a16="http://schemas.microsoft.com/office/drawing/2014/main" id="{EB99A730-FE8B-442F-A8AB-690D1A27F0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9116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416"/>
    </mc:Choice>
    <mc:Fallback xmlns="">
      <p:transition spd="slow" advTm="3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6745026" y="534248"/>
            <a:ext cx="4888306" cy="1325563"/>
          </a:xfrm>
        </p:spPr>
        <p:txBody>
          <a:bodyPr vert="horz" lIns="91440" tIns="45720" rIns="91440" bIns="45720" rtlCol="0">
            <a:normAutofit/>
          </a:bodyPr>
          <a:lstStyle/>
          <a:p>
            <a:r>
              <a:rPr lang="en-US" sz="4100" kern="1200" dirty="0">
                <a:latin typeface="Franklin Gothic Medium" panose="020B0603020102020204" pitchFamily="34" charset="0"/>
              </a:rPr>
              <a:t>MEDICATION ERROR </a:t>
            </a:r>
            <a:br>
              <a:rPr lang="en-US" sz="4100" kern="1200" dirty="0">
                <a:latin typeface="Franklin Gothic Medium" panose="020B0603020102020204" pitchFamily="34" charset="0"/>
              </a:rPr>
            </a:br>
            <a:r>
              <a:rPr lang="en-US" sz="4100" kern="1200" dirty="0">
                <a:latin typeface="Franklin Gothic Medium" panose="020B0603020102020204" pitchFamily="34" charset="0"/>
              </a:rPr>
              <a:t>LEVEL 1</a:t>
            </a:r>
          </a:p>
        </p:txBody>
      </p:sp>
      <p:sp>
        <p:nvSpPr>
          <p:cNvPr id="137" name="Freeform: Shape 136">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434" name="Picture 2" descr="To test pill coatings, try a stomach in a flask | Science News for Students">
            <a:extLst>
              <a:ext uri="{FF2B5EF4-FFF2-40B4-BE49-F238E27FC236}">
                <a16:creationId xmlns:a16="http://schemas.microsoft.com/office/drawing/2014/main" id="{ADAA0E92-BEFA-4159-9D94-008A4EB9BB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794" b="-2"/>
          <a:stretch/>
        </p:blipFill>
        <p:spPr bwMode="auto">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6749142" y="2009941"/>
            <a:ext cx="4884189" cy="2988249"/>
          </a:xfrm>
        </p:spPr>
        <p:txBody>
          <a:bodyPr vert="horz" lIns="91440" tIns="45720" rIns="91440" bIns="45720" rtlCol="0" anchor="t">
            <a:normAutofit fontScale="92500" lnSpcReduction="10000"/>
          </a:bodyPr>
          <a:lstStyle/>
          <a:p>
            <a:pPr marL="0" indent="0">
              <a:buNone/>
            </a:pPr>
            <a:r>
              <a:rPr lang="en-US" sz="1800" dirty="0">
                <a:latin typeface="Franklin Gothic Medium" panose="020B0603020102020204" pitchFamily="34" charset="0"/>
              </a:rPr>
              <a:t>A medication error occurs when a recipient receives an incorrect drug, dose, form, quantity, route, concentration, or rate of administration. A medication error is also defined the variance of the administration of a drug on a schedule other than intended.  Therefore, a missed dose or a dose administered one hour before or after the scheduled time constitutes a medication error. </a:t>
            </a:r>
          </a:p>
          <a:p>
            <a:pPr marL="0" indent="0">
              <a:buNone/>
            </a:pPr>
            <a:r>
              <a:rPr lang="en-US" sz="1800" b="1" dirty="0">
                <a:latin typeface="Franklin Gothic Medium" panose="020B0603020102020204" pitchFamily="34" charset="0"/>
              </a:rPr>
              <a:t>Severity Level 1</a:t>
            </a:r>
            <a:r>
              <a:rPr lang="en-US" sz="1800" dirty="0">
                <a:latin typeface="Franklin Gothic Medium" panose="020B0603020102020204" pitchFamily="34" charset="0"/>
              </a:rPr>
              <a:t>: Incidents in which the person experienced no or minimal adverse consequences and no treatment or intervention other than monitoring or observation was required.</a:t>
            </a:r>
          </a:p>
          <a:p>
            <a:pPr marL="0" indent="0">
              <a:buNone/>
            </a:pPr>
            <a:endParaRPr lang="en-US" sz="1400" dirty="0">
              <a:latin typeface="Franklin Gothic Medium" panose="020B0603020102020204" pitchFamily="34" charset="0"/>
            </a:endParaRPr>
          </a:p>
        </p:txBody>
      </p:sp>
      <p:pic>
        <p:nvPicPr>
          <p:cNvPr id="18436" name="Picture 4" descr="To test pill coatings, try a stomach in a flask | Science News for Students">
            <a:extLst>
              <a:ext uri="{FF2B5EF4-FFF2-40B4-BE49-F238E27FC236}">
                <a16:creationId xmlns:a16="http://schemas.microsoft.com/office/drawing/2014/main" id="{73607DD6-874A-4789-9BEA-C31332C7B5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66" r="-2" b="3373"/>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7988241" y="5608838"/>
            <a:ext cx="4034090" cy="1130167"/>
          </a:xfrm>
          <a:prstGeom prst="rect">
            <a:avLst/>
          </a:prstGeom>
        </p:spPr>
        <p:txBody>
          <a:bodyPr vert="horz" lIns="91440" tIns="45720" rIns="91440" bIns="45720" rtlCol="0">
            <a:normAutofit/>
          </a:bodyPr>
          <a:lstStyle/>
          <a:p>
            <a:pPr algn="r">
              <a:lnSpc>
                <a:spcPct val="90000"/>
              </a:lnSpc>
              <a:spcAft>
                <a:spcPts val="600"/>
              </a:spcAft>
            </a:pPr>
            <a:r>
              <a:rPr lang="en-US" dirty="0">
                <a:solidFill>
                  <a:schemeClr val="accent1">
                    <a:lumMod val="60000"/>
                    <a:lumOff val="40000"/>
                  </a:schemeClr>
                </a:solidFill>
                <a:latin typeface="Franklin Gothic Medium" panose="020B0603020102020204" pitchFamily="34" charset="0"/>
              </a:rPr>
              <a:t>RCS NOTIFICATION: 24 HRS</a:t>
            </a:r>
          </a:p>
          <a:p>
            <a:pPr algn="r">
              <a:lnSpc>
                <a:spcPct val="90000"/>
              </a:lnSpc>
              <a:spcAft>
                <a:spcPts val="600"/>
              </a:spcAft>
            </a:pPr>
            <a:r>
              <a:rPr lang="en-US" dirty="0">
                <a:solidFill>
                  <a:schemeClr val="accent1">
                    <a:lumMod val="60000"/>
                    <a:lumOff val="40000"/>
                  </a:schemeClr>
                </a:solidFill>
                <a:latin typeface="Franklin Gothic Medium" panose="020B0603020102020204" pitchFamily="34" charset="0"/>
              </a:rPr>
              <a:t>THERAP APPROVAL:  48 HRS  </a:t>
            </a:r>
          </a:p>
          <a:p>
            <a:pPr algn="r">
              <a:lnSpc>
                <a:spcPct val="90000"/>
              </a:lnSpc>
              <a:spcAft>
                <a:spcPts val="600"/>
              </a:spcAft>
            </a:pPr>
            <a:r>
              <a:rPr lang="en-US" dirty="0">
                <a:solidFill>
                  <a:schemeClr val="accent1">
                    <a:lumMod val="60000"/>
                    <a:lumOff val="40000"/>
                  </a:schemeClr>
                </a:solidFill>
                <a:latin typeface="Franklin Gothic Medium" panose="020B0603020102020204" pitchFamily="34" charset="0"/>
              </a:rPr>
              <a:t>LEVEL OF HARM (1)</a:t>
            </a:r>
          </a:p>
        </p:txBody>
      </p:sp>
      <p:pic>
        <p:nvPicPr>
          <p:cNvPr id="4" name="Audio 3">
            <a:hlinkClick r:id="" action="ppaction://media"/>
            <a:extLst>
              <a:ext uri="{FF2B5EF4-FFF2-40B4-BE49-F238E27FC236}">
                <a16:creationId xmlns:a16="http://schemas.microsoft.com/office/drawing/2014/main" id="{843B6CDD-AFD7-43D3-945B-533FF6209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5036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933"/>
    </mc:Choice>
    <mc:Fallback xmlns="">
      <p:transition spd="slow" advTm="6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B4B0E-D9AA-44EA-B9C8-316AC00BCF4B}"/>
              </a:ext>
            </a:extLst>
          </p:cNvPr>
          <p:cNvSpPr>
            <a:spLocks noGrp="1"/>
          </p:cNvSpPr>
          <p:nvPr>
            <p:ph type="title"/>
          </p:nvPr>
        </p:nvSpPr>
        <p:spPr>
          <a:xfrm>
            <a:off x="594360" y="637125"/>
            <a:ext cx="3802276" cy="5256371"/>
          </a:xfrm>
        </p:spPr>
        <p:txBody>
          <a:bodyPr>
            <a:normAutofit/>
          </a:bodyPr>
          <a:lstStyle/>
          <a:p>
            <a:pPr algn="ctr"/>
            <a:r>
              <a:rPr lang="en-US" sz="4800" dirty="0">
                <a:latin typeface="Franklin Gothic Medium" panose="020B0603020102020204" pitchFamily="34" charset="0"/>
              </a:rPr>
              <a:t>IPMS CHANGES</a:t>
            </a:r>
          </a:p>
        </p:txBody>
      </p:sp>
      <p:graphicFrame>
        <p:nvGraphicFramePr>
          <p:cNvPr id="5" name="Content Placeholder 2">
            <a:extLst>
              <a:ext uri="{FF2B5EF4-FFF2-40B4-BE49-F238E27FC236}">
                <a16:creationId xmlns:a16="http://schemas.microsoft.com/office/drawing/2014/main" id="{138D6C4D-F040-47CA-A10C-7F9BDC906C8C}"/>
              </a:ext>
            </a:extLst>
          </p:cNvPr>
          <p:cNvGraphicFramePr>
            <a:graphicFrameLocks noGrp="1"/>
          </p:cNvGraphicFramePr>
          <p:nvPr>
            <p:ph idx="1"/>
            <p:extLst>
              <p:ext uri="{D42A27DB-BD31-4B8C-83A1-F6EECF244321}">
                <p14:modId xmlns:p14="http://schemas.microsoft.com/office/powerpoint/2010/main" val="24662921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FA27D19A-B80B-40A2-8E12-5838941608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74870090"/>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366"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lethargic en español | Traductor inglés-español | Nglish de Britannica">
            <a:extLst>
              <a:ext uri="{FF2B5EF4-FFF2-40B4-BE49-F238E27FC236}">
                <a16:creationId xmlns:a16="http://schemas.microsoft.com/office/drawing/2014/main" id="{CF592B97-3E0E-4413-8F97-3EB7744EAB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981" b="2"/>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kern="1200" dirty="0">
                <a:latin typeface="Franklin Gothic Medium" panose="020B0603020102020204" pitchFamily="34" charset="0"/>
              </a:rPr>
              <a:t>MEDICATION ERROR </a:t>
            </a:r>
            <a:br>
              <a:rPr lang="en-US" sz="2800" kern="1200" dirty="0">
                <a:latin typeface="Franklin Gothic Medium" panose="020B0603020102020204" pitchFamily="34" charset="0"/>
              </a:rPr>
            </a:br>
            <a:r>
              <a:rPr lang="en-US" sz="2800" kern="1200" dirty="0">
                <a:latin typeface="Franklin Gothic Medium" panose="020B0603020102020204" pitchFamily="34" charset="0"/>
              </a:rPr>
              <a:t>LEVEL </a:t>
            </a:r>
            <a:r>
              <a:rPr lang="en-US" sz="2800" dirty="0">
                <a:latin typeface="Franklin Gothic Medium" panose="020B0603020102020204" pitchFamily="34" charset="0"/>
              </a:rPr>
              <a:t>2</a:t>
            </a:r>
            <a:endParaRPr lang="en-US" sz="2800" kern="1200" dirty="0">
              <a:latin typeface="Franklin Gothic Medium" panose="020B0603020102020204" pitchFamily="34" charset="0"/>
            </a:endParaRPr>
          </a:p>
        </p:txBody>
      </p:sp>
      <p:sp>
        <p:nvSpPr>
          <p:cNvPr id="83" name="Rectangle 8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5" name="Rectangle 8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buNone/>
            </a:pPr>
            <a:r>
              <a:rPr lang="en-US" sz="1800" dirty="0">
                <a:latin typeface="Franklin Gothic Medium" panose="020B0603020102020204" pitchFamily="34" charset="0"/>
              </a:rPr>
              <a:t>Incidents in which the person experienced short term, reversible adverse consequences and treatment or intervention was needed in addition to monitoring and observation.</a:t>
            </a:r>
          </a:p>
        </p:txBody>
      </p:sp>
      <p:sp>
        <p:nvSpPr>
          <p:cNvPr id="5" name="TextBox 4">
            <a:extLst>
              <a:ext uri="{FF2B5EF4-FFF2-40B4-BE49-F238E27FC236}">
                <a16:creationId xmlns:a16="http://schemas.microsoft.com/office/drawing/2014/main" id="{B5D893AB-DE0B-461E-BF41-4DEAB7700448}"/>
              </a:ext>
            </a:extLst>
          </p:cNvPr>
          <p:cNvSpPr txBox="1"/>
          <p:nvPr/>
        </p:nvSpPr>
        <p:spPr>
          <a:xfrm>
            <a:off x="371094" y="5449382"/>
            <a:ext cx="4034090"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C00000"/>
                </a:solidFill>
                <a:latin typeface="Franklin Gothic Medium" panose="020B0603020102020204" pitchFamily="34" charset="0"/>
              </a:rPr>
              <a:t>RCS NOTIFICATION: 24 HRS</a:t>
            </a:r>
          </a:p>
          <a:p>
            <a:pPr>
              <a:lnSpc>
                <a:spcPct val="90000"/>
              </a:lnSpc>
              <a:spcAft>
                <a:spcPts val="600"/>
              </a:spcAft>
            </a:pPr>
            <a:r>
              <a:rPr lang="en-US" dirty="0">
                <a:solidFill>
                  <a:srgbClr val="C00000"/>
                </a:solidFill>
                <a:latin typeface="Franklin Gothic Medium" panose="020B0603020102020204" pitchFamily="34" charset="0"/>
              </a:rPr>
              <a:t>THERAP APPROVAL:  48 HRS  </a:t>
            </a:r>
          </a:p>
          <a:p>
            <a:pPr>
              <a:lnSpc>
                <a:spcPct val="90000"/>
              </a:lnSpc>
              <a:spcAft>
                <a:spcPts val="600"/>
              </a:spcAft>
            </a:pPr>
            <a:r>
              <a:rPr lang="en-US" dirty="0">
                <a:solidFill>
                  <a:srgbClr val="C00000"/>
                </a:solidFill>
                <a:latin typeface="Franklin Gothic Medium" panose="020B0603020102020204" pitchFamily="34" charset="0"/>
              </a:rPr>
              <a:t>LEVEL OF HARM (2)</a:t>
            </a:r>
          </a:p>
        </p:txBody>
      </p:sp>
      <p:pic>
        <p:nvPicPr>
          <p:cNvPr id="6" name="Audio 5">
            <a:hlinkClick r:id="" action="ppaction://media"/>
            <a:extLst>
              <a:ext uri="{FF2B5EF4-FFF2-40B4-BE49-F238E27FC236}">
                <a16:creationId xmlns:a16="http://schemas.microsoft.com/office/drawing/2014/main" id="{7936DB0A-2A4F-4E83-B5F8-497E3D466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9528279"/>
      </p:ext>
    </p:extLst>
  </p:cSld>
  <p:clrMapOvr>
    <a:masterClrMapping/>
  </p:clrMapOvr>
  <mc:AlternateContent xmlns:mc="http://schemas.openxmlformats.org/markup-compatibility/2006" xmlns:p14="http://schemas.microsoft.com/office/powerpoint/2010/main">
    <mc:Choice Requires="p14">
      <p:transition spd="slow" p14:dur="2000" advTm="31202"/>
    </mc:Choice>
    <mc:Fallback xmlns="">
      <p:transition spd="slow" advTm="3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Why your chest hurts when you run? - Graphic Online">
            <a:extLst>
              <a:ext uri="{FF2B5EF4-FFF2-40B4-BE49-F238E27FC236}">
                <a16:creationId xmlns:a16="http://schemas.microsoft.com/office/drawing/2014/main" id="{B2278603-6D9A-4988-852B-33E3D8C512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latin typeface="Franklin Gothic Medium" panose="020B0603020102020204" pitchFamily="34" charset="0"/>
              </a:rPr>
              <a:t>MEDICATION ERROR </a:t>
            </a:r>
            <a:br>
              <a:rPr lang="en-US" sz="4000" dirty="0">
                <a:latin typeface="Franklin Gothic Medium" panose="020B0603020102020204" pitchFamily="34" charset="0"/>
              </a:rPr>
            </a:br>
            <a:r>
              <a:rPr lang="en-US" sz="4000" dirty="0">
                <a:latin typeface="Franklin Gothic Medium" panose="020B0603020102020204" pitchFamily="34" charset="0"/>
              </a:rPr>
              <a:t>LEVEL 3</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7782910" y="5242675"/>
            <a:ext cx="4330262" cy="683284"/>
          </a:xfrm>
        </p:spPr>
        <p:txBody>
          <a:bodyPr vert="horz" lIns="91440" tIns="45720" rIns="91440" bIns="45720" rtlCol="0">
            <a:noAutofit/>
          </a:bodyPr>
          <a:lstStyle/>
          <a:p>
            <a:pPr marL="0" indent="0" algn="ctr">
              <a:buNone/>
            </a:pPr>
            <a:r>
              <a:rPr lang="en-US" sz="2000" dirty="0">
                <a:latin typeface="Franklin Gothic Medium" panose="020B0603020102020204" pitchFamily="34" charset="0"/>
              </a:rPr>
              <a:t>Incidents in which the person experienced life- threatening or permanent adverse consequences. </a:t>
            </a:r>
          </a:p>
        </p:txBody>
      </p:sp>
      <p:cxnSp>
        <p:nvCxnSpPr>
          <p:cNvPr id="193" name="Straight Connector 19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5D893AB-DE0B-461E-BF41-4DEAB7700448}"/>
              </a:ext>
            </a:extLst>
          </p:cNvPr>
          <p:cNvSpPr txBox="1"/>
          <p:nvPr/>
        </p:nvSpPr>
        <p:spPr>
          <a:xfrm>
            <a:off x="247357" y="5360875"/>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C00000"/>
                </a:solidFill>
                <a:latin typeface="Franklin Gothic Medium" panose="020B0603020102020204" pitchFamily="34" charset="0"/>
              </a:rPr>
              <a:t>RCS NOTIFICATION: IMMEDIATE</a:t>
            </a:r>
          </a:p>
          <a:p>
            <a:pPr>
              <a:lnSpc>
                <a:spcPct val="90000"/>
              </a:lnSpc>
              <a:spcAft>
                <a:spcPts val="600"/>
              </a:spcAft>
            </a:pPr>
            <a:r>
              <a:rPr lang="en-US" dirty="0">
                <a:solidFill>
                  <a:srgbClr val="C00000"/>
                </a:solidFill>
                <a:latin typeface="Franklin Gothic Medium" panose="020B0603020102020204" pitchFamily="34" charset="0"/>
              </a:rPr>
              <a:t>THERAP APPROVAL: 24 HRS  </a:t>
            </a:r>
          </a:p>
          <a:p>
            <a:pPr>
              <a:lnSpc>
                <a:spcPct val="90000"/>
              </a:lnSpc>
              <a:spcAft>
                <a:spcPts val="600"/>
              </a:spcAft>
            </a:pPr>
            <a:r>
              <a:rPr lang="en-US" dirty="0">
                <a:solidFill>
                  <a:srgbClr val="C00000"/>
                </a:solidFill>
                <a:latin typeface="Franklin Gothic Medium" panose="020B0603020102020204" pitchFamily="34" charset="0"/>
              </a:rPr>
              <a:t>LEVEL OF HARM (2-4)</a:t>
            </a:r>
          </a:p>
        </p:txBody>
      </p:sp>
      <p:sp>
        <p:nvSpPr>
          <p:cNvPr id="4" name="AutoShape 2" descr="House Call Doctor : 4 Times Chest Pain is Serious :: Quick and Dirty Tips">
            <a:extLst>
              <a:ext uri="{FF2B5EF4-FFF2-40B4-BE49-F238E27FC236}">
                <a16:creationId xmlns:a16="http://schemas.microsoft.com/office/drawing/2014/main" id="{2A0A4880-0A49-47C9-8D8F-B7BFE2B0298A}"/>
              </a:ext>
            </a:extLst>
          </p:cNvPr>
          <p:cNvSpPr>
            <a:spLocks noChangeAspect="1" noChangeArrowheads="1"/>
          </p:cNvSpPr>
          <p:nvPr/>
        </p:nvSpPr>
        <p:spPr bwMode="auto">
          <a:xfrm>
            <a:off x="3396343" y="729343"/>
            <a:ext cx="2852057" cy="2852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Audio 5">
            <a:hlinkClick r:id="" action="ppaction://media"/>
            <a:extLst>
              <a:ext uri="{FF2B5EF4-FFF2-40B4-BE49-F238E27FC236}">
                <a16:creationId xmlns:a16="http://schemas.microsoft.com/office/drawing/2014/main" id="{294F2924-D895-4F21-BE81-7B142A5C9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8538248"/>
      </p:ext>
    </p:extLst>
  </p:cSld>
  <p:clrMapOvr>
    <a:masterClrMapping/>
  </p:clrMapOvr>
  <mc:AlternateContent xmlns:mc="http://schemas.openxmlformats.org/markup-compatibility/2006" xmlns:p14="http://schemas.microsoft.com/office/powerpoint/2010/main">
    <mc:Choice Requires="p14">
      <p:transition spd="slow" p14:dur="2000" advTm="24227"/>
    </mc:Choice>
    <mc:Fallback xmlns="">
      <p:transition spd="slow" advTm="2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5614876" y="1210608"/>
            <a:ext cx="5966090" cy="1454051"/>
          </a:xfrm>
        </p:spPr>
        <p:txBody>
          <a:bodyPr vert="horz" lIns="91440" tIns="45720" rIns="91440" bIns="45720" rtlCol="0">
            <a:normAutofit/>
          </a:bodyPr>
          <a:lstStyle/>
          <a:p>
            <a:r>
              <a:rPr lang="en-US" sz="2800" dirty="0">
                <a:solidFill>
                  <a:srgbClr val="000000"/>
                </a:solidFill>
                <a:latin typeface="Franklin Gothic Medium" panose="020B0603020102020204" pitchFamily="34" charset="0"/>
              </a:rPr>
              <a:t>CHARTING/DOCUMENTATION ERROR</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506" name="Picture 2" descr="Clip Art Medical Chart Clipart - Medical Record Icon Png , Free Transparent  Clipart - ClipartKey">
            <a:extLst>
              <a:ext uri="{FF2B5EF4-FFF2-40B4-BE49-F238E27FC236}">
                <a16:creationId xmlns:a16="http://schemas.microsoft.com/office/drawing/2014/main" id="{BE60F4C9-D242-4E43-AF18-0F52088119A4}"/>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217" r="-3" b="-3"/>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5614875" y="1336541"/>
            <a:ext cx="5966090" cy="3639289"/>
          </a:xfrm>
        </p:spPr>
        <p:txBody>
          <a:bodyPr vert="horz" lIns="91440" tIns="45720" rIns="91440" bIns="45720" rtlCol="0" anchor="ctr">
            <a:normAutofit/>
          </a:bodyPr>
          <a:lstStyle/>
          <a:p>
            <a:pPr marL="0" indent="0">
              <a:buNone/>
            </a:pPr>
            <a:r>
              <a:rPr lang="en-US" sz="2000" dirty="0">
                <a:solidFill>
                  <a:srgbClr val="000000"/>
                </a:solidFill>
                <a:latin typeface="Franklin Gothic Medium" panose="020B0603020102020204" pitchFamily="34" charset="0"/>
              </a:rPr>
              <a:t>A documentation error occurs when a MAR is not initialed after medication assistance is provided to a person.  Evidence of a documentation error is denoted by blank space(s) on the MAR following the scheduled administration time of medication(s).</a:t>
            </a:r>
          </a:p>
        </p:txBody>
      </p:sp>
      <p:sp>
        <p:nvSpPr>
          <p:cNvPr id="5" name="TextBox 4">
            <a:extLst>
              <a:ext uri="{FF2B5EF4-FFF2-40B4-BE49-F238E27FC236}">
                <a16:creationId xmlns:a16="http://schemas.microsoft.com/office/drawing/2014/main" id="{B5D893AB-DE0B-461E-BF41-4DEAB7700448}"/>
              </a:ext>
            </a:extLst>
          </p:cNvPr>
          <p:cNvSpPr txBox="1"/>
          <p:nvPr/>
        </p:nvSpPr>
        <p:spPr>
          <a:xfrm>
            <a:off x="5614875" y="5182204"/>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C00000"/>
                </a:solidFill>
                <a:latin typeface="Franklin Gothic Medium" panose="020B0603020102020204" pitchFamily="34" charset="0"/>
              </a:rPr>
              <a:t>RCS NOTIFICATION: 24 HRS</a:t>
            </a:r>
          </a:p>
          <a:p>
            <a:pPr>
              <a:lnSpc>
                <a:spcPct val="90000"/>
              </a:lnSpc>
              <a:spcAft>
                <a:spcPts val="600"/>
              </a:spcAft>
            </a:pPr>
            <a:r>
              <a:rPr lang="en-US" dirty="0">
                <a:solidFill>
                  <a:srgbClr val="C00000"/>
                </a:solidFill>
                <a:latin typeface="Franklin Gothic Medium" panose="020B0603020102020204" pitchFamily="34" charset="0"/>
              </a:rPr>
              <a:t>THERAP APPROVAL: 48 HRS  </a:t>
            </a:r>
          </a:p>
          <a:p>
            <a:pPr>
              <a:lnSpc>
                <a:spcPct val="90000"/>
              </a:lnSpc>
              <a:spcAft>
                <a:spcPts val="600"/>
              </a:spcAft>
            </a:pPr>
            <a:r>
              <a:rPr lang="en-US" dirty="0">
                <a:solidFill>
                  <a:srgbClr val="C00000"/>
                </a:solidFill>
                <a:latin typeface="Franklin Gothic Medium" panose="020B0603020102020204" pitchFamily="34" charset="0"/>
              </a:rPr>
              <a:t>LEVEL OF HARM (1)</a:t>
            </a:r>
          </a:p>
        </p:txBody>
      </p:sp>
      <p:pic>
        <p:nvPicPr>
          <p:cNvPr id="4" name="Audio 3">
            <a:hlinkClick r:id="" action="ppaction://media"/>
            <a:extLst>
              <a:ext uri="{FF2B5EF4-FFF2-40B4-BE49-F238E27FC236}">
                <a16:creationId xmlns:a16="http://schemas.microsoft.com/office/drawing/2014/main" id="{6D7C2A40-5793-4BBF-B2B8-3DB8710FC9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0607120"/>
      </p:ext>
    </p:extLst>
  </p:cSld>
  <p:clrMapOvr>
    <a:masterClrMapping/>
  </p:clrMapOvr>
  <mc:AlternateContent xmlns:mc="http://schemas.openxmlformats.org/markup-compatibility/2006" xmlns:p14="http://schemas.microsoft.com/office/powerpoint/2010/main">
    <mc:Choice Requires="p14">
      <p:transition spd="slow" p14:dur="2000" advTm="36139"/>
    </mc:Choice>
    <mc:Fallback xmlns="">
      <p:transition spd="slow" advTm="3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How to stop yourself choking - use arm or chair to dislodge food |  Express.co.uk">
            <a:extLst>
              <a:ext uri="{FF2B5EF4-FFF2-40B4-BE49-F238E27FC236}">
                <a16:creationId xmlns:a16="http://schemas.microsoft.com/office/drawing/2014/main" id="{0FC275C8-F7BD-4A5B-91B1-43C394189E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 r="21322" b="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4" name="Freeform: Shape 7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latin typeface="Franklin Gothic Medium" panose="020B0603020102020204" pitchFamily="34" charset="0"/>
              </a:rPr>
              <a:t>CHOKING</a:t>
            </a:r>
          </a:p>
        </p:txBody>
      </p:sp>
      <p:sp>
        <p:nvSpPr>
          <p:cNvPr id="78" name="Rectangle 7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0" name="Rectangle 7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09307" y="2530601"/>
            <a:ext cx="4084578" cy="3207258"/>
          </a:xfrm>
        </p:spPr>
        <p:txBody>
          <a:bodyPr vert="horz" lIns="91440" tIns="45720" rIns="91440" bIns="45720" rtlCol="0" anchor="t">
            <a:normAutofit/>
          </a:bodyPr>
          <a:lstStyle/>
          <a:p>
            <a:pPr marL="0" indent="0">
              <a:buNone/>
            </a:pPr>
            <a:r>
              <a:rPr lang="en-US" sz="2000" dirty="0">
                <a:latin typeface="Franklin Gothic Medium" panose="020B0603020102020204" pitchFamily="34" charset="0"/>
              </a:rPr>
              <a:t>Gagging or choking on food, liquid, foreign object, or material that requires the Heimlich maneuver or other method of dislodging object. Evaluation and/or assessment by nurse or medical personnel is required.</a:t>
            </a:r>
          </a:p>
        </p:txBody>
      </p:sp>
      <p:sp>
        <p:nvSpPr>
          <p:cNvPr id="5" name="TextBox 4">
            <a:extLst>
              <a:ext uri="{FF2B5EF4-FFF2-40B4-BE49-F238E27FC236}">
                <a16:creationId xmlns:a16="http://schemas.microsoft.com/office/drawing/2014/main" id="{B5D893AB-DE0B-461E-BF41-4DEAB7700448}"/>
              </a:ext>
            </a:extLst>
          </p:cNvPr>
          <p:cNvSpPr txBox="1"/>
          <p:nvPr/>
        </p:nvSpPr>
        <p:spPr>
          <a:xfrm>
            <a:off x="220654" y="5285050"/>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0070C0"/>
                </a:solidFill>
                <a:latin typeface="Franklin Gothic Medium" panose="020B0603020102020204" pitchFamily="34" charset="0"/>
              </a:rPr>
              <a:t>RCS NOTIFICATION: 24 HRS</a:t>
            </a:r>
          </a:p>
          <a:p>
            <a:pPr>
              <a:lnSpc>
                <a:spcPct val="90000"/>
              </a:lnSpc>
              <a:spcAft>
                <a:spcPts val="600"/>
              </a:spcAft>
            </a:pPr>
            <a:r>
              <a:rPr lang="en-US" dirty="0">
                <a:solidFill>
                  <a:srgbClr val="0070C0"/>
                </a:solidFill>
                <a:latin typeface="Franklin Gothic Medium" panose="020B0603020102020204" pitchFamily="34" charset="0"/>
              </a:rPr>
              <a:t>THERAP APPROVAL: 48 HRS  </a:t>
            </a:r>
          </a:p>
          <a:p>
            <a:pPr>
              <a:lnSpc>
                <a:spcPct val="90000"/>
              </a:lnSpc>
              <a:spcAft>
                <a:spcPts val="600"/>
              </a:spcAft>
            </a:pPr>
            <a:r>
              <a:rPr lang="en-US" dirty="0">
                <a:solidFill>
                  <a:srgbClr val="0070C0"/>
                </a:solidFill>
                <a:latin typeface="Franklin Gothic Medium" panose="020B0603020102020204" pitchFamily="34" charset="0"/>
              </a:rPr>
              <a:t>LEVEL OF HARM (2-4)</a:t>
            </a:r>
          </a:p>
        </p:txBody>
      </p:sp>
      <p:pic>
        <p:nvPicPr>
          <p:cNvPr id="7" name="Audio 6">
            <a:hlinkClick r:id="" action="ppaction://media"/>
            <a:extLst>
              <a:ext uri="{FF2B5EF4-FFF2-40B4-BE49-F238E27FC236}">
                <a16:creationId xmlns:a16="http://schemas.microsoft.com/office/drawing/2014/main" id="{48AC3BE4-587A-4CC1-9240-A99D4E43A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21817434"/>
      </p:ext>
    </p:extLst>
  </p:cSld>
  <p:clrMapOvr>
    <a:masterClrMapping/>
  </p:clrMapOvr>
  <mc:AlternateContent xmlns:mc="http://schemas.openxmlformats.org/markup-compatibility/2006" xmlns:p14="http://schemas.microsoft.com/office/powerpoint/2010/main">
    <mc:Choice Requires="p14">
      <p:transition spd="slow" p14:dur="2000" advTm="32820"/>
    </mc:Choice>
    <mc:Fallback xmlns="">
      <p:transition spd="slow" advTm="3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194660" y="0"/>
            <a:ext cx="4165299" cy="1894442"/>
          </a:xfrm>
        </p:spPr>
        <p:txBody>
          <a:bodyPr vert="horz" lIns="91440" tIns="45720" rIns="91440" bIns="45720" rtlCol="0">
            <a:normAutofit/>
          </a:bodyPr>
          <a:lstStyle/>
          <a:p>
            <a:r>
              <a:rPr lang="en-US" sz="3400" dirty="0">
                <a:latin typeface="Franklin Gothic Medium" panose="020B0603020102020204" pitchFamily="34" charset="0"/>
              </a:rPr>
              <a:t>OTHER: </a:t>
            </a:r>
            <a:br>
              <a:rPr lang="en-US" sz="3400" dirty="0">
                <a:latin typeface="Franklin Gothic Medium" panose="020B0603020102020204" pitchFamily="34" charset="0"/>
              </a:rPr>
            </a:br>
            <a:r>
              <a:rPr lang="en-US" sz="3400" dirty="0">
                <a:latin typeface="Franklin Gothic Medium" panose="020B0603020102020204" pitchFamily="34" charset="0"/>
              </a:rPr>
              <a:t>BEHAVIORAL ISSUE</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114915" y="1570729"/>
            <a:ext cx="4895471" cy="3816817"/>
          </a:xfrm>
        </p:spPr>
        <p:txBody>
          <a:bodyPr vert="horz" lIns="91440" tIns="45720" rIns="91440" bIns="45720" rtlCol="0">
            <a:noAutofit/>
          </a:bodyPr>
          <a:lstStyle/>
          <a:p>
            <a:pPr marL="0" indent="0">
              <a:buNone/>
            </a:pPr>
            <a:r>
              <a:rPr lang="en-US" sz="2000" dirty="0">
                <a:latin typeface="Franklin Gothic Medium" panose="020B0603020102020204" pitchFamily="34" charset="0"/>
              </a:rPr>
              <a:t>Behavior problems, such as physical aggression resulting in injury, self-injurious behavior requiring medical attention, suicide threats or attempts, or property damage resulting in injury or significant destruction shall be reported to RCS by the provider with information on how the situation was/is being addressed. Incidents resulting from such problems may or may not require follow-up.</a:t>
            </a:r>
          </a:p>
          <a:p>
            <a:pPr marL="0" indent="0">
              <a:buNone/>
            </a:pPr>
            <a:r>
              <a:rPr lang="en-US" sz="2000" dirty="0">
                <a:latin typeface="Franklin Gothic Medium" panose="020B0603020102020204" pitchFamily="34" charset="0"/>
              </a:rPr>
              <a:t>Incident reports are also required for behavioral issues outlined in approved behavioral support plans.</a:t>
            </a:r>
          </a:p>
        </p:txBody>
      </p:sp>
      <p:pic>
        <p:nvPicPr>
          <p:cNvPr id="24578" name="Picture 2" descr="Mental health and coronavirus Q&amp;A">
            <a:extLst>
              <a:ext uri="{FF2B5EF4-FFF2-40B4-BE49-F238E27FC236}">
                <a16:creationId xmlns:a16="http://schemas.microsoft.com/office/drawing/2014/main" id="{99E21EFF-6CDC-4A5A-8D66-4075FE081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84"/>
          <a:stretch/>
        </p:blipFill>
        <p:spPr bwMode="auto">
          <a:xfrm>
            <a:off x="6443653" y="362052"/>
            <a:ext cx="5745298" cy="5486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341715" y="5557689"/>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0070C0"/>
                </a:solidFill>
                <a:latin typeface="Franklin Gothic Medium" panose="020B0603020102020204" pitchFamily="34" charset="0"/>
              </a:rPr>
              <a:t>RCS NOTIFICATION: 24 HRS</a:t>
            </a:r>
          </a:p>
          <a:p>
            <a:pPr>
              <a:lnSpc>
                <a:spcPct val="90000"/>
              </a:lnSpc>
              <a:spcAft>
                <a:spcPts val="600"/>
              </a:spcAft>
            </a:pPr>
            <a:r>
              <a:rPr lang="en-US" dirty="0">
                <a:solidFill>
                  <a:srgbClr val="0070C0"/>
                </a:solidFill>
                <a:latin typeface="Franklin Gothic Medium" panose="020B0603020102020204" pitchFamily="34" charset="0"/>
              </a:rPr>
              <a:t>THERAP APPROVAL: 48 HRS  </a:t>
            </a:r>
          </a:p>
          <a:p>
            <a:pPr>
              <a:lnSpc>
                <a:spcPct val="90000"/>
              </a:lnSpc>
              <a:spcAft>
                <a:spcPts val="600"/>
              </a:spcAft>
            </a:pPr>
            <a:r>
              <a:rPr lang="en-US" dirty="0">
                <a:solidFill>
                  <a:srgbClr val="0070C0"/>
                </a:solidFill>
                <a:latin typeface="Franklin Gothic Medium" panose="020B0603020102020204" pitchFamily="34" charset="0"/>
              </a:rPr>
              <a:t>LEVEL OF HARM (2-4)</a:t>
            </a:r>
          </a:p>
        </p:txBody>
      </p:sp>
      <p:pic>
        <p:nvPicPr>
          <p:cNvPr id="7" name="Audio 6">
            <a:hlinkClick r:id="" action="ppaction://media"/>
            <a:extLst>
              <a:ext uri="{FF2B5EF4-FFF2-40B4-BE49-F238E27FC236}">
                <a16:creationId xmlns:a16="http://schemas.microsoft.com/office/drawing/2014/main" id="{F025E685-38E7-42B1-B01D-039C4032B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6" name="Graphic 5" descr="Star">
            <a:extLst>
              <a:ext uri="{FF2B5EF4-FFF2-40B4-BE49-F238E27FC236}">
                <a16:creationId xmlns:a16="http://schemas.microsoft.com/office/drawing/2014/main" id="{96F072B4-E4BA-4900-99AD-79E3CC80B0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5366" y="4479325"/>
            <a:ext cx="457200" cy="457200"/>
          </a:xfrm>
          <a:prstGeom prst="rect">
            <a:avLst/>
          </a:prstGeom>
        </p:spPr>
      </p:pic>
    </p:spTree>
    <p:extLst>
      <p:ext uri="{BB962C8B-B14F-4D97-AF65-F5344CB8AC3E}">
        <p14:creationId xmlns:p14="http://schemas.microsoft.com/office/powerpoint/2010/main" val="709599349"/>
      </p:ext>
    </p:extLst>
  </p:cSld>
  <p:clrMapOvr>
    <a:masterClrMapping/>
  </p:clrMapOvr>
  <mc:AlternateContent xmlns:mc="http://schemas.openxmlformats.org/markup-compatibility/2006" xmlns:p14="http://schemas.microsoft.com/office/powerpoint/2010/main">
    <mc:Choice Requires="p14">
      <p:transition spd="slow" p14:dur="2000" advTm="56332"/>
    </mc:Choice>
    <mc:Fallback xmlns="">
      <p:transition spd="slow" advTm="5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Picture 7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804998" y="798445"/>
            <a:ext cx="4803636" cy="1311664"/>
          </a:xfrm>
        </p:spPr>
        <p:txBody>
          <a:bodyPr vert="horz" lIns="91440" tIns="45720" rIns="91440" bIns="45720" rtlCol="0">
            <a:normAutofit/>
          </a:bodyPr>
          <a:lstStyle/>
          <a:p>
            <a:r>
              <a:rPr lang="en-US" sz="4100" dirty="0">
                <a:solidFill>
                  <a:srgbClr val="000000"/>
                </a:solidFill>
                <a:latin typeface="Franklin Gothic Medium" panose="020B0603020102020204" pitchFamily="34" charset="0"/>
              </a:rPr>
              <a:t>MANUAL RESTRAINT</a:t>
            </a: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804997" y="2272143"/>
            <a:ext cx="4706803" cy="2942408"/>
          </a:xfrm>
        </p:spPr>
        <p:txBody>
          <a:bodyPr vert="horz" lIns="91440" tIns="45720" rIns="91440" bIns="45720" rtlCol="0" anchor="ctr">
            <a:normAutofit/>
          </a:bodyPr>
          <a:lstStyle/>
          <a:p>
            <a:pPr marL="0" indent="0">
              <a:buNone/>
            </a:pPr>
            <a:r>
              <a:rPr lang="en-US" sz="2000" dirty="0">
                <a:latin typeface="Franklin Gothic Medium" panose="020B0603020102020204" pitchFamily="34" charset="0"/>
              </a:rPr>
              <a:t>The use of physical holding to involuntarily restrain movement of the whole or a portion of person’s body as a means of controlling physical activities to protect the person or others from injury.</a:t>
            </a:r>
          </a:p>
          <a:p>
            <a:pPr marL="0" indent="0">
              <a:buNone/>
            </a:pPr>
            <a:r>
              <a:rPr lang="en-US" sz="2000" dirty="0">
                <a:latin typeface="Franklin Gothic Medium" panose="020B0603020102020204" pitchFamily="34" charset="0"/>
              </a:rPr>
              <a:t>Incident reports are also required for restraints that have been approved in behavioral support plans.</a:t>
            </a:r>
            <a:endParaRPr lang="en-US" sz="2000" dirty="0">
              <a:solidFill>
                <a:srgbClr val="000000"/>
              </a:solidFill>
              <a:latin typeface="Franklin Gothic Medium" panose="020B0603020102020204" pitchFamily="34" charset="0"/>
            </a:endParaRPr>
          </a:p>
        </p:txBody>
      </p:sp>
      <p:sp>
        <p:nvSpPr>
          <p:cNvPr id="7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5602" name="Picture 2" descr="Using Mental Hygiene for Emotions from COVID-19 and Racial Injustice">
            <a:extLst>
              <a:ext uri="{FF2B5EF4-FFF2-40B4-BE49-F238E27FC236}">
                <a16:creationId xmlns:a16="http://schemas.microsoft.com/office/drawing/2014/main" id="{4A078793-3B2D-4CA8-9746-D0C95455B0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3" r="39612" b="1"/>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893AB-DE0B-461E-BF41-4DEAB7700448}"/>
              </a:ext>
            </a:extLst>
          </p:cNvPr>
          <p:cNvSpPr txBox="1"/>
          <p:nvPr/>
        </p:nvSpPr>
        <p:spPr>
          <a:xfrm>
            <a:off x="814992" y="5243767"/>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0070C0"/>
                </a:solidFill>
                <a:latin typeface="Franklin Gothic Medium" panose="020B0603020102020204" pitchFamily="34" charset="0"/>
              </a:rPr>
              <a:t>RCS NOTIFICATION: 24 HRS</a:t>
            </a:r>
          </a:p>
          <a:p>
            <a:pPr>
              <a:lnSpc>
                <a:spcPct val="90000"/>
              </a:lnSpc>
              <a:spcAft>
                <a:spcPts val="600"/>
              </a:spcAft>
            </a:pPr>
            <a:r>
              <a:rPr lang="en-US" dirty="0">
                <a:solidFill>
                  <a:srgbClr val="0070C0"/>
                </a:solidFill>
                <a:latin typeface="Franklin Gothic Medium" panose="020B0603020102020204" pitchFamily="34" charset="0"/>
              </a:rPr>
              <a:t>THERAP APPROVAL: 48 HRS  </a:t>
            </a:r>
          </a:p>
          <a:p>
            <a:pPr>
              <a:lnSpc>
                <a:spcPct val="90000"/>
              </a:lnSpc>
              <a:spcAft>
                <a:spcPts val="600"/>
              </a:spcAft>
            </a:pPr>
            <a:r>
              <a:rPr lang="en-US" dirty="0">
                <a:solidFill>
                  <a:srgbClr val="0070C0"/>
                </a:solidFill>
                <a:latin typeface="Franklin Gothic Medium" panose="020B0603020102020204" pitchFamily="34" charset="0"/>
              </a:rPr>
              <a:t>LEVEL OF HARM (1)</a:t>
            </a:r>
          </a:p>
        </p:txBody>
      </p:sp>
      <p:pic>
        <p:nvPicPr>
          <p:cNvPr id="6" name="Audio 5">
            <a:hlinkClick r:id="" action="ppaction://media"/>
            <a:extLst>
              <a:ext uri="{FF2B5EF4-FFF2-40B4-BE49-F238E27FC236}">
                <a16:creationId xmlns:a16="http://schemas.microsoft.com/office/drawing/2014/main" id="{1DA9AD22-E19D-43A0-AEA2-7686A1D038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10" name="Graphic 9" descr="Star">
            <a:extLst>
              <a:ext uri="{FF2B5EF4-FFF2-40B4-BE49-F238E27FC236}">
                <a16:creationId xmlns:a16="http://schemas.microsoft.com/office/drawing/2014/main" id="{7F5D0B80-A531-4C12-BA0B-2C20D1EC65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4755" y="4543359"/>
            <a:ext cx="457200" cy="457200"/>
          </a:xfrm>
          <a:prstGeom prst="rect">
            <a:avLst/>
          </a:prstGeom>
        </p:spPr>
      </p:pic>
    </p:spTree>
    <p:extLst>
      <p:ext uri="{BB962C8B-B14F-4D97-AF65-F5344CB8AC3E}">
        <p14:creationId xmlns:p14="http://schemas.microsoft.com/office/powerpoint/2010/main" val="2589948356"/>
      </p:ext>
    </p:extLst>
  </p:cSld>
  <p:clrMapOvr>
    <a:masterClrMapping/>
  </p:clrMapOvr>
  <mc:AlternateContent xmlns:mc="http://schemas.openxmlformats.org/markup-compatibility/2006" xmlns:p14="http://schemas.microsoft.com/office/powerpoint/2010/main">
    <mc:Choice Requires="p14">
      <p:transition spd="slow" p14:dur="2000" advTm="34693"/>
    </mc:Choice>
    <mc:Fallback xmlns="">
      <p:transition spd="slow" advTm="3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descr="Ethical issues in patient restraint | Nursing Times">
            <a:extLst>
              <a:ext uri="{FF2B5EF4-FFF2-40B4-BE49-F238E27FC236}">
                <a16:creationId xmlns:a16="http://schemas.microsoft.com/office/drawing/2014/main" id="{33A71A99-6D9A-4159-A4A6-405043F9BB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00"/>
          <a:stretch/>
        </p:blipFill>
        <p:spPr bwMode="auto">
          <a:xfrm>
            <a:off x="3299254" y="10"/>
            <a:ext cx="8892746"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latin typeface="Franklin Gothic Medium" panose="020B0603020102020204" pitchFamily="34" charset="0"/>
              </a:rPr>
              <a:t>MECHANICAL RESTRAINT</a:t>
            </a:r>
          </a:p>
        </p:txBody>
      </p:sp>
      <p:sp>
        <p:nvSpPr>
          <p:cNvPr id="194" name="Rectangle 19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5" name="Rectangle 19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371093" y="2718054"/>
            <a:ext cx="5164733" cy="2466347"/>
          </a:xfrm>
        </p:spPr>
        <p:txBody>
          <a:bodyPr vert="horz" lIns="91440" tIns="45720" rIns="91440" bIns="45720" rtlCol="0" anchor="t">
            <a:normAutofit/>
          </a:bodyPr>
          <a:lstStyle/>
          <a:p>
            <a:pPr marL="0" indent="0">
              <a:buNone/>
            </a:pPr>
            <a:r>
              <a:rPr lang="en-US" sz="2000" dirty="0">
                <a:latin typeface="Franklin Gothic Medium" panose="020B0603020102020204" pitchFamily="34" charset="0"/>
              </a:rPr>
              <a:t>The use of commercial devices to involuntarily restrain movement of the whole or a portion of a person’s body as a means of controlling physical activities to protect the person or others from injury. </a:t>
            </a:r>
          </a:p>
          <a:p>
            <a:pPr marL="0" indent="0">
              <a:buNone/>
            </a:pPr>
            <a:r>
              <a:rPr lang="en-US" sz="2000" dirty="0">
                <a:latin typeface="Franklin Gothic Medium" panose="020B0603020102020204" pitchFamily="34" charset="0"/>
              </a:rPr>
              <a:t>Incident reports are also required for restraints that have been approved in behavioral support plans.</a:t>
            </a:r>
          </a:p>
        </p:txBody>
      </p:sp>
      <p:sp>
        <p:nvSpPr>
          <p:cNvPr id="5" name="TextBox 4">
            <a:extLst>
              <a:ext uri="{FF2B5EF4-FFF2-40B4-BE49-F238E27FC236}">
                <a16:creationId xmlns:a16="http://schemas.microsoft.com/office/drawing/2014/main" id="{B5D893AB-DE0B-461E-BF41-4DEAB7700448}"/>
              </a:ext>
            </a:extLst>
          </p:cNvPr>
          <p:cNvSpPr txBox="1"/>
          <p:nvPr/>
        </p:nvSpPr>
        <p:spPr>
          <a:xfrm>
            <a:off x="341715" y="5557689"/>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0070C0"/>
                </a:solidFill>
                <a:latin typeface="Franklin Gothic Medium" panose="020B0603020102020204" pitchFamily="34" charset="0"/>
              </a:rPr>
              <a:t>RCS NOTIFICATION: 24 HRS</a:t>
            </a:r>
          </a:p>
          <a:p>
            <a:pPr>
              <a:lnSpc>
                <a:spcPct val="90000"/>
              </a:lnSpc>
              <a:spcAft>
                <a:spcPts val="600"/>
              </a:spcAft>
            </a:pPr>
            <a:r>
              <a:rPr lang="en-US" dirty="0">
                <a:solidFill>
                  <a:srgbClr val="0070C0"/>
                </a:solidFill>
                <a:latin typeface="Franklin Gothic Medium" panose="020B0603020102020204" pitchFamily="34" charset="0"/>
              </a:rPr>
              <a:t>THERAP APPROVAL: 48 HRS  </a:t>
            </a:r>
          </a:p>
          <a:p>
            <a:pPr>
              <a:lnSpc>
                <a:spcPct val="90000"/>
              </a:lnSpc>
              <a:spcAft>
                <a:spcPts val="600"/>
              </a:spcAft>
            </a:pPr>
            <a:r>
              <a:rPr lang="en-US" dirty="0">
                <a:solidFill>
                  <a:srgbClr val="0070C0"/>
                </a:solidFill>
                <a:latin typeface="Franklin Gothic Medium" panose="020B0603020102020204" pitchFamily="34" charset="0"/>
              </a:rPr>
              <a:t>LEVEL OF HARM (1)</a:t>
            </a:r>
          </a:p>
        </p:txBody>
      </p:sp>
      <p:pic>
        <p:nvPicPr>
          <p:cNvPr id="7" name="Audio 6">
            <a:hlinkClick r:id="" action="ppaction://media"/>
            <a:extLst>
              <a:ext uri="{FF2B5EF4-FFF2-40B4-BE49-F238E27FC236}">
                <a16:creationId xmlns:a16="http://schemas.microsoft.com/office/drawing/2014/main" id="{9F264576-E4A2-4D64-A622-D7A95E825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11" name="Graphic 10" descr="Star">
            <a:extLst>
              <a:ext uri="{FF2B5EF4-FFF2-40B4-BE49-F238E27FC236}">
                <a16:creationId xmlns:a16="http://schemas.microsoft.com/office/drawing/2014/main" id="{DAB5ACB8-1CA0-4111-A325-4A4B4414D6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72028" y="4812273"/>
            <a:ext cx="457200" cy="457200"/>
          </a:xfrm>
          <a:prstGeom prst="rect">
            <a:avLst/>
          </a:prstGeom>
        </p:spPr>
      </p:pic>
    </p:spTree>
    <p:extLst>
      <p:ext uri="{BB962C8B-B14F-4D97-AF65-F5344CB8AC3E}">
        <p14:creationId xmlns:p14="http://schemas.microsoft.com/office/powerpoint/2010/main" val="1859207006"/>
      </p:ext>
    </p:extLst>
  </p:cSld>
  <p:clrMapOvr>
    <a:masterClrMapping/>
  </p:clrMapOvr>
  <mc:AlternateContent xmlns:mc="http://schemas.openxmlformats.org/markup-compatibility/2006" xmlns:p14="http://schemas.microsoft.com/office/powerpoint/2010/main">
    <mc:Choice Requires="p14">
      <p:transition spd="slow" p14:dur="2000" advTm="36598"/>
    </mc:Choice>
    <mc:Fallback xmlns="">
      <p:transition spd="slow" advTm="3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needle doctor surgeon phobia fear - HypnoTC">
            <a:extLst>
              <a:ext uri="{FF2B5EF4-FFF2-40B4-BE49-F238E27FC236}">
                <a16:creationId xmlns:a16="http://schemas.microsoft.com/office/drawing/2014/main" id="{9099E1F0-88A8-4F49-A3D9-1EF44CA3D5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38" b="7292"/>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3CDF64FF-02BF-4676-841E-3017BAA4D607}"/>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3600" dirty="0">
                <a:latin typeface="Franklin Gothic Medium" panose="020B0603020102020204" pitchFamily="34" charset="0"/>
              </a:rPr>
              <a:t>CHEMICAL RESTRAINT</a:t>
            </a:r>
          </a:p>
        </p:txBody>
      </p:sp>
      <p:cxnSp>
        <p:nvCxnSpPr>
          <p:cNvPr id="27667" name="Straight Connector 1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59057B-7C7D-4C11-9238-A3CF73AD57F0}"/>
              </a:ext>
            </a:extLst>
          </p:cNvPr>
          <p:cNvSpPr>
            <a:spLocks noGrp="1"/>
          </p:cNvSpPr>
          <p:nvPr>
            <p:ph idx="1"/>
          </p:nvPr>
        </p:nvSpPr>
        <p:spPr>
          <a:xfrm>
            <a:off x="234779" y="2863592"/>
            <a:ext cx="5375190" cy="2619839"/>
          </a:xfrm>
        </p:spPr>
        <p:txBody>
          <a:bodyPr vert="horz" lIns="91440" tIns="45720" rIns="91440" bIns="45720" rtlCol="0" anchor="ctr">
            <a:normAutofit/>
          </a:bodyPr>
          <a:lstStyle/>
          <a:p>
            <a:pPr marL="0" indent="0">
              <a:buNone/>
            </a:pPr>
            <a:r>
              <a:rPr lang="en-US" sz="2000" dirty="0">
                <a:latin typeface="Franklin Gothic Medium" panose="020B0603020102020204" pitchFamily="34" charset="0"/>
              </a:rPr>
              <a:t>The use of medication to control behavior or restrict the person’s freedom of movement.</a:t>
            </a:r>
          </a:p>
          <a:p>
            <a:pPr marL="0" indent="0">
              <a:buNone/>
            </a:pPr>
            <a:r>
              <a:rPr lang="en-US" sz="2000" dirty="0">
                <a:latin typeface="Franklin Gothic Medium" panose="020B0603020102020204" pitchFamily="34" charset="0"/>
              </a:rPr>
              <a:t> Incident reports are also required for restraints that have been approved in behavioral support plans.</a:t>
            </a:r>
          </a:p>
        </p:txBody>
      </p:sp>
      <p:sp>
        <p:nvSpPr>
          <p:cNvPr id="5" name="TextBox 4">
            <a:extLst>
              <a:ext uri="{FF2B5EF4-FFF2-40B4-BE49-F238E27FC236}">
                <a16:creationId xmlns:a16="http://schemas.microsoft.com/office/drawing/2014/main" id="{B5D893AB-DE0B-461E-BF41-4DEAB7700448}"/>
              </a:ext>
            </a:extLst>
          </p:cNvPr>
          <p:cNvSpPr txBox="1"/>
          <p:nvPr/>
        </p:nvSpPr>
        <p:spPr>
          <a:xfrm>
            <a:off x="234779" y="5122121"/>
            <a:ext cx="3496963" cy="1130167"/>
          </a:xfrm>
          <a:prstGeom prst="rect">
            <a:avLst/>
          </a:prstGeom>
        </p:spPr>
        <p:txBody>
          <a:bodyPr vert="horz" lIns="91440" tIns="45720" rIns="91440" bIns="45720" rtlCol="0">
            <a:normAutofit/>
          </a:bodyPr>
          <a:lstStyle/>
          <a:p>
            <a:pPr>
              <a:lnSpc>
                <a:spcPct val="90000"/>
              </a:lnSpc>
              <a:spcAft>
                <a:spcPts val="600"/>
              </a:spcAft>
            </a:pPr>
            <a:r>
              <a:rPr lang="en-US" dirty="0">
                <a:solidFill>
                  <a:srgbClr val="0070C0"/>
                </a:solidFill>
                <a:latin typeface="Franklin Gothic Medium" panose="020B0603020102020204" pitchFamily="34" charset="0"/>
              </a:rPr>
              <a:t>RCS NOTIFICATION: 24 HRS</a:t>
            </a:r>
          </a:p>
          <a:p>
            <a:pPr>
              <a:lnSpc>
                <a:spcPct val="90000"/>
              </a:lnSpc>
              <a:spcAft>
                <a:spcPts val="600"/>
              </a:spcAft>
            </a:pPr>
            <a:r>
              <a:rPr lang="en-US" dirty="0">
                <a:solidFill>
                  <a:srgbClr val="0070C0"/>
                </a:solidFill>
                <a:latin typeface="Franklin Gothic Medium" panose="020B0603020102020204" pitchFamily="34" charset="0"/>
              </a:rPr>
              <a:t>THERAP APPROVAL: 48 HRS  </a:t>
            </a:r>
          </a:p>
          <a:p>
            <a:pPr>
              <a:lnSpc>
                <a:spcPct val="90000"/>
              </a:lnSpc>
              <a:spcAft>
                <a:spcPts val="600"/>
              </a:spcAft>
            </a:pPr>
            <a:r>
              <a:rPr lang="en-US" dirty="0">
                <a:solidFill>
                  <a:srgbClr val="0070C0"/>
                </a:solidFill>
                <a:latin typeface="Franklin Gothic Medium" panose="020B0603020102020204" pitchFamily="34" charset="0"/>
              </a:rPr>
              <a:t>LEVEL OF HARM (1)</a:t>
            </a:r>
          </a:p>
        </p:txBody>
      </p:sp>
      <p:pic>
        <p:nvPicPr>
          <p:cNvPr id="6" name="Audio 5">
            <a:hlinkClick r:id="" action="ppaction://media"/>
            <a:extLst>
              <a:ext uri="{FF2B5EF4-FFF2-40B4-BE49-F238E27FC236}">
                <a16:creationId xmlns:a16="http://schemas.microsoft.com/office/drawing/2014/main" id="{93EC80DA-E353-4CF7-BBBF-134069610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9" name="Graphic 8" descr="Star">
            <a:extLst>
              <a:ext uri="{FF2B5EF4-FFF2-40B4-BE49-F238E27FC236}">
                <a16:creationId xmlns:a16="http://schemas.microsoft.com/office/drawing/2014/main" id="{9256A346-3EE7-4C62-9C51-B8566A88AD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544" y="4584485"/>
            <a:ext cx="457200" cy="457200"/>
          </a:xfrm>
          <a:prstGeom prst="rect">
            <a:avLst/>
          </a:prstGeom>
        </p:spPr>
      </p:pic>
    </p:spTree>
    <p:extLst>
      <p:ext uri="{BB962C8B-B14F-4D97-AF65-F5344CB8AC3E}">
        <p14:creationId xmlns:p14="http://schemas.microsoft.com/office/powerpoint/2010/main" val="3486135071"/>
      </p:ext>
    </p:extLst>
  </p:cSld>
  <p:clrMapOvr>
    <a:masterClrMapping/>
  </p:clrMapOvr>
  <mc:AlternateContent xmlns:mc="http://schemas.openxmlformats.org/markup-compatibility/2006" xmlns:p14="http://schemas.microsoft.com/office/powerpoint/2010/main">
    <mc:Choice Requires="p14">
      <p:transition spd="slow" p14:dur="2000" advTm="24682"/>
    </mc:Choice>
    <mc:Fallback xmlns="">
      <p:transition spd="slow" advTm="2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C0F7281F-D4E3-44C4-BFBA-CB593A7F6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8B49220-D709-41F4-BFDA-B6A2F0757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33909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3B3D-2E7D-4E12-8FA0-A8FCA8E1FE42}"/>
              </a:ext>
            </a:extLst>
          </p:cNvPr>
          <p:cNvSpPr>
            <a:spLocks noGrp="1"/>
          </p:cNvSpPr>
          <p:nvPr>
            <p:ph type="title"/>
          </p:nvPr>
        </p:nvSpPr>
        <p:spPr>
          <a:xfrm>
            <a:off x="1200922" y="1259958"/>
            <a:ext cx="2392883" cy="2481727"/>
          </a:xfrm>
        </p:spPr>
        <p:txBody>
          <a:bodyPr vert="horz" lIns="91440" tIns="45720" rIns="91440" bIns="45720" rtlCol="0" anchor="b">
            <a:normAutofit/>
          </a:bodyPr>
          <a:lstStyle/>
          <a:p>
            <a:pPr algn="ctr"/>
            <a:r>
              <a:rPr lang="en-US" sz="2400" dirty="0">
                <a:solidFill>
                  <a:schemeClr val="bg1">
                    <a:alpha val="60000"/>
                  </a:schemeClr>
                </a:solidFill>
                <a:latin typeface="Franklin Gothic Medium" panose="020B0603020102020204" pitchFamily="34" charset="0"/>
              </a:rPr>
              <a:t>APPROPRIATE SUPPORT FOR AFFECTED PEOPLE</a:t>
            </a:r>
          </a:p>
        </p:txBody>
      </p:sp>
      <p:pic>
        <p:nvPicPr>
          <p:cNvPr id="29700" name="Picture 4" descr="Eliud Kipchoge Is the Greatest Marathoner, Ever - The New York Times">
            <a:extLst>
              <a:ext uri="{FF2B5EF4-FFF2-40B4-BE49-F238E27FC236}">
                <a16:creationId xmlns:a16="http://schemas.microsoft.com/office/drawing/2014/main" id="{599990EC-4D69-4B8E-8ED2-8064C67F1D29}"/>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9968" r="-2" b="8784"/>
          <a:stretch/>
        </p:blipFill>
        <p:spPr bwMode="auto">
          <a:xfrm>
            <a:off x="4785044" y="10"/>
            <a:ext cx="740695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F38548B-D396-4EA2-A887-AF616A545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6805470"/>
      </p:ext>
    </p:extLst>
  </p:cSld>
  <p:clrMapOvr>
    <a:masterClrMapping/>
  </p:clrMapOvr>
  <mc:AlternateContent xmlns:mc="http://schemas.openxmlformats.org/markup-compatibility/2006" xmlns:p14="http://schemas.microsoft.com/office/powerpoint/2010/main">
    <mc:Choice Requires="p14">
      <p:transition spd="slow" p14:dur="2000" advTm="35543"/>
    </mc:Choice>
    <mc:Fallback xmlns="">
      <p:transition spd="slow" advTm="3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6 Sales Training Ideas for Your Next Team Meeting - Criteria For Success">
            <a:extLst>
              <a:ext uri="{FF2B5EF4-FFF2-40B4-BE49-F238E27FC236}">
                <a16:creationId xmlns:a16="http://schemas.microsoft.com/office/drawing/2014/main" id="{1504653F-1D57-4A1A-8701-72AE0EAB7C8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736543-B930-49E1-B39A-7C0F65E050D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PROVIDER INCIDENT REVIEW AND OVERSIGHT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9277CC6-8A5D-42EE-8436-5D3A09552F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8126409"/>
      </p:ext>
    </p:extLst>
  </p:cSld>
  <p:clrMapOvr>
    <a:masterClrMapping/>
  </p:clrMapOvr>
  <mc:AlternateContent xmlns:mc="http://schemas.openxmlformats.org/markup-compatibility/2006" xmlns:p14="http://schemas.microsoft.com/office/powerpoint/2010/main">
    <mc:Choice Requires="p14">
      <p:transition spd="slow" p14:dur="2000" advTm="22013"/>
    </mc:Choice>
    <mc:Fallback xmlns="">
      <p:transition spd="slow" advTm="2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B474-FEC2-475F-B6DD-EA59312AA715}"/>
              </a:ext>
            </a:extLst>
          </p:cNvPr>
          <p:cNvSpPr>
            <a:spLocks noGrp="1"/>
          </p:cNvSpPr>
          <p:nvPr>
            <p:ph type="title"/>
          </p:nvPr>
        </p:nvSpPr>
        <p:spPr/>
        <p:txBody>
          <a:bodyPr/>
          <a:lstStyle/>
          <a:p>
            <a:r>
              <a:rPr lang="en-US" dirty="0">
                <a:latin typeface="Franklin Gothic Medium Cond" panose="020B0606030402020204" pitchFamily="34" charset="0"/>
                <a:cs typeface="Calibri" panose="020F0502020204030204" pitchFamily="34" charset="0"/>
              </a:rPr>
              <a:t>STRENGTHENING THE SYSTEM</a:t>
            </a:r>
            <a:endParaRPr lang="en-US" dirty="0">
              <a:latin typeface="Calibri" panose="020F0502020204030204" pitchFamily="34" charset="0"/>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595721FF-8E2A-4D27-A478-9E70CC1A2477}"/>
              </a:ext>
            </a:extLst>
          </p:cNvPr>
          <p:cNvGraphicFramePr>
            <a:graphicFrameLocks noGrp="1"/>
          </p:cNvGraphicFramePr>
          <p:nvPr>
            <p:ph idx="1"/>
            <p:extLst>
              <p:ext uri="{D42A27DB-BD31-4B8C-83A1-F6EECF244321}">
                <p14:modId xmlns:p14="http://schemas.microsoft.com/office/powerpoint/2010/main" val="2200898022"/>
              </p:ext>
            </p:extLst>
          </p:nvPr>
        </p:nvGraphicFramePr>
        <p:xfrm>
          <a:off x="1288026" y="1573161"/>
          <a:ext cx="9615948" cy="4299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Audio 13">
            <a:hlinkClick r:id="" action="ppaction://media"/>
            <a:extLst>
              <a:ext uri="{FF2B5EF4-FFF2-40B4-BE49-F238E27FC236}">
                <a16:creationId xmlns:a16="http://schemas.microsoft.com/office/drawing/2014/main" id="{D479B29A-E4AA-4D8D-8FB1-7293636F3D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3243468"/>
      </p:ext>
    </p:extLst>
  </p:cSld>
  <p:clrMapOvr>
    <a:masterClrMapping/>
  </p:clrMapOvr>
  <mc:AlternateContent xmlns:mc="http://schemas.openxmlformats.org/markup-compatibility/2006" xmlns:p14="http://schemas.microsoft.com/office/powerpoint/2010/main">
    <mc:Choice Requires="p14">
      <p:transition spd="slow" p14:dur="2000" advTm="23300"/>
    </mc:Choice>
    <mc:Fallback xmlns="">
      <p:transition spd="slow" advTm="2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EA7CD7-E7A2-4D13-BF50-2D6FCA266081}"/>
              </a:ext>
            </a:extLst>
          </p:cNvPr>
          <p:cNvSpPr>
            <a:spLocks noGrp="1"/>
          </p:cNvSpPr>
          <p:nvPr>
            <p:ph type="title"/>
          </p:nvPr>
        </p:nvSpPr>
        <p:spPr>
          <a:xfrm>
            <a:off x="838200" y="5186423"/>
            <a:ext cx="10515600" cy="1114382"/>
          </a:xfrm>
        </p:spPr>
        <p:txBody>
          <a:bodyPr vert="horz" lIns="91440" tIns="45720" rIns="91440" bIns="45720" rtlCol="0" anchor="ctr">
            <a:normAutofit fontScale="90000"/>
          </a:bodyPr>
          <a:lstStyle/>
          <a:p>
            <a:pPr algn="ctr"/>
            <a:r>
              <a:rPr lang="en-US" sz="5200" dirty="0">
                <a:latin typeface="Franklin Gothic Medium" panose="020B0603020102020204" pitchFamily="34" charset="0"/>
              </a:rPr>
              <a:t>DD INCIDENT REVIEW AND OVERSIGHT</a:t>
            </a:r>
          </a:p>
        </p:txBody>
      </p:sp>
      <p:pic>
        <p:nvPicPr>
          <p:cNvPr id="5122" name="Picture 2" descr="What is Zoom Meetings, how much does it cost, and is it worth it? - Tech  Newsrust">
            <a:extLst>
              <a:ext uri="{FF2B5EF4-FFF2-40B4-BE49-F238E27FC236}">
                <a16:creationId xmlns:a16="http://schemas.microsoft.com/office/drawing/2014/main" id="{A0B9E0E7-153D-44EA-81C8-4100D859E0B1}"/>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8418" b="18460"/>
          <a:stretch/>
        </p:blipFill>
        <p:spPr bwMode="auto">
          <a:xfrm>
            <a:off x="20" y="10"/>
            <a:ext cx="12191980" cy="501469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463457D-3297-4541-852E-0EA66ADAE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6520900"/>
      </p:ext>
    </p:extLst>
  </p:cSld>
  <p:clrMapOvr>
    <a:masterClrMapping/>
  </p:clrMapOvr>
  <mc:AlternateContent xmlns:mc="http://schemas.openxmlformats.org/markup-compatibility/2006" xmlns:p14="http://schemas.microsoft.com/office/powerpoint/2010/main">
    <mc:Choice Requires="p14">
      <p:transition spd="slow" p14:dur="2000" advTm="25193"/>
    </mc:Choice>
    <mc:Fallback xmlns="">
      <p:transition spd="slow" advTm="2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3FFE94-021C-425C-BC18-4193FB7C16AA}"/>
              </a:ext>
            </a:extLst>
          </p:cNvPr>
          <p:cNvSpPr>
            <a:spLocks noGrp="1"/>
          </p:cNvSpPr>
          <p:nvPr>
            <p:ph type="title"/>
          </p:nvPr>
        </p:nvSpPr>
        <p:spPr>
          <a:xfrm>
            <a:off x="804672" y="5116529"/>
            <a:ext cx="10592174" cy="1000655"/>
          </a:xfrm>
        </p:spPr>
        <p:txBody>
          <a:bodyPr vert="horz" lIns="91440" tIns="45720" rIns="91440" bIns="45720" rtlCol="0" anchor="t">
            <a:normAutofit/>
          </a:bodyPr>
          <a:lstStyle/>
          <a:p>
            <a:pPr algn="ctr"/>
            <a:r>
              <a:rPr lang="en-US" sz="4000" dirty="0">
                <a:solidFill>
                  <a:schemeClr val="tx2"/>
                </a:solidFill>
                <a:latin typeface="Franklin Gothic Medium" panose="020B0603020102020204" pitchFamily="34" charset="0"/>
              </a:rPr>
              <a:t>MONTHLY QUALITY MEETINGS</a:t>
            </a:r>
          </a:p>
        </p:txBody>
      </p:sp>
      <p:pic>
        <p:nvPicPr>
          <p:cNvPr id="8198" name="Picture 6" descr="What to Expect in Cannabis Quality Assurance Careers | AAPS">
            <a:extLst>
              <a:ext uri="{FF2B5EF4-FFF2-40B4-BE49-F238E27FC236}">
                <a16:creationId xmlns:a16="http://schemas.microsoft.com/office/drawing/2014/main" id="{CC9E5F60-511F-445B-A02A-3F0A96F74D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4"/>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85" name="Freeform: Shape 84">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dirty="0"/>
            </a:p>
          </p:txBody>
        </p:sp>
      </p:grpSp>
      <p:pic>
        <p:nvPicPr>
          <p:cNvPr id="3" name="Audio 2">
            <a:hlinkClick r:id="" action="ppaction://media"/>
            <a:extLst>
              <a:ext uri="{FF2B5EF4-FFF2-40B4-BE49-F238E27FC236}">
                <a16:creationId xmlns:a16="http://schemas.microsoft.com/office/drawing/2014/main" id="{8BF7471E-903A-4C5A-9549-6D8F8D756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5754627"/>
      </p:ext>
    </p:extLst>
  </p:cSld>
  <p:clrMapOvr>
    <a:masterClrMapping/>
  </p:clrMapOvr>
  <mc:AlternateContent xmlns:mc="http://schemas.openxmlformats.org/markup-compatibility/2006" xmlns:p14="http://schemas.microsoft.com/office/powerpoint/2010/main">
    <mc:Choice Requires="p14">
      <p:transition spd="slow" p14:dur="2000" advTm="22040"/>
    </mc:Choice>
    <mc:Fallback xmlns="">
      <p:transition spd="slow" advTm="2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717C-50F6-4A94-93A2-C187D35BB683}"/>
              </a:ext>
            </a:extLst>
          </p:cNvPr>
          <p:cNvSpPr>
            <a:spLocks noGrp="1"/>
          </p:cNvSpPr>
          <p:nvPr>
            <p:ph type="title"/>
          </p:nvPr>
        </p:nvSpPr>
        <p:spPr>
          <a:xfrm>
            <a:off x="396573" y="320675"/>
            <a:ext cx="11407487" cy="1325563"/>
          </a:xfrm>
        </p:spPr>
        <p:txBody>
          <a:bodyPr>
            <a:normAutofit/>
          </a:bodyPr>
          <a:lstStyle/>
          <a:p>
            <a:r>
              <a:rPr lang="en-US" sz="5400" dirty="0">
                <a:latin typeface="Franklin Gothic Medium" panose="020B0603020102020204" pitchFamily="34" charset="0"/>
              </a:rPr>
              <a:t>IDENTIFYING TRENDS &amp; PATTERNS</a:t>
            </a:r>
          </a:p>
        </p:txBody>
      </p:sp>
      <p:sp>
        <p:nvSpPr>
          <p:cNvPr id="78" name="Rectangle 77">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B664A07-0EC4-4C42-BA29-6559F8498316}"/>
              </a:ext>
            </a:extLst>
          </p:cNvPr>
          <p:cNvGraphicFramePr>
            <a:graphicFrameLocks noGrp="1"/>
          </p:cNvGraphicFramePr>
          <p:nvPr>
            <p:ph idx="1"/>
            <p:extLst>
              <p:ext uri="{D42A27DB-BD31-4B8C-83A1-F6EECF244321}">
                <p14:modId xmlns:p14="http://schemas.microsoft.com/office/powerpoint/2010/main" val="4138190739"/>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4446F91D-B6E6-4978-BAF4-9DA59E11E3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6942685"/>
      </p:ext>
    </p:extLst>
  </p:cSld>
  <p:clrMapOvr>
    <a:masterClrMapping/>
  </p:clrMapOvr>
  <mc:AlternateContent xmlns:mc="http://schemas.openxmlformats.org/markup-compatibility/2006" xmlns:p14="http://schemas.microsoft.com/office/powerpoint/2010/main">
    <mc:Choice Requires="p14">
      <p:transition spd="slow" p14:dur="2000" advTm="55583"/>
    </mc:Choice>
    <mc:Fallback xmlns="">
      <p:transition spd="slow" advTm="5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4386CC31-F224-4DEA-8A20-8726536041BB}"/>
              </a:ext>
            </a:extLst>
          </p:cNvPr>
          <p:cNvPicPr>
            <a:picLocks noChangeAspect="1"/>
          </p:cNvPicPr>
          <p:nvPr/>
        </p:nvPicPr>
        <p:blipFill rotWithShape="1">
          <a:blip r:embed="rId5"/>
          <a:srcRect t="1464" r="23298" b="7627"/>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B47CAD-5859-4212-B5B0-A258FD2D7D2D}"/>
              </a:ext>
            </a:extLst>
          </p:cNvPr>
          <p:cNvSpPr>
            <a:spLocks noGrp="1"/>
          </p:cNvSpPr>
          <p:nvPr>
            <p:ph type="title"/>
          </p:nvPr>
        </p:nvSpPr>
        <p:spPr>
          <a:xfrm>
            <a:off x="371094" y="1161288"/>
            <a:ext cx="3438144" cy="1124712"/>
          </a:xfrm>
        </p:spPr>
        <p:txBody>
          <a:bodyPr anchor="b">
            <a:normAutofit/>
          </a:bodyPr>
          <a:lstStyle/>
          <a:p>
            <a:r>
              <a:rPr lang="en-US" sz="2800">
                <a:latin typeface="Franklin Gothic Medium" panose="020B0603020102020204" pitchFamily="34" charset="0"/>
              </a:rPr>
              <a:t>PROVIDER COMPLIANCE</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E6A5A7-588A-40E7-8EB5-C93C0CA77B4B}"/>
              </a:ext>
            </a:extLst>
          </p:cNvPr>
          <p:cNvSpPr>
            <a:spLocks noGrp="1"/>
          </p:cNvSpPr>
          <p:nvPr>
            <p:ph idx="1"/>
          </p:nvPr>
        </p:nvSpPr>
        <p:spPr>
          <a:xfrm>
            <a:off x="371094" y="2718054"/>
            <a:ext cx="3438906" cy="3207258"/>
          </a:xfrm>
        </p:spPr>
        <p:txBody>
          <a:bodyPr anchor="t">
            <a:normAutofit/>
          </a:bodyPr>
          <a:lstStyle/>
          <a:p>
            <a:pPr marL="0" indent="0">
              <a:buNone/>
            </a:pPr>
            <a:r>
              <a:rPr lang="en-US" sz="2000" dirty="0">
                <a:latin typeface="Franklin Gothic Medium" panose="020B0603020102020204" pitchFamily="34" charset="0"/>
              </a:rPr>
              <a:t>INCIDENT REPORTS</a:t>
            </a:r>
          </a:p>
          <a:p>
            <a:pPr marL="0" indent="0">
              <a:buNone/>
            </a:pPr>
            <a:r>
              <a:rPr lang="en-US" sz="2000" dirty="0">
                <a:latin typeface="Franklin Gothic Medium" panose="020B0603020102020204" pitchFamily="34" charset="0"/>
              </a:rPr>
              <a:t>INVESTIGATIONS</a:t>
            </a:r>
          </a:p>
          <a:p>
            <a:pPr marL="0" indent="0">
              <a:buNone/>
            </a:pPr>
            <a:r>
              <a:rPr lang="en-US" sz="2000" dirty="0">
                <a:latin typeface="Franklin Gothic Medium" panose="020B0603020102020204" pitchFamily="34" charset="0"/>
              </a:rPr>
              <a:t>FOLLOW-UP ACTION</a:t>
            </a:r>
          </a:p>
          <a:p>
            <a:pPr marL="0" indent="0">
              <a:buNone/>
            </a:pPr>
            <a:r>
              <a:rPr lang="en-US" sz="2000" dirty="0">
                <a:latin typeface="Franklin Gothic Medium" panose="020B0603020102020204" pitchFamily="34" charset="0"/>
              </a:rPr>
              <a:t>IMPLEMENTATION &amp; REMEDIATION</a:t>
            </a:r>
          </a:p>
          <a:p>
            <a:pPr marL="0" indent="0">
              <a:buNone/>
            </a:pPr>
            <a:endParaRPr lang="en-US" sz="1700" dirty="0"/>
          </a:p>
        </p:txBody>
      </p:sp>
      <p:pic>
        <p:nvPicPr>
          <p:cNvPr id="4" name="Audio 3">
            <a:hlinkClick r:id="" action="ppaction://media"/>
            <a:extLst>
              <a:ext uri="{FF2B5EF4-FFF2-40B4-BE49-F238E27FC236}">
                <a16:creationId xmlns:a16="http://schemas.microsoft.com/office/drawing/2014/main" id="{991E0E43-578A-472B-B5C9-41FC7D0B04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7913527"/>
      </p:ext>
    </p:extLst>
  </p:cSld>
  <p:clrMapOvr>
    <a:masterClrMapping/>
  </p:clrMapOvr>
  <mc:AlternateContent xmlns:mc="http://schemas.openxmlformats.org/markup-compatibility/2006" xmlns:p14="http://schemas.microsoft.com/office/powerpoint/2010/main">
    <mc:Choice Requires="p14">
      <p:transition spd="slow" p14:dur="2000" advTm="126944"/>
    </mc:Choice>
    <mc:Fallback xmlns="">
      <p:transition spd="slow" advTm="1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15C0AB-6481-4643-BA61-2AA45F492C1F}"/>
              </a:ext>
            </a:extLst>
          </p:cNvPr>
          <p:cNvSpPr>
            <a:spLocks noGrp="1"/>
          </p:cNvSpPr>
          <p:nvPr>
            <p:ph type="title"/>
          </p:nvPr>
        </p:nvSpPr>
        <p:spPr>
          <a:xfrm>
            <a:off x="838200" y="525195"/>
            <a:ext cx="3986156" cy="2806506"/>
          </a:xfrm>
        </p:spPr>
        <p:txBody>
          <a:bodyPr vert="horz" lIns="91440" tIns="45720" rIns="91440" bIns="45720" rtlCol="0" anchor="b">
            <a:normAutofit/>
          </a:bodyPr>
          <a:lstStyle/>
          <a:p>
            <a:r>
              <a:rPr lang="en-US" sz="4000" dirty="0">
                <a:latin typeface="Franklin Gothic Medium" panose="020B0603020102020204" pitchFamily="34" charset="0"/>
              </a:rPr>
              <a:t>THERAP ACCESS</a:t>
            </a:r>
            <a:br>
              <a:rPr lang="en-US" sz="4000" dirty="0"/>
            </a:br>
            <a:br>
              <a:rPr lang="en-US" sz="4000" dirty="0"/>
            </a:br>
            <a:br>
              <a:rPr lang="en-US" sz="4000" dirty="0"/>
            </a:br>
            <a:endParaRPr lang="en-US" sz="4000" dirty="0"/>
          </a:p>
        </p:txBody>
      </p:sp>
      <p:sp>
        <p:nvSpPr>
          <p:cNvPr id="10246" name="Content Placeholder 10245">
            <a:extLst>
              <a:ext uri="{FF2B5EF4-FFF2-40B4-BE49-F238E27FC236}">
                <a16:creationId xmlns:a16="http://schemas.microsoft.com/office/drawing/2014/main" id="{05EF3415-CB2C-4A22-BC1B-0E233F2C163F}"/>
              </a:ext>
            </a:extLst>
          </p:cNvPr>
          <p:cNvSpPr>
            <a:spLocks noGrp="1"/>
          </p:cNvSpPr>
          <p:nvPr>
            <p:ph idx="1"/>
          </p:nvPr>
        </p:nvSpPr>
        <p:spPr>
          <a:xfrm>
            <a:off x="838200" y="3526300"/>
            <a:ext cx="3986156" cy="2588458"/>
          </a:xfrm>
        </p:spPr>
        <p:txBody>
          <a:bodyPr vert="horz" lIns="91440" tIns="45720" rIns="91440" bIns="45720" rtlCol="0">
            <a:normAutofit/>
          </a:bodyPr>
          <a:lstStyle/>
          <a:p>
            <a:pPr marL="0" indent="0">
              <a:buNone/>
            </a:pPr>
            <a:r>
              <a:rPr lang="en-US" sz="2000" dirty="0">
                <a:solidFill>
                  <a:schemeClr val="accent2">
                    <a:lumMod val="75000"/>
                  </a:schemeClr>
                </a:solidFill>
                <a:hlinkClick r:id="rId5">
                  <a:extLst>
                    <a:ext uri="{A12FA001-AC4F-418D-AE19-62706E023703}">
                      <ahyp:hlinkClr xmlns:ahyp="http://schemas.microsoft.com/office/drawing/2018/hyperlinkcolor" val="tx"/>
                    </a:ext>
                  </a:extLst>
                </a:hlinkClick>
              </a:rPr>
              <a:t>https://help.therapservices.net/app/alabama-idd-providers</a:t>
            </a:r>
            <a:r>
              <a:rPr lang="en-US" sz="2000" dirty="0">
                <a:solidFill>
                  <a:schemeClr val="accent2">
                    <a:lumMod val="75000"/>
                  </a:schemeClr>
                </a:solidFill>
              </a:rPr>
              <a:t> </a:t>
            </a:r>
          </a:p>
        </p:txBody>
      </p:sp>
      <p:pic>
        <p:nvPicPr>
          <p:cNvPr id="10242" name="Picture 2" descr="Therap Services - YouTube">
            <a:extLst>
              <a:ext uri="{FF2B5EF4-FFF2-40B4-BE49-F238E27FC236}">
                <a16:creationId xmlns:a16="http://schemas.microsoft.com/office/drawing/2014/main" id="{214CD344-1CAA-429C-8BDC-DF8ACC397E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143"/>
          <a:stretch/>
        </p:blipFill>
        <p:spPr bwMode="auto">
          <a:xfrm>
            <a:off x="5186557" y="162853"/>
            <a:ext cx="6830817" cy="61379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1E6AB40-FB1B-4D40-BED9-3BF86B742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3243871"/>
      </p:ext>
    </p:extLst>
  </p:cSld>
  <p:clrMapOvr>
    <a:masterClrMapping/>
  </p:clrMapOvr>
  <mc:AlternateContent xmlns:mc="http://schemas.openxmlformats.org/markup-compatibility/2006" xmlns:p14="http://schemas.microsoft.com/office/powerpoint/2010/main">
    <mc:Choice Requires="p14">
      <p:transition spd="slow" p14:dur="2000" advTm="17761"/>
    </mc:Choice>
    <mc:Fallback xmlns="">
      <p:transition spd="slow" advTm="1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27E937-6990-4354-8189-AF1D4F5822F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Franklin Gothic Medium" panose="020B0603020102020204" pitchFamily="34" charset="0"/>
              </a:rPr>
              <a:t>RCS IPMS CONTACTS</a:t>
            </a:r>
          </a:p>
        </p:txBody>
      </p:sp>
      <p:cxnSp>
        <p:nvCxnSpPr>
          <p:cNvPr id="32"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3">
            <a:extLst>
              <a:ext uri="{FF2B5EF4-FFF2-40B4-BE49-F238E27FC236}">
                <a16:creationId xmlns:a16="http://schemas.microsoft.com/office/drawing/2014/main" id="{937E8F87-A29B-4003-91DA-44C2ACFD6C1D}"/>
              </a:ext>
            </a:extLst>
          </p:cNvPr>
          <p:cNvGraphicFramePr>
            <a:graphicFrameLocks/>
          </p:cNvGraphicFramePr>
          <p:nvPr>
            <p:extLst>
              <p:ext uri="{D42A27DB-BD31-4B8C-83A1-F6EECF244321}">
                <p14:modId xmlns:p14="http://schemas.microsoft.com/office/powerpoint/2010/main" val="1739649178"/>
              </p:ext>
            </p:extLst>
          </p:nvPr>
        </p:nvGraphicFramePr>
        <p:xfrm>
          <a:off x="320040" y="2608402"/>
          <a:ext cx="11496823" cy="3800658"/>
        </p:xfrm>
        <a:graphic>
          <a:graphicData uri="http://schemas.openxmlformats.org/drawingml/2006/table">
            <a:tbl>
              <a:tblPr firstRow="1" firstCol="1" bandRow="1">
                <a:noFill/>
                <a:tableStyleId>{5C22544A-7EE6-4342-B048-85BDC9FD1C3A}</a:tableStyleId>
              </a:tblPr>
              <a:tblGrid>
                <a:gridCol w="3185778">
                  <a:extLst>
                    <a:ext uri="{9D8B030D-6E8A-4147-A177-3AD203B41FA5}">
                      <a16:colId xmlns:a16="http://schemas.microsoft.com/office/drawing/2014/main" val="1931267753"/>
                    </a:ext>
                  </a:extLst>
                </a:gridCol>
                <a:gridCol w="4571645">
                  <a:extLst>
                    <a:ext uri="{9D8B030D-6E8A-4147-A177-3AD203B41FA5}">
                      <a16:colId xmlns:a16="http://schemas.microsoft.com/office/drawing/2014/main" val="236871731"/>
                    </a:ext>
                  </a:extLst>
                </a:gridCol>
                <a:gridCol w="3739400">
                  <a:extLst>
                    <a:ext uri="{9D8B030D-6E8A-4147-A177-3AD203B41FA5}">
                      <a16:colId xmlns:a16="http://schemas.microsoft.com/office/drawing/2014/main" val="1107441619"/>
                    </a:ext>
                  </a:extLst>
                </a:gridCol>
              </a:tblGrid>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RCS Offices</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Office Hours Contact Number</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After Hours Contact Number</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559972186"/>
                  </a:ext>
                </a:extLst>
              </a:tr>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Region 1</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256-552-3720</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256-566-5730</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198420012"/>
                  </a:ext>
                </a:extLst>
              </a:tr>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Region 2</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205-554-4307</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205-393-3103</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979610462"/>
                  </a:ext>
                </a:extLst>
              </a:tr>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Region 3</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251-478-2774</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251-591-9896</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741428863"/>
                  </a:ext>
                </a:extLst>
              </a:tr>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Region 4</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334-676-5578</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334-332-8680</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006610668"/>
                  </a:ext>
                </a:extLst>
              </a:tr>
              <a:tr h="633443">
                <a:tc>
                  <a:txBody>
                    <a:bodyPr/>
                    <a:lstStyle/>
                    <a:p>
                      <a:pPr marL="0" marR="0" algn="ctr">
                        <a:lnSpc>
                          <a:spcPct val="107000"/>
                        </a:lnSpc>
                        <a:spcBef>
                          <a:spcPts val="0"/>
                        </a:spcBef>
                        <a:spcAft>
                          <a:spcPts val="0"/>
                        </a:spcAft>
                      </a:pPr>
                      <a:r>
                        <a:rPr lang="en-US" sz="1800" b="1" dirty="0">
                          <a:solidFill>
                            <a:srgbClr val="FFFFFF"/>
                          </a:solidFill>
                          <a:effectLst/>
                          <a:latin typeface="Franklin Gothic Medium" panose="020B0603020102020204" pitchFamily="34" charset="0"/>
                        </a:rPr>
                        <a:t>Region 5</a:t>
                      </a:r>
                      <a:endParaRPr lang="en-US" sz="1800" b="1"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205-916-7760</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marL="0" marR="0" algn="ctr">
                        <a:lnSpc>
                          <a:spcPct val="107000"/>
                        </a:lnSpc>
                        <a:spcBef>
                          <a:spcPts val="0"/>
                        </a:spcBef>
                        <a:spcAft>
                          <a:spcPts val="0"/>
                        </a:spcAft>
                      </a:pPr>
                      <a:r>
                        <a:rPr lang="en-US" sz="1800" dirty="0">
                          <a:solidFill>
                            <a:schemeClr val="tx1">
                              <a:lumMod val="85000"/>
                              <a:lumOff val="15000"/>
                            </a:schemeClr>
                          </a:solidFill>
                          <a:effectLst/>
                          <a:latin typeface="Franklin Gothic Medium" panose="020B0603020102020204" pitchFamily="34" charset="0"/>
                        </a:rPr>
                        <a:t>205-901-1323</a:t>
                      </a:r>
                      <a:endParaRPr lang="en-US" sz="1800" dirty="0">
                        <a:solidFill>
                          <a:schemeClr val="tx1">
                            <a:lumMod val="85000"/>
                            <a:lumOff val="1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259224" marR="155534" marT="155534" marB="155534">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4123000027"/>
                  </a:ext>
                </a:extLst>
              </a:tr>
            </a:tbl>
          </a:graphicData>
        </a:graphic>
      </p:graphicFrame>
      <p:pic>
        <p:nvPicPr>
          <p:cNvPr id="3" name="Audio 2">
            <a:hlinkClick r:id="" action="ppaction://media"/>
            <a:extLst>
              <a:ext uri="{FF2B5EF4-FFF2-40B4-BE49-F238E27FC236}">
                <a16:creationId xmlns:a16="http://schemas.microsoft.com/office/drawing/2014/main" id="{73301192-113C-4733-99B8-A09608EF4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4892411"/>
      </p:ext>
    </p:extLst>
  </p:cSld>
  <p:clrMapOvr>
    <a:masterClrMapping/>
  </p:clrMapOvr>
  <mc:AlternateContent xmlns:mc="http://schemas.openxmlformats.org/markup-compatibility/2006" xmlns:p14="http://schemas.microsoft.com/office/powerpoint/2010/main">
    <mc:Choice Requires="p14">
      <p:transition spd="slow" p14:dur="2000" advTm="9504"/>
    </mc:Choice>
    <mc:Fallback xmlns="">
      <p:transition spd="slow" advTm="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a:extLst>
              <a:ext uri="{FF2B5EF4-FFF2-40B4-BE49-F238E27FC236}">
                <a16:creationId xmlns:a16="http://schemas.microsoft.com/office/drawing/2014/main" id="{9285F23E-83B6-45ED-9866-2D6EF48F8DD0}"/>
              </a:ext>
            </a:extLst>
          </p:cNvPr>
          <p:cNvPicPr>
            <a:picLocks noChangeAspect="1"/>
          </p:cNvPicPr>
          <p:nvPr/>
        </p:nvPicPr>
        <p:blipFill rotWithShape="1">
          <a:blip r:embed="rId4"/>
          <a:srcRect t="23391" r="9091"/>
          <a:stretch/>
        </p:blipFill>
        <p:spPr>
          <a:xfrm>
            <a:off x="20" y="10"/>
            <a:ext cx="12191981" cy="6857990"/>
          </a:xfrm>
          <a:prstGeom prst="rect">
            <a:avLst/>
          </a:prstGeom>
        </p:spPr>
      </p:pic>
      <p:sp>
        <p:nvSpPr>
          <p:cNvPr id="36" name="Rectangle 2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C3B99-6DA4-4521-A365-A46C9DB5C5EA}"/>
              </a:ext>
            </a:extLst>
          </p:cNvPr>
          <p:cNvSpPr>
            <a:spLocks noGrp="1"/>
          </p:cNvSpPr>
          <p:nvPr>
            <p:ph type="title"/>
          </p:nvPr>
        </p:nvSpPr>
        <p:spPr>
          <a:xfrm>
            <a:off x="404553" y="3091928"/>
            <a:ext cx="9078562" cy="2387600"/>
          </a:xfrm>
        </p:spPr>
        <p:txBody>
          <a:bodyPr vert="horz" lIns="91440" tIns="45720" rIns="91440" bIns="45720" rtlCol="0" anchor="b">
            <a:normAutofit fontScale="90000"/>
          </a:bodyPr>
          <a:lstStyle/>
          <a:p>
            <a:br>
              <a:rPr lang="en-US" sz="6600" dirty="0">
                <a:latin typeface="Franklin Gothic Medium" panose="020B0603020102020204" pitchFamily="34" charset="0"/>
              </a:rPr>
            </a:br>
            <a:r>
              <a:rPr lang="en-US" sz="6600" dirty="0">
                <a:latin typeface="Franklin Gothic Medium" panose="020B0603020102020204" pitchFamily="34" charset="0"/>
              </a:rPr>
              <a:t>ADDITIONAL IPMS RELATED TRAININGS</a:t>
            </a:r>
            <a:r>
              <a:rPr lang="en-US" sz="6600" dirty="0"/>
              <a:t>	</a:t>
            </a:r>
          </a:p>
        </p:txBody>
      </p:sp>
      <p:sp>
        <p:nvSpPr>
          <p:cNvPr id="37" name="Rectangle: Rounded Corners 3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85159D4-6E47-4AAA-87BA-546391C6A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064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97002E-B46C-4957-A68C-25EA8E299CAC}"/>
              </a:ext>
            </a:extLst>
          </p:cNvPr>
          <p:cNvPicPr>
            <a:picLocks noChangeAspect="1"/>
          </p:cNvPicPr>
          <p:nvPr/>
        </p:nvPicPr>
        <p:blipFill rotWithShape="1">
          <a:blip r:embed="rId4"/>
          <a:srcRect l="13818" b="909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87B77-39F8-41F6-8740-2EBABCF02CB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latin typeface="Franklin Gothic Medium" panose="020B0603020102020204" pitchFamily="34" charset="0"/>
              </a:rPr>
              <a:t>QUESTIONS</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ACE05CFB-A5CD-4D74-8838-F03D54417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774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246"/>
    </mc:Choice>
    <mc:Fallback xmlns="">
      <p:transition spd="slow" advTm="5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8FBA9F-8453-417F-A880-68E899E5F9EA}"/>
              </a:ext>
            </a:extLst>
          </p:cNvPr>
          <p:cNvSpPr>
            <a:spLocks noGrp="1"/>
          </p:cNvSpPr>
          <p:nvPr>
            <p:ph type="title"/>
          </p:nvPr>
        </p:nvSpPr>
        <p:spPr>
          <a:xfrm>
            <a:off x="1812897" y="518649"/>
            <a:ext cx="9882278" cy="1067634"/>
          </a:xfrm>
        </p:spPr>
        <p:txBody>
          <a:bodyPr anchor="ctr">
            <a:normAutofit/>
          </a:bodyPr>
          <a:lstStyle/>
          <a:p>
            <a:r>
              <a:rPr lang="en-US" dirty="0">
                <a:solidFill>
                  <a:schemeClr val="tx2">
                    <a:lumMod val="75000"/>
                  </a:schemeClr>
                </a:solidFill>
                <a:latin typeface="Franklin Gothic Medium Cond" panose="020B0606030402020204" pitchFamily="34" charset="0"/>
              </a:rPr>
              <a:t>IPMS COMPONENTS</a:t>
            </a:r>
          </a:p>
        </p:txBody>
      </p:sp>
      <p:grpSp>
        <p:nvGrpSpPr>
          <p:cNvPr id="18" name="Group 17">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9"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4" name="Content Placeholder 3">
            <a:extLst>
              <a:ext uri="{FF2B5EF4-FFF2-40B4-BE49-F238E27FC236}">
                <a16:creationId xmlns:a16="http://schemas.microsoft.com/office/drawing/2014/main" id="{4041D874-140D-43B8-821B-10ECF3E898D0}"/>
              </a:ext>
            </a:extLst>
          </p:cNvPr>
          <p:cNvGraphicFramePr>
            <a:graphicFrameLocks noGrp="1"/>
          </p:cNvGraphicFramePr>
          <p:nvPr>
            <p:ph idx="1"/>
            <p:extLst>
              <p:ext uri="{D42A27DB-BD31-4B8C-83A1-F6EECF244321}">
                <p14:modId xmlns:p14="http://schemas.microsoft.com/office/powerpoint/2010/main" val="4122221120"/>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Audio 20">
            <a:hlinkClick r:id="" action="ppaction://media"/>
            <a:extLst>
              <a:ext uri="{FF2B5EF4-FFF2-40B4-BE49-F238E27FC236}">
                <a16:creationId xmlns:a16="http://schemas.microsoft.com/office/drawing/2014/main" id="{FF323CC8-7397-4EFC-80A8-C15E9D2F31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7782066"/>
      </p:ext>
    </p:extLst>
  </p:cSld>
  <p:clrMapOvr>
    <a:masterClrMapping/>
  </p:clrMapOvr>
  <mc:AlternateContent xmlns:mc="http://schemas.openxmlformats.org/markup-compatibility/2006" xmlns:p14="http://schemas.microsoft.com/office/powerpoint/2010/main">
    <mc:Choice Requires="p14">
      <p:transition spd="slow" p14:dur="2000" advTm="18747"/>
    </mc:Choice>
    <mc:Fallback xmlns="">
      <p:transition spd="slow" advTm="1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eb1.5 - Summit County Developmental Disabilities Board">
            <a:extLst>
              <a:ext uri="{FF2B5EF4-FFF2-40B4-BE49-F238E27FC236}">
                <a16:creationId xmlns:a16="http://schemas.microsoft.com/office/drawing/2014/main" id="{28B92213-9868-42C8-9D33-31A1535BAC6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556"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88EDD1F2-857E-4C7B-B2BF-28BA5CF93E3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latin typeface="Franklin Gothic Medium Cond" panose="020B0606030402020204" pitchFamily="34" charset="0"/>
              </a:rPr>
              <a:t>HEALTH</a:t>
            </a:r>
            <a:br>
              <a:rPr lang="en-US" sz="4000" dirty="0">
                <a:latin typeface="Franklin Gothic Medium Cond" panose="020B0606030402020204" pitchFamily="34" charset="0"/>
              </a:rPr>
            </a:br>
            <a:r>
              <a:rPr lang="en-US" sz="4000" dirty="0">
                <a:latin typeface="Franklin Gothic Medium Cond" panose="020B0606030402020204" pitchFamily="34" charset="0"/>
              </a:rPr>
              <a:t>SAFETY </a:t>
            </a:r>
            <a:br>
              <a:rPr lang="en-US" sz="4000" dirty="0">
                <a:latin typeface="Franklin Gothic Medium Cond" panose="020B0606030402020204" pitchFamily="34" charset="0"/>
              </a:rPr>
            </a:br>
            <a:r>
              <a:rPr lang="en-US" sz="4000" dirty="0">
                <a:latin typeface="Franklin Gothic Medium Cond" panose="020B0606030402020204" pitchFamily="34" charset="0"/>
              </a:rPr>
              <a:t>&amp; WELFARE</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F283F624-1C3A-48EC-ADD2-92E984158A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95023074"/>
      </p:ext>
    </p:extLst>
  </p:cSld>
  <p:clrMapOvr>
    <a:masterClrMapping/>
  </p:clrMapOvr>
  <mc:AlternateContent xmlns:mc="http://schemas.openxmlformats.org/markup-compatibility/2006" xmlns:p14="http://schemas.microsoft.com/office/powerpoint/2010/main">
    <mc:Choice Requires="p14">
      <p:transition spd="slow" p14:dur="2000" advTm="40335"/>
    </mc:Choice>
    <mc:Fallback xmlns="">
      <p:transition spd="slow" advTm="4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B00F15-8007-4E8A-933D-C068062B85E9}"/>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5200" dirty="0">
                <a:latin typeface="Franklin Gothic Medium Cond" panose="020B0606030402020204" pitchFamily="34" charset="0"/>
              </a:rPr>
              <a:t>WHAT IS AN INCIDENT?</a:t>
            </a:r>
          </a:p>
        </p:txBody>
      </p:sp>
      <p:pic>
        <p:nvPicPr>
          <p:cNvPr id="3074" name="Picture 2" descr="A screenshot of a cell phone&#10;&#10;Description automatically generated">
            <a:extLst>
              <a:ext uri="{FF2B5EF4-FFF2-40B4-BE49-F238E27FC236}">
                <a16:creationId xmlns:a16="http://schemas.microsoft.com/office/drawing/2014/main" id="{CC611D46-CF6A-418A-8065-353FE99C68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69" r="8277"/>
          <a:stretch/>
        </p:blipFill>
        <p:spPr bwMode="auto">
          <a:xfrm>
            <a:off x="20" y="10"/>
            <a:ext cx="12191980" cy="5014697"/>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7284069F-F884-4D13-856F-CCE73833D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8407640"/>
      </p:ext>
    </p:extLst>
  </p:cSld>
  <p:clrMapOvr>
    <a:masterClrMapping/>
  </p:clrMapOvr>
  <mc:AlternateContent xmlns:mc="http://schemas.openxmlformats.org/markup-compatibility/2006" xmlns:p14="http://schemas.microsoft.com/office/powerpoint/2010/main">
    <mc:Choice Requires="p14">
      <p:transition spd="slow" p14:dur="2000" advTm="29262"/>
    </mc:Choice>
    <mc:Fallback xmlns="">
      <p:transition spd="slow" advTm="2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ood, bed, room, bedroom&#10;&#10;Description automatically generated">
            <a:extLst>
              <a:ext uri="{FF2B5EF4-FFF2-40B4-BE49-F238E27FC236}">
                <a16:creationId xmlns:a16="http://schemas.microsoft.com/office/drawing/2014/main" id="{2063E76F-03FC-4965-BEF1-6752C0486B3E}"/>
              </a:ext>
            </a:extLst>
          </p:cNvPr>
          <p:cNvPicPr>
            <a:picLocks noGrp="1" noChangeAspect="1"/>
          </p:cNvPicPr>
          <p:nvPr>
            <p:ph idx="1"/>
          </p:nvPr>
        </p:nvPicPr>
        <p:blipFill rotWithShape="1">
          <a:blip r:embed="rId4"/>
          <a:srcRect l="29906" t="9091" r="-1" b="-1"/>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3B7B99-75D2-4E7A-A13A-88100ED7A1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Franklin Gothic Medium" panose="020B0603020102020204" pitchFamily="34" charset="0"/>
              </a:rPr>
              <a:t>REPORTABLE INCIDENTS</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Star">
            <a:extLst>
              <a:ext uri="{FF2B5EF4-FFF2-40B4-BE49-F238E27FC236}">
                <a16:creationId xmlns:a16="http://schemas.microsoft.com/office/drawing/2014/main" id="{8447ADFB-807F-458E-8E3B-EB04255DB9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759" y="4785631"/>
            <a:ext cx="879279" cy="914400"/>
          </a:xfrm>
          <a:prstGeom prst="rect">
            <a:avLst/>
          </a:prstGeom>
        </p:spPr>
      </p:pic>
      <p:sp>
        <p:nvSpPr>
          <p:cNvPr id="3" name="TextBox 2">
            <a:extLst>
              <a:ext uri="{FF2B5EF4-FFF2-40B4-BE49-F238E27FC236}">
                <a16:creationId xmlns:a16="http://schemas.microsoft.com/office/drawing/2014/main" id="{C7281276-7A5A-4C4D-8EB6-1F29CC7E8D81}"/>
              </a:ext>
            </a:extLst>
          </p:cNvPr>
          <p:cNvSpPr txBox="1"/>
          <p:nvPr/>
        </p:nvSpPr>
        <p:spPr>
          <a:xfrm>
            <a:off x="1458967" y="5051069"/>
            <a:ext cx="3523485" cy="400110"/>
          </a:xfrm>
          <a:prstGeom prst="rect">
            <a:avLst/>
          </a:prstGeom>
          <a:noFill/>
        </p:spPr>
        <p:txBody>
          <a:bodyPr wrap="square" rtlCol="0">
            <a:spAutoFit/>
          </a:bodyPr>
          <a:lstStyle/>
          <a:p>
            <a:r>
              <a:rPr lang="en-US" sz="2000" dirty="0">
                <a:latin typeface="Franklin Gothic Medium" panose="020B0603020102020204" pitchFamily="34" charset="0"/>
              </a:rPr>
              <a:t>NEW REQUIREMENT</a:t>
            </a:r>
          </a:p>
        </p:txBody>
      </p:sp>
      <p:pic>
        <p:nvPicPr>
          <p:cNvPr id="8" name="Audio 7">
            <a:hlinkClick r:id="" action="ppaction://media"/>
            <a:extLst>
              <a:ext uri="{FF2B5EF4-FFF2-40B4-BE49-F238E27FC236}">
                <a16:creationId xmlns:a16="http://schemas.microsoft.com/office/drawing/2014/main" id="{964E1618-0007-4BB8-A8AA-9074DAB3F8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0011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957"/>
    </mc:Choice>
    <mc:Fallback xmlns="">
      <p:transition spd="slow" advTm="21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857522E-E7E8-4B13-AAEA-3D90FD2D0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Freeform 19">
            <a:extLst>
              <a:ext uri="{FF2B5EF4-FFF2-40B4-BE49-F238E27FC236}">
                <a16:creationId xmlns:a16="http://schemas.microsoft.com/office/drawing/2014/main" id="{51A5673D-423E-4E5D-B642-77D39FECB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7116" cy="6858000"/>
          </a:xfrm>
          <a:custGeom>
            <a:avLst/>
            <a:gdLst>
              <a:gd name="connsiteX0" fmla="*/ 0 w 6487116"/>
              <a:gd name="connsiteY0" fmla="*/ 0 h 6858000"/>
              <a:gd name="connsiteX1" fmla="*/ 1850111 w 6487116"/>
              <a:gd name="connsiteY1" fmla="*/ 0 h 6858000"/>
              <a:gd name="connsiteX2" fmla="*/ 6487116 w 6487116"/>
              <a:gd name="connsiteY2" fmla="*/ 0 h 6858000"/>
              <a:gd name="connsiteX3" fmla="*/ 6487116 w 6487116"/>
              <a:gd name="connsiteY3" fmla="*/ 1900238 h 6858000"/>
              <a:gd name="connsiteX4" fmla="*/ 6116700 w 6487116"/>
              <a:gd name="connsiteY4" fmla="*/ 2178050 h 6858000"/>
              <a:gd name="connsiteX5" fmla="*/ 6112466 w 6487116"/>
              <a:gd name="connsiteY5" fmla="*/ 2184400 h 6858000"/>
              <a:gd name="connsiteX6" fmla="*/ 6106116 w 6487116"/>
              <a:gd name="connsiteY6" fmla="*/ 2193925 h 6858000"/>
              <a:gd name="connsiteX7" fmla="*/ 6099766 w 6487116"/>
              <a:gd name="connsiteY7" fmla="*/ 2201863 h 6858000"/>
              <a:gd name="connsiteX8" fmla="*/ 6099766 w 6487116"/>
              <a:gd name="connsiteY8" fmla="*/ 2211388 h 6858000"/>
              <a:gd name="connsiteX9" fmla="*/ 6099766 w 6487116"/>
              <a:gd name="connsiteY9" fmla="*/ 2220913 h 6858000"/>
              <a:gd name="connsiteX10" fmla="*/ 6106116 w 6487116"/>
              <a:gd name="connsiteY10" fmla="*/ 2228850 h 6858000"/>
              <a:gd name="connsiteX11" fmla="*/ 6112466 w 6487116"/>
              <a:gd name="connsiteY11" fmla="*/ 2238375 h 6858000"/>
              <a:gd name="connsiteX12" fmla="*/ 6116700 w 6487116"/>
              <a:gd name="connsiteY12" fmla="*/ 2244725 h 6858000"/>
              <a:gd name="connsiteX13" fmla="*/ 6487116 w 6487116"/>
              <a:gd name="connsiteY13" fmla="*/ 2522538 h 6858000"/>
              <a:gd name="connsiteX14" fmla="*/ 6487116 w 6487116"/>
              <a:gd name="connsiteY14" fmla="*/ 6858000 h 6858000"/>
              <a:gd name="connsiteX15" fmla="*/ 1850111 w 6487116"/>
              <a:gd name="connsiteY15" fmla="*/ 6858000 h 6858000"/>
              <a:gd name="connsiteX16" fmla="*/ 0 w 6487116"/>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7116" h="6858000">
                <a:moveTo>
                  <a:pt x="0" y="0"/>
                </a:moveTo>
                <a:lnTo>
                  <a:pt x="1850111" y="0"/>
                </a:lnTo>
                <a:lnTo>
                  <a:pt x="6487116" y="0"/>
                </a:lnTo>
                <a:lnTo>
                  <a:pt x="6487116" y="1900238"/>
                </a:lnTo>
                <a:lnTo>
                  <a:pt x="6116700" y="2178050"/>
                </a:lnTo>
                <a:lnTo>
                  <a:pt x="6112466" y="2184400"/>
                </a:lnTo>
                <a:lnTo>
                  <a:pt x="6106116" y="2193925"/>
                </a:lnTo>
                <a:lnTo>
                  <a:pt x="6099766" y="2201863"/>
                </a:lnTo>
                <a:lnTo>
                  <a:pt x="6099766" y="2211388"/>
                </a:lnTo>
                <a:lnTo>
                  <a:pt x="6099766" y="2220913"/>
                </a:lnTo>
                <a:lnTo>
                  <a:pt x="6106116" y="2228850"/>
                </a:lnTo>
                <a:lnTo>
                  <a:pt x="6112466" y="2238375"/>
                </a:lnTo>
                <a:lnTo>
                  <a:pt x="6116700" y="2244725"/>
                </a:lnTo>
                <a:lnTo>
                  <a:pt x="6487116" y="2522538"/>
                </a:lnTo>
                <a:lnTo>
                  <a:pt x="6487116" y="6858000"/>
                </a:lnTo>
                <a:lnTo>
                  <a:pt x="18501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CF2EB84-968B-4578-AFF8-B024F42176D1}"/>
              </a:ext>
            </a:extLst>
          </p:cNvPr>
          <p:cNvSpPr>
            <a:spLocks noGrp="1"/>
          </p:cNvSpPr>
          <p:nvPr>
            <p:ph type="title"/>
          </p:nvPr>
        </p:nvSpPr>
        <p:spPr>
          <a:xfrm>
            <a:off x="341865" y="-95334"/>
            <a:ext cx="3770126" cy="1025674"/>
          </a:xfrm>
        </p:spPr>
        <p:txBody>
          <a:bodyPr vert="horz" lIns="91440" tIns="45720" rIns="91440" bIns="45720" rtlCol="0">
            <a:normAutofit/>
          </a:bodyPr>
          <a:lstStyle/>
          <a:p>
            <a:r>
              <a:rPr lang="en-US" sz="3600" dirty="0">
                <a:latin typeface="Franklin Gothic Medium Cond" panose="020B0606030402020204" pitchFamily="34" charset="0"/>
              </a:rPr>
              <a:t>CRITICAL INCIDENTS</a:t>
            </a:r>
          </a:p>
        </p:txBody>
      </p:sp>
      <p:sp>
        <p:nvSpPr>
          <p:cNvPr id="76" name="Rounded Rectangle 15">
            <a:extLst>
              <a:ext uri="{FF2B5EF4-FFF2-40B4-BE49-F238E27FC236}">
                <a16:creationId xmlns:a16="http://schemas.microsoft.com/office/drawing/2014/main" id="{BB08DC4E-794F-43A6-9197-15C12A7E5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rgbClr val="FFFFFF"/>
          </a:solidFill>
          <a:ln w="15875">
            <a:solidFill>
              <a:srgbClr val="973C2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Critical Icon at Vectorified.com | Collection of Critical Icon free for  personal use">
            <a:extLst>
              <a:ext uri="{FF2B5EF4-FFF2-40B4-BE49-F238E27FC236}">
                <a16:creationId xmlns:a16="http://schemas.microsoft.com/office/drawing/2014/main" id="{A48F96C3-F75A-4851-913C-3476429FE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28" r="6072" b="-5"/>
          <a:stretch/>
        </p:blipFill>
        <p:spPr bwMode="auto">
          <a:xfrm>
            <a:off x="7410517" y="1258529"/>
            <a:ext cx="3832042" cy="43302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Table 19">
            <a:extLst>
              <a:ext uri="{FF2B5EF4-FFF2-40B4-BE49-F238E27FC236}">
                <a16:creationId xmlns:a16="http://schemas.microsoft.com/office/drawing/2014/main" id="{892E069D-3F90-4CE3-95D8-ED062BCB18B4}"/>
              </a:ext>
            </a:extLst>
          </p:cNvPr>
          <p:cNvGraphicFramePr>
            <a:graphicFrameLocks/>
          </p:cNvGraphicFramePr>
          <p:nvPr>
            <p:extLst>
              <p:ext uri="{D42A27DB-BD31-4B8C-83A1-F6EECF244321}">
                <p14:modId xmlns:p14="http://schemas.microsoft.com/office/powerpoint/2010/main" val="1426848626"/>
              </p:ext>
            </p:extLst>
          </p:nvPr>
        </p:nvGraphicFramePr>
        <p:xfrm>
          <a:off x="188753" y="835005"/>
          <a:ext cx="6298239" cy="5689600"/>
        </p:xfrm>
        <a:graphic>
          <a:graphicData uri="http://schemas.openxmlformats.org/drawingml/2006/table">
            <a:tbl>
              <a:tblPr firstRow="1" bandRow="1">
                <a:tableStyleId>{7E9639D4-E3E2-4D34-9284-5A2195B3D0D7}</a:tableStyleId>
              </a:tblPr>
              <a:tblGrid>
                <a:gridCol w="2109605">
                  <a:extLst>
                    <a:ext uri="{9D8B030D-6E8A-4147-A177-3AD203B41FA5}">
                      <a16:colId xmlns:a16="http://schemas.microsoft.com/office/drawing/2014/main" val="1911563419"/>
                    </a:ext>
                  </a:extLst>
                </a:gridCol>
                <a:gridCol w="4188634">
                  <a:extLst>
                    <a:ext uri="{9D8B030D-6E8A-4147-A177-3AD203B41FA5}">
                      <a16:colId xmlns:a16="http://schemas.microsoft.com/office/drawing/2014/main" val="2332547461"/>
                    </a:ext>
                  </a:extLst>
                </a:gridCol>
              </a:tblGrid>
              <a:tr h="370840">
                <a:tc>
                  <a:txBody>
                    <a:bodyPr/>
                    <a:lstStyle/>
                    <a:p>
                      <a:pPr algn="l"/>
                      <a:r>
                        <a:rPr lang="en-US" dirty="0">
                          <a:solidFill>
                            <a:srgbClr val="FF0000"/>
                          </a:solidFill>
                          <a:latin typeface="Franklin Gothic Medium" panose="020B0603020102020204" pitchFamily="34" charset="0"/>
                        </a:rPr>
                        <a:t>MAJOR REVIEW</a:t>
                      </a:r>
                    </a:p>
                  </a:txBody>
                  <a:tcPr/>
                </a:tc>
                <a:tc>
                  <a:txBody>
                    <a:bodyPr/>
                    <a:lstStyle/>
                    <a:p>
                      <a:pPr algn="l"/>
                      <a:r>
                        <a:rPr lang="en-US" dirty="0">
                          <a:solidFill>
                            <a:srgbClr val="FF6600"/>
                          </a:solidFill>
                          <a:latin typeface="Franklin Gothic Medium" panose="020B0603020102020204" pitchFamily="34" charset="0"/>
                        </a:rPr>
                        <a:t>MINOR REVIEW</a:t>
                      </a:r>
                    </a:p>
                  </a:txBody>
                  <a:tcPr/>
                </a:tc>
                <a:extLst>
                  <a:ext uri="{0D108BD9-81ED-4DB2-BD59-A6C34878D82A}">
                    <a16:rowId xmlns:a16="http://schemas.microsoft.com/office/drawing/2014/main" val="2903879916"/>
                  </a:ext>
                </a:extLst>
              </a:tr>
              <a:tr h="370840">
                <a:tc>
                  <a:txBody>
                    <a:bodyPr/>
                    <a:lstStyle/>
                    <a:p>
                      <a:pPr algn="l"/>
                      <a:r>
                        <a:rPr lang="en-US" sz="1600" dirty="0">
                          <a:latin typeface="Franklin Gothic Medium" panose="020B0603020102020204" pitchFamily="34" charset="0"/>
                        </a:rPr>
                        <a:t>DEATHS</a:t>
                      </a:r>
                    </a:p>
                  </a:txBody>
                  <a:tcPr/>
                </a:tc>
                <a:tc>
                  <a:txBody>
                    <a:bodyPr/>
                    <a:lstStyle/>
                    <a:p>
                      <a:pPr algn="l"/>
                      <a:r>
                        <a:rPr lang="en-US" sz="1600" dirty="0">
                          <a:latin typeface="Franklin Gothic Medium" panose="020B0603020102020204" pitchFamily="34" charset="0"/>
                        </a:rPr>
                        <a:t>VERBAL ABUSE</a:t>
                      </a:r>
                    </a:p>
                  </a:txBody>
                  <a:tcPr/>
                </a:tc>
                <a:extLst>
                  <a:ext uri="{0D108BD9-81ED-4DB2-BD59-A6C34878D82A}">
                    <a16:rowId xmlns:a16="http://schemas.microsoft.com/office/drawing/2014/main" val="2326837503"/>
                  </a:ext>
                </a:extLst>
              </a:tr>
              <a:tr h="370840">
                <a:tc>
                  <a:txBody>
                    <a:bodyPr/>
                    <a:lstStyle/>
                    <a:p>
                      <a:pPr algn="l"/>
                      <a:r>
                        <a:rPr lang="en-US" sz="1600" dirty="0">
                          <a:latin typeface="Franklin Gothic Medium" panose="020B0603020102020204" pitchFamily="34" charset="0"/>
                        </a:rPr>
                        <a:t>PHYSICAL ABUSE</a:t>
                      </a:r>
                    </a:p>
                  </a:txBody>
                  <a:tcPr/>
                </a:tc>
                <a:tc>
                  <a:txBody>
                    <a:bodyPr/>
                    <a:lstStyle/>
                    <a:p>
                      <a:pPr algn="l"/>
                      <a:r>
                        <a:rPr lang="en-US" sz="1600" dirty="0">
                          <a:latin typeface="Franklin Gothic Medium" panose="020B0603020102020204" pitchFamily="34" charset="0"/>
                        </a:rPr>
                        <a:t>MISTREATMENT</a:t>
                      </a:r>
                    </a:p>
                  </a:txBody>
                  <a:tcPr/>
                </a:tc>
                <a:extLst>
                  <a:ext uri="{0D108BD9-81ED-4DB2-BD59-A6C34878D82A}">
                    <a16:rowId xmlns:a16="http://schemas.microsoft.com/office/drawing/2014/main" val="152697174"/>
                  </a:ext>
                </a:extLst>
              </a:tr>
              <a:tr h="370840">
                <a:tc>
                  <a:txBody>
                    <a:bodyPr/>
                    <a:lstStyle/>
                    <a:p>
                      <a:pPr algn="l"/>
                      <a:r>
                        <a:rPr lang="en-US" sz="1600" dirty="0">
                          <a:latin typeface="Franklin Gothic Medium" panose="020B0603020102020204" pitchFamily="34" charset="0"/>
                        </a:rPr>
                        <a:t>SEXUAL ABUSE</a:t>
                      </a:r>
                    </a:p>
                  </a:txBody>
                  <a:tcPr/>
                </a:tc>
                <a:tc>
                  <a:txBody>
                    <a:bodyPr/>
                    <a:lstStyle/>
                    <a:p>
                      <a:pPr algn="l"/>
                      <a:r>
                        <a:rPr lang="en-US" sz="1600" dirty="0">
                          <a:latin typeface="Franklin Gothic Medium" panose="020B0603020102020204" pitchFamily="34" charset="0"/>
                        </a:rPr>
                        <a:t>SEVERE BEHAVIOR: PROPERTY DAMAGE</a:t>
                      </a:r>
                    </a:p>
                  </a:txBody>
                  <a:tcPr/>
                </a:tc>
                <a:extLst>
                  <a:ext uri="{0D108BD9-81ED-4DB2-BD59-A6C34878D82A}">
                    <a16:rowId xmlns:a16="http://schemas.microsoft.com/office/drawing/2014/main" val="1399766324"/>
                  </a:ext>
                </a:extLst>
              </a:tr>
              <a:tr h="370840">
                <a:tc>
                  <a:txBody>
                    <a:bodyPr/>
                    <a:lstStyle/>
                    <a:p>
                      <a:pPr algn="l"/>
                      <a:r>
                        <a:rPr lang="en-US" sz="1600" dirty="0">
                          <a:latin typeface="Franklin Gothic Medium" panose="020B0603020102020204" pitchFamily="34" charset="0"/>
                        </a:rPr>
                        <a:t>SEXUAL ASSAULT</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777605212"/>
                  </a:ext>
                </a:extLst>
              </a:tr>
              <a:tr h="370840">
                <a:tc>
                  <a:txBody>
                    <a:bodyPr/>
                    <a:lstStyle/>
                    <a:p>
                      <a:pPr algn="l"/>
                      <a:r>
                        <a:rPr lang="en-US" sz="1600" dirty="0">
                          <a:latin typeface="Franklin Gothic Medium" panose="020B0603020102020204" pitchFamily="34" charset="0"/>
                        </a:rPr>
                        <a:t>NEGLECT</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39443389"/>
                  </a:ext>
                </a:extLst>
              </a:tr>
              <a:tr h="370840">
                <a:tc>
                  <a:txBody>
                    <a:bodyPr/>
                    <a:lstStyle/>
                    <a:p>
                      <a:pPr algn="l"/>
                      <a:r>
                        <a:rPr lang="en-US" sz="1600" dirty="0">
                          <a:latin typeface="Franklin Gothic Medium" panose="020B0603020102020204" pitchFamily="34" charset="0"/>
                        </a:rPr>
                        <a:t>EXPLOITATION</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760591981"/>
                  </a:ext>
                </a:extLst>
              </a:tr>
              <a:tr h="370840">
                <a:tc>
                  <a:txBody>
                    <a:bodyPr/>
                    <a:lstStyle/>
                    <a:p>
                      <a:pPr algn="l"/>
                      <a:r>
                        <a:rPr lang="en-US" sz="1600" dirty="0">
                          <a:latin typeface="Franklin Gothic Medium" panose="020B0603020102020204" pitchFamily="34" charset="0"/>
                        </a:rPr>
                        <a:t>SUICIDE ATTEMPTS</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957606695"/>
                  </a:ext>
                </a:extLst>
              </a:tr>
              <a:tr h="370840">
                <a:tc>
                  <a:txBody>
                    <a:bodyPr/>
                    <a:lstStyle/>
                    <a:p>
                      <a:pPr algn="l"/>
                      <a:r>
                        <a:rPr lang="en-US" sz="1600" dirty="0">
                          <a:latin typeface="Franklin Gothic Medium" panose="020B0603020102020204" pitchFamily="34" charset="0"/>
                        </a:rPr>
                        <a:t>UNSCHEDULED HOSPITAL ADMISSIONS</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1608085777"/>
                  </a:ext>
                </a:extLst>
              </a:tr>
              <a:tr h="370840">
                <a:tc>
                  <a:txBody>
                    <a:bodyPr/>
                    <a:lstStyle/>
                    <a:p>
                      <a:pPr algn="l"/>
                      <a:r>
                        <a:rPr lang="en-US" sz="1600" dirty="0">
                          <a:latin typeface="Franklin Gothic Medium" panose="020B0603020102020204" pitchFamily="34" charset="0"/>
                        </a:rPr>
                        <a:t>SEVERE INJURIES</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2599758759"/>
                  </a:ext>
                </a:extLst>
              </a:tr>
              <a:tr h="370840">
                <a:tc>
                  <a:txBody>
                    <a:bodyPr/>
                    <a:lstStyle/>
                    <a:p>
                      <a:pPr algn="l"/>
                      <a:r>
                        <a:rPr lang="en-US" sz="1600" dirty="0">
                          <a:latin typeface="Franklin Gothic Medium" panose="020B0603020102020204" pitchFamily="34" charset="0"/>
                        </a:rPr>
                        <a:t>MODERATE INJURIES</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2721483894"/>
                  </a:ext>
                </a:extLst>
              </a:tr>
              <a:tr h="370840">
                <a:tc>
                  <a:txBody>
                    <a:bodyPr/>
                    <a:lstStyle/>
                    <a:p>
                      <a:pPr algn="l"/>
                      <a:r>
                        <a:rPr lang="en-US" sz="1600" dirty="0">
                          <a:latin typeface="Franklin Gothic Medium" panose="020B0603020102020204" pitchFamily="34" charset="0"/>
                        </a:rPr>
                        <a:t>LEVEL 3 MEDICATION ERRORS</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134298604"/>
                  </a:ext>
                </a:extLst>
              </a:tr>
              <a:tr h="370840">
                <a:tc>
                  <a:txBody>
                    <a:bodyPr/>
                    <a:lstStyle/>
                    <a:p>
                      <a:pPr algn="l"/>
                      <a:r>
                        <a:rPr lang="en-US" sz="1600" dirty="0">
                          <a:latin typeface="Franklin Gothic Medium" panose="020B0603020102020204" pitchFamily="34" charset="0"/>
                        </a:rPr>
                        <a:t>AWOL/MISSING PERSON</a:t>
                      </a:r>
                    </a:p>
                  </a:txBody>
                  <a:tcPr/>
                </a:tc>
                <a:tc>
                  <a:txBody>
                    <a:bodyPr/>
                    <a:lstStyle/>
                    <a:p>
                      <a:pPr algn="ctr"/>
                      <a:endParaRPr lang="en-US" sz="1600" dirty="0">
                        <a:latin typeface="Franklin Gothic Medium" panose="020B0603020102020204" pitchFamily="34" charset="0"/>
                      </a:endParaRPr>
                    </a:p>
                  </a:txBody>
                  <a:tcPr/>
                </a:tc>
                <a:extLst>
                  <a:ext uri="{0D108BD9-81ED-4DB2-BD59-A6C34878D82A}">
                    <a16:rowId xmlns:a16="http://schemas.microsoft.com/office/drawing/2014/main" val="4127035507"/>
                  </a:ext>
                </a:extLst>
              </a:tr>
            </a:tbl>
          </a:graphicData>
        </a:graphic>
      </p:graphicFrame>
      <p:pic>
        <p:nvPicPr>
          <p:cNvPr id="4" name="Audio 3">
            <a:hlinkClick r:id="" action="ppaction://media"/>
            <a:extLst>
              <a:ext uri="{FF2B5EF4-FFF2-40B4-BE49-F238E27FC236}">
                <a16:creationId xmlns:a16="http://schemas.microsoft.com/office/drawing/2014/main" id="{E5CF68A4-BCF6-4480-9AC2-4714A111B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3568035"/>
      </p:ext>
    </p:extLst>
  </p:cSld>
  <p:clrMapOvr>
    <a:masterClrMapping/>
  </p:clrMapOvr>
  <mc:AlternateContent xmlns:mc="http://schemas.openxmlformats.org/markup-compatibility/2006" xmlns:p14="http://schemas.microsoft.com/office/powerpoint/2010/main">
    <mc:Choice Requires="p14">
      <p:transition spd="slow" p14:dur="2000" advTm="64362"/>
    </mc:Choice>
    <mc:Fallback xmlns="">
      <p:transition spd="slow" advTm="6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B8BBB765834649B15859774E178816" ma:contentTypeVersion="0" ma:contentTypeDescription="Create a new document." ma:contentTypeScope="" ma:versionID="21defc50a37eabdb47cf0418947e3b65">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D2668C-6009-4189-BAFB-792F16586238}"/>
</file>

<file path=customXml/itemProps2.xml><?xml version="1.0" encoding="utf-8"?>
<ds:datastoreItem xmlns:ds="http://schemas.openxmlformats.org/officeDocument/2006/customXml" ds:itemID="{AE4F6481-4E73-47E7-99C7-3197FF04B983}"/>
</file>

<file path=customXml/itemProps3.xml><?xml version="1.0" encoding="utf-8"?>
<ds:datastoreItem xmlns:ds="http://schemas.openxmlformats.org/officeDocument/2006/customXml" ds:itemID="{172B7A18-2DAD-460B-B845-5C91DBF489EF}"/>
</file>

<file path=docProps/app.xml><?xml version="1.0" encoding="utf-8"?>
<Properties xmlns="http://schemas.openxmlformats.org/officeDocument/2006/extended-properties" xmlns:vt="http://schemas.openxmlformats.org/officeDocument/2006/docPropsVTypes">
  <TotalTime>66</TotalTime>
  <Words>2307</Words>
  <Application>Microsoft Office PowerPoint</Application>
  <PresentationFormat>Widescreen</PresentationFormat>
  <Paragraphs>270</Paragraphs>
  <Slides>47</Slides>
  <Notes>18</Notes>
  <HiddenSlides>0</HiddenSlides>
  <MMClips>47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Nova Cond</vt:lpstr>
      <vt:lpstr>Calibri</vt:lpstr>
      <vt:lpstr>Calibri  </vt:lpstr>
      <vt:lpstr>Calibri Light</vt:lpstr>
      <vt:lpstr>Franklin Gothic Book</vt:lpstr>
      <vt:lpstr>Franklin Gothic Medium</vt:lpstr>
      <vt:lpstr>Franklin Gothic Medium Cond</vt:lpstr>
      <vt:lpstr>Office Theme</vt:lpstr>
      <vt:lpstr>INCIDENT PREVENTION AND MANAGEMENT SYSTEM  TRAINING</vt:lpstr>
      <vt:lpstr>IPMS PHILOSOPHY</vt:lpstr>
      <vt:lpstr>IPMS CHANGES</vt:lpstr>
      <vt:lpstr>STRENGTHENING THE SYSTEM</vt:lpstr>
      <vt:lpstr>IPMS COMPONENTS</vt:lpstr>
      <vt:lpstr>HEALTH SAFETY  &amp; WELFARE</vt:lpstr>
      <vt:lpstr>WHAT IS AN INCIDENT?</vt:lpstr>
      <vt:lpstr>REPORTABLE INCIDENTS</vt:lpstr>
      <vt:lpstr>CRITICAL INCIDENTS</vt:lpstr>
      <vt:lpstr>CRITICAL INCIDENT REVIEW</vt:lpstr>
      <vt:lpstr>PHYSICAL ABUSE</vt:lpstr>
      <vt:lpstr>SEXUAL ABUSE</vt:lpstr>
      <vt:lpstr>VERBAL ABUSE</vt:lpstr>
      <vt:lpstr>NEGLECT</vt:lpstr>
      <vt:lpstr>MISTREATMENT</vt:lpstr>
      <vt:lpstr>EXPLOITATION</vt:lpstr>
      <vt:lpstr>PHYSICAL ASSAULT</vt:lpstr>
      <vt:lpstr>SEXUAL ASSAULT</vt:lpstr>
      <vt:lpstr>MODERATE INJURY</vt:lpstr>
      <vt:lpstr>SEVERE INJURY</vt:lpstr>
      <vt:lpstr>DEATH</vt:lpstr>
      <vt:lpstr>AWOL/MISSING PERSON</vt:lpstr>
      <vt:lpstr>OTHER: HOSPITAL ADMISISION</vt:lpstr>
      <vt:lpstr>OTHER: NATURAL DISASTER</vt:lpstr>
      <vt:lpstr>OTHER: FIRE</vt:lpstr>
      <vt:lpstr>FALLS</vt:lpstr>
      <vt:lpstr>SEIZURE</vt:lpstr>
      <vt:lpstr>OTHER</vt:lpstr>
      <vt:lpstr>MEDICATION ERROR  LEVEL 1</vt:lpstr>
      <vt:lpstr>MEDICATION ERROR  LEVEL 2</vt:lpstr>
      <vt:lpstr>MEDICATION ERROR  LEVEL 3</vt:lpstr>
      <vt:lpstr>CHARTING/DOCUMENTATION ERROR</vt:lpstr>
      <vt:lpstr>CHOKING</vt:lpstr>
      <vt:lpstr>OTHER:  BEHAVIORAL ISSUE</vt:lpstr>
      <vt:lpstr>MANUAL RESTRAINT</vt:lpstr>
      <vt:lpstr>MECHANICAL RESTRAINT</vt:lpstr>
      <vt:lpstr>CHEMICAL RESTRAINT</vt:lpstr>
      <vt:lpstr>APPROPRIATE SUPPORT FOR AFFECTED PEOPLE</vt:lpstr>
      <vt:lpstr>PROVIDER INCIDENT REVIEW AND OVERSIGHT</vt:lpstr>
      <vt:lpstr>DD INCIDENT REVIEW AND OVERSIGHT</vt:lpstr>
      <vt:lpstr>MONTHLY QUALITY MEETINGS</vt:lpstr>
      <vt:lpstr>IDENTIFYING TRENDS &amp; PATTERNS</vt:lpstr>
      <vt:lpstr>PROVIDER COMPLIANCE</vt:lpstr>
      <vt:lpstr>THERAP ACCESS   </vt:lpstr>
      <vt:lpstr>RCS IPMS CONTACTS</vt:lpstr>
      <vt:lpstr> ADDITIONAL IPMS RELATED TRAININGS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INCIDENT PREVENTION AND MANAGEMENT SYSTEM  TRAINING</dc:title>
  <dc:creator>Teresa McCall</dc:creator>
  <cp:lastModifiedBy>Teresa</cp:lastModifiedBy>
  <cp:revision>11</cp:revision>
  <dcterms:created xsi:type="dcterms:W3CDTF">2020-09-25T17:17:07Z</dcterms:created>
  <dcterms:modified xsi:type="dcterms:W3CDTF">2020-12-01T16:29:44Z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0x01010085B8BBB765834649B15859774E178816</vt:lpwstr>
  </property>
</Properties>
</file>