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8" r:id="rId3"/>
    <p:sldId id="316" r:id="rId4"/>
    <p:sldId id="307" r:id="rId5"/>
    <p:sldId id="308" r:id="rId6"/>
    <p:sldId id="309" r:id="rId7"/>
    <p:sldId id="310" r:id="rId8"/>
    <p:sldId id="311" r:id="rId9"/>
    <p:sldId id="312"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50" autoAdjust="0"/>
  </p:normalViewPr>
  <p:slideViewPr>
    <p:cSldViewPr snapToGrid="0">
      <p:cViewPr varScale="1">
        <p:scale>
          <a:sx n="78" d="100"/>
          <a:sy n="78" d="100"/>
        </p:scale>
        <p:origin x="17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62BF8-7871-42BB-B020-A4A6D8C5ECEB}"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75337376-E27C-4C4F-B25F-5FA523348F90}">
      <dgm:prSet/>
      <dgm:spPr/>
      <dgm:t>
        <a:bodyPr/>
        <a:lstStyle/>
        <a:p>
          <a:pPr algn="ctr"/>
          <a:r>
            <a:rPr lang="en-US" dirty="0">
              <a:latin typeface="Franklin Gothic Medium" panose="020B0603020102020204" pitchFamily="34" charset="0"/>
            </a:rPr>
            <a:t>Providers</a:t>
          </a:r>
        </a:p>
      </dgm:t>
    </dgm:pt>
    <dgm:pt modelId="{C8EB941E-1514-4AC6-AB86-5C219E36C1A6}" type="parTrans" cxnId="{BD443008-9E2C-49F9-8A6A-FDB55D76EE82}">
      <dgm:prSet/>
      <dgm:spPr/>
      <dgm:t>
        <a:bodyPr/>
        <a:lstStyle/>
        <a:p>
          <a:endParaRPr lang="en-US"/>
        </a:p>
      </dgm:t>
    </dgm:pt>
    <dgm:pt modelId="{EDB1FE77-D839-48B4-94E4-AE78167F1E80}" type="sibTrans" cxnId="{BD443008-9E2C-49F9-8A6A-FDB55D76EE82}">
      <dgm:prSet phldrT="1" phldr="0"/>
      <dgm:spPr/>
      <dgm:t>
        <a:bodyPr/>
        <a:lstStyle/>
        <a:p>
          <a:r>
            <a:rPr lang="en-US"/>
            <a:t>1</a:t>
          </a:r>
        </a:p>
      </dgm:t>
    </dgm:pt>
    <dgm:pt modelId="{81A066FE-2CF4-4A19-A3A0-ABB907E9CC8B}">
      <dgm:prSet/>
      <dgm:spPr/>
      <dgm:t>
        <a:bodyPr/>
        <a:lstStyle/>
        <a:p>
          <a:pPr algn="ctr"/>
          <a:r>
            <a:rPr lang="en-US" dirty="0">
              <a:latin typeface="Franklin Gothic Medium" panose="020B0603020102020204" pitchFamily="34" charset="0"/>
            </a:rPr>
            <a:t>Providers</a:t>
          </a:r>
        </a:p>
      </dgm:t>
    </dgm:pt>
    <dgm:pt modelId="{323127A0-7AC6-4F24-9DF5-2589D3611E8C}" type="parTrans" cxnId="{592E46F1-F541-4E53-81B3-8B1CE54ACB61}">
      <dgm:prSet/>
      <dgm:spPr/>
      <dgm:t>
        <a:bodyPr/>
        <a:lstStyle/>
        <a:p>
          <a:endParaRPr lang="en-US"/>
        </a:p>
      </dgm:t>
    </dgm:pt>
    <dgm:pt modelId="{A02B05DE-F653-4FB7-90FD-C99C682B2A8E}" type="sibTrans" cxnId="{592E46F1-F541-4E53-81B3-8B1CE54ACB61}">
      <dgm:prSet phldrT="2" phldr="0"/>
      <dgm:spPr/>
      <dgm:t>
        <a:bodyPr/>
        <a:lstStyle/>
        <a:p>
          <a:r>
            <a:rPr lang="en-US"/>
            <a:t>2</a:t>
          </a:r>
        </a:p>
      </dgm:t>
    </dgm:pt>
    <dgm:pt modelId="{00A3D735-56CA-4481-B245-4421BC97F99E}">
      <dgm:prSet/>
      <dgm:spPr/>
      <dgm:t>
        <a:bodyPr/>
        <a:lstStyle/>
        <a:p>
          <a:pPr algn="ctr"/>
          <a:r>
            <a:rPr lang="en-US" dirty="0">
              <a:latin typeface="Franklin Gothic Medium" panose="020B0603020102020204" pitchFamily="34" charset="0"/>
            </a:rPr>
            <a:t>RCS Staff</a:t>
          </a:r>
        </a:p>
      </dgm:t>
    </dgm:pt>
    <dgm:pt modelId="{675FECA0-E765-4127-8434-2A929E1F7CAF}" type="parTrans" cxnId="{D113F410-C0F5-4815-B734-5A9AED3DA6C7}">
      <dgm:prSet/>
      <dgm:spPr/>
      <dgm:t>
        <a:bodyPr/>
        <a:lstStyle/>
        <a:p>
          <a:endParaRPr lang="en-US"/>
        </a:p>
      </dgm:t>
    </dgm:pt>
    <dgm:pt modelId="{26ED58C1-0EF5-4E6D-97D6-A7B58EA3056A}" type="sibTrans" cxnId="{D113F410-C0F5-4815-B734-5A9AED3DA6C7}">
      <dgm:prSet phldrT="3" phldr="0"/>
      <dgm:spPr/>
      <dgm:t>
        <a:bodyPr/>
        <a:lstStyle/>
        <a:p>
          <a:r>
            <a:rPr lang="en-US"/>
            <a:t>3</a:t>
          </a:r>
        </a:p>
      </dgm:t>
    </dgm:pt>
    <dgm:pt modelId="{17D1B1F1-EE1B-4B70-8CCA-B2633C568E03}">
      <dgm:prSet/>
      <dgm:spPr/>
      <dgm:t>
        <a:bodyPr/>
        <a:lstStyle/>
        <a:p>
          <a:pPr algn="ctr"/>
          <a:r>
            <a:rPr lang="en-US" dirty="0">
              <a:latin typeface="Franklin Gothic Medium" panose="020B0603020102020204" pitchFamily="34" charset="0"/>
            </a:rPr>
            <a:t>RCS and Central Office Staff</a:t>
          </a:r>
        </a:p>
      </dgm:t>
    </dgm:pt>
    <dgm:pt modelId="{A715C208-5A75-4570-A2E4-6FEE2ECDDF7F}" type="parTrans" cxnId="{DAB08249-84F0-4F31-93AF-F27370BE1702}">
      <dgm:prSet/>
      <dgm:spPr/>
      <dgm:t>
        <a:bodyPr/>
        <a:lstStyle/>
        <a:p>
          <a:endParaRPr lang="en-US"/>
        </a:p>
      </dgm:t>
    </dgm:pt>
    <dgm:pt modelId="{DB934BA2-7E25-45F9-9DCD-A75541B920D4}" type="sibTrans" cxnId="{DAB08249-84F0-4F31-93AF-F27370BE1702}">
      <dgm:prSet phldrT="4" phldr="0"/>
      <dgm:spPr/>
      <dgm:t>
        <a:bodyPr/>
        <a:lstStyle/>
        <a:p>
          <a:r>
            <a:rPr lang="en-US"/>
            <a:t>4</a:t>
          </a:r>
        </a:p>
      </dgm:t>
    </dgm:pt>
    <dgm:pt modelId="{F7F4C612-7B0F-4B18-97E5-4E32824801BF}" type="pres">
      <dgm:prSet presAssocID="{A6762BF8-7871-42BB-B020-A4A6D8C5ECEB}" presName="Name0" presStyleCnt="0">
        <dgm:presLayoutVars>
          <dgm:animLvl val="lvl"/>
          <dgm:resizeHandles val="exact"/>
        </dgm:presLayoutVars>
      </dgm:prSet>
      <dgm:spPr/>
    </dgm:pt>
    <dgm:pt modelId="{D1CC60BE-63E5-4353-973C-0D801C36A278}" type="pres">
      <dgm:prSet presAssocID="{75337376-E27C-4C4F-B25F-5FA523348F90}" presName="compositeNode" presStyleCnt="0">
        <dgm:presLayoutVars>
          <dgm:bulletEnabled val="1"/>
        </dgm:presLayoutVars>
      </dgm:prSet>
      <dgm:spPr/>
    </dgm:pt>
    <dgm:pt modelId="{79B95C69-C6EE-4FB8-920D-7B1503713291}" type="pres">
      <dgm:prSet presAssocID="{75337376-E27C-4C4F-B25F-5FA523348F90}" presName="bgRect" presStyleLbl="bgAccFollowNode1" presStyleIdx="0" presStyleCnt="4"/>
      <dgm:spPr/>
    </dgm:pt>
    <dgm:pt modelId="{40B7D786-7F41-4D0D-BE75-F430C14186BE}" type="pres">
      <dgm:prSet presAssocID="{EDB1FE77-D839-48B4-94E4-AE78167F1E80}" presName="sibTransNodeCircle" presStyleLbl="alignNode1" presStyleIdx="0" presStyleCnt="8">
        <dgm:presLayoutVars>
          <dgm:chMax val="0"/>
          <dgm:bulletEnabled/>
        </dgm:presLayoutVars>
      </dgm:prSet>
      <dgm:spPr/>
    </dgm:pt>
    <dgm:pt modelId="{1D078E38-5CB0-4EBC-A226-D602915A4DC2}" type="pres">
      <dgm:prSet presAssocID="{75337376-E27C-4C4F-B25F-5FA523348F90}" presName="bottomLine" presStyleLbl="alignNode1" presStyleIdx="1" presStyleCnt="8">
        <dgm:presLayoutVars/>
      </dgm:prSet>
      <dgm:spPr/>
    </dgm:pt>
    <dgm:pt modelId="{7DC836C0-34EC-4DC8-9D9D-447D05EB0EF2}" type="pres">
      <dgm:prSet presAssocID="{75337376-E27C-4C4F-B25F-5FA523348F90}" presName="nodeText" presStyleLbl="bgAccFollowNode1" presStyleIdx="0" presStyleCnt="4">
        <dgm:presLayoutVars>
          <dgm:bulletEnabled val="1"/>
        </dgm:presLayoutVars>
      </dgm:prSet>
      <dgm:spPr/>
    </dgm:pt>
    <dgm:pt modelId="{7E442462-27FC-48FE-B498-78470FB1B2D3}" type="pres">
      <dgm:prSet presAssocID="{EDB1FE77-D839-48B4-94E4-AE78167F1E80}" presName="sibTrans" presStyleCnt="0"/>
      <dgm:spPr/>
    </dgm:pt>
    <dgm:pt modelId="{71972EF4-FDE7-4449-B1E6-E33587C6B777}" type="pres">
      <dgm:prSet presAssocID="{81A066FE-2CF4-4A19-A3A0-ABB907E9CC8B}" presName="compositeNode" presStyleCnt="0">
        <dgm:presLayoutVars>
          <dgm:bulletEnabled val="1"/>
        </dgm:presLayoutVars>
      </dgm:prSet>
      <dgm:spPr/>
    </dgm:pt>
    <dgm:pt modelId="{331C3511-E417-45AD-BBE6-7B47CD295E67}" type="pres">
      <dgm:prSet presAssocID="{81A066FE-2CF4-4A19-A3A0-ABB907E9CC8B}" presName="bgRect" presStyleLbl="bgAccFollowNode1" presStyleIdx="1" presStyleCnt="4"/>
      <dgm:spPr/>
    </dgm:pt>
    <dgm:pt modelId="{0960C0C1-EA07-4BF6-A6CB-1E7442D28490}" type="pres">
      <dgm:prSet presAssocID="{A02B05DE-F653-4FB7-90FD-C99C682B2A8E}" presName="sibTransNodeCircle" presStyleLbl="alignNode1" presStyleIdx="2" presStyleCnt="8">
        <dgm:presLayoutVars>
          <dgm:chMax val="0"/>
          <dgm:bulletEnabled/>
        </dgm:presLayoutVars>
      </dgm:prSet>
      <dgm:spPr/>
    </dgm:pt>
    <dgm:pt modelId="{8F108CA0-0F8D-4CE5-B243-2BAF517F18E7}" type="pres">
      <dgm:prSet presAssocID="{81A066FE-2CF4-4A19-A3A0-ABB907E9CC8B}" presName="bottomLine" presStyleLbl="alignNode1" presStyleIdx="3" presStyleCnt="8">
        <dgm:presLayoutVars/>
      </dgm:prSet>
      <dgm:spPr/>
    </dgm:pt>
    <dgm:pt modelId="{29298B4C-AEAC-4CAE-A805-44D01964E2EE}" type="pres">
      <dgm:prSet presAssocID="{81A066FE-2CF4-4A19-A3A0-ABB907E9CC8B}" presName="nodeText" presStyleLbl="bgAccFollowNode1" presStyleIdx="1" presStyleCnt="4">
        <dgm:presLayoutVars>
          <dgm:bulletEnabled val="1"/>
        </dgm:presLayoutVars>
      </dgm:prSet>
      <dgm:spPr/>
    </dgm:pt>
    <dgm:pt modelId="{9E63823E-9765-4A8A-87F3-84860CD5D275}" type="pres">
      <dgm:prSet presAssocID="{A02B05DE-F653-4FB7-90FD-C99C682B2A8E}" presName="sibTrans" presStyleCnt="0"/>
      <dgm:spPr/>
    </dgm:pt>
    <dgm:pt modelId="{9C168105-8247-41EF-B67D-2A4DBC463758}" type="pres">
      <dgm:prSet presAssocID="{00A3D735-56CA-4481-B245-4421BC97F99E}" presName="compositeNode" presStyleCnt="0">
        <dgm:presLayoutVars>
          <dgm:bulletEnabled val="1"/>
        </dgm:presLayoutVars>
      </dgm:prSet>
      <dgm:spPr/>
    </dgm:pt>
    <dgm:pt modelId="{B740E494-0DC7-4864-9934-5AEE1FB80AC6}" type="pres">
      <dgm:prSet presAssocID="{00A3D735-56CA-4481-B245-4421BC97F99E}" presName="bgRect" presStyleLbl="bgAccFollowNode1" presStyleIdx="2" presStyleCnt="4"/>
      <dgm:spPr/>
    </dgm:pt>
    <dgm:pt modelId="{4F032594-241C-4E6B-A10A-74DDF374FE66}" type="pres">
      <dgm:prSet presAssocID="{26ED58C1-0EF5-4E6D-97D6-A7B58EA3056A}" presName="sibTransNodeCircle" presStyleLbl="alignNode1" presStyleIdx="4" presStyleCnt="8">
        <dgm:presLayoutVars>
          <dgm:chMax val="0"/>
          <dgm:bulletEnabled/>
        </dgm:presLayoutVars>
      </dgm:prSet>
      <dgm:spPr/>
    </dgm:pt>
    <dgm:pt modelId="{1D854D9B-7C2D-4EA9-99FA-7F220F545C07}" type="pres">
      <dgm:prSet presAssocID="{00A3D735-56CA-4481-B245-4421BC97F99E}" presName="bottomLine" presStyleLbl="alignNode1" presStyleIdx="5" presStyleCnt="8">
        <dgm:presLayoutVars/>
      </dgm:prSet>
      <dgm:spPr/>
    </dgm:pt>
    <dgm:pt modelId="{8E1F7D59-AB46-493F-9650-EFCEFD60D396}" type="pres">
      <dgm:prSet presAssocID="{00A3D735-56CA-4481-B245-4421BC97F99E}" presName="nodeText" presStyleLbl="bgAccFollowNode1" presStyleIdx="2" presStyleCnt="4">
        <dgm:presLayoutVars>
          <dgm:bulletEnabled val="1"/>
        </dgm:presLayoutVars>
      </dgm:prSet>
      <dgm:spPr/>
    </dgm:pt>
    <dgm:pt modelId="{CF717DDC-28CB-4B12-AB00-5BC28DB5A93A}" type="pres">
      <dgm:prSet presAssocID="{26ED58C1-0EF5-4E6D-97D6-A7B58EA3056A}" presName="sibTrans" presStyleCnt="0"/>
      <dgm:spPr/>
    </dgm:pt>
    <dgm:pt modelId="{15347658-A322-40E2-8D4D-698CF6DC1ADB}" type="pres">
      <dgm:prSet presAssocID="{17D1B1F1-EE1B-4B70-8CCA-B2633C568E03}" presName="compositeNode" presStyleCnt="0">
        <dgm:presLayoutVars>
          <dgm:bulletEnabled val="1"/>
        </dgm:presLayoutVars>
      </dgm:prSet>
      <dgm:spPr/>
    </dgm:pt>
    <dgm:pt modelId="{496BEC08-BA14-4F14-AEAD-0CA8D82834F8}" type="pres">
      <dgm:prSet presAssocID="{17D1B1F1-EE1B-4B70-8CCA-B2633C568E03}" presName="bgRect" presStyleLbl="bgAccFollowNode1" presStyleIdx="3" presStyleCnt="4"/>
      <dgm:spPr/>
    </dgm:pt>
    <dgm:pt modelId="{BF737DC1-904B-4702-89CA-AD1DAF8DD167}" type="pres">
      <dgm:prSet presAssocID="{DB934BA2-7E25-45F9-9DCD-A75541B920D4}" presName="sibTransNodeCircle" presStyleLbl="alignNode1" presStyleIdx="6" presStyleCnt="8">
        <dgm:presLayoutVars>
          <dgm:chMax val="0"/>
          <dgm:bulletEnabled/>
        </dgm:presLayoutVars>
      </dgm:prSet>
      <dgm:spPr/>
    </dgm:pt>
    <dgm:pt modelId="{CD58B596-A93D-4612-834F-3DBD3B8BBF43}" type="pres">
      <dgm:prSet presAssocID="{17D1B1F1-EE1B-4B70-8CCA-B2633C568E03}" presName="bottomLine" presStyleLbl="alignNode1" presStyleIdx="7" presStyleCnt="8">
        <dgm:presLayoutVars/>
      </dgm:prSet>
      <dgm:spPr/>
    </dgm:pt>
    <dgm:pt modelId="{D512EFC5-F2B4-49C0-BC40-0A6DDA2FF44D}" type="pres">
      <dgm:prSet presAssocID="{17D1B1F1-EE1B-4B70-8CCA-B2633C568E03}" presName="nodeText" presStyleLbl="bgAccFollowNode1" presStyleIdx="3" presStyleCnt="4">
        <dgm:presLayoutVars>
          <dgm:bulletEnabled val="1"/>
        </dgm:presLayoutVars>
      </dgm:prSet>
      <dgm:spPr/>
    </dgm:pt>
  </dgm:ptLst>
  <dgm:cxnLst>
    <dgm:cxn modelId="{BD443008-9E2C-49F9-8A6A-FDB55D76EE82}" srcId="{A6762BF8-7871-42BB-B020-A4A6D8C5ECEB}" destId="{75337376-E27C-4C4F-B25F-5FA523348F90}" srcOrd="0" destOrd="0" parTransId="{C8EB941E-1514-4AC6-AB86-5C219E36C1A6}" sibTransId="{EDB1FE77-D839-48B4-94E4-AE78167F1E80}"/>
    <dgm:cxn modelId="{D113F410-C0F5-4815-B734-5A9AED3DA6C7}" srcId="{A6762BF8-7871-42BB-B020-A4A6D8C5ECEB}" destId="{00A3D735-56CA-4481-B245-4421BC97F99E}" srcOrd="2" destOrd="0" parTransId="{675FECA0-E765-4127-8434-2A929E1F7CAF}" sibTransId="{26ED58C1-0EF5-4E6D-97D6-A7B58EA3056A}"/>
    <dgm:cxn modelId="{350B2427-F573-4090-AD47-11417D4E81A3}" type="presOf" srcId="{00A3D735-56CA-4481-B245-4421BC97F99E}" destId="{8E1F7D59-AB46-493F-9650-EFCEFD60D396}" srcOrd="1" destOrd="0" presId="urn:microsoft.com/office/officeart/2016/7/layout/BasicLinearProcessNumbered"/>
    <dgm:cxn modelId="{5FC92F31-CB0B-4726-9801-AD5A39C06384}" type="presOf" srcId="{17D1B1F1-EE1B-4B70-8CCA-B2633C568E03}" destId="{D512EFC5-F2B4-49C0-BC40-0A6DDA2FF44D}" srcOrd="1" destOrd="0" presId="urn:microsoft.com/office/officeart/2016/7/layout/BasicLinearProcessNumbered"/>
    <dgm:cxn modelId="{F14FA63C-082D-4F80-A529-2E2CB97AB464}" type="presOf" srcId="{81A066FE-2CF4-4A19-A3A0-ABB907E9CC8B}" destId="{331C3511-E417-45AD-BBE6-7B47CD295E67}" srcOrd="0" destOrd="0" presId="urn:microsoft.com/office/officeart/2016/7/layout/BasicLinearProcessNumbered"/>
    <dgm:cxn modelId="{F9DDA845-1EAB-44FD-B45C-6A1FB1D6E10D}" type="presOf" srcId="{26ED58C1-0EF5-4E6D-97D6-A7B58EA3056A}" destId="{4F032594-241C-4E6B-A10A-74DDF374FE66}" srcOrd="0" destOrd="0" presId="urn:microsoft.com/office/officeart/2016/7/layout/BasicLinearProcessNumbered"/>
    <dgm:cxn modelId="{DAB08249-84F0-4F31-93AF-F27370BE1702}" srcId="{A6762BF8-7871-42BB-B020-A4A6D8C5ECEB}" destId="{17D1B1F1-EE1B-4B70-8CCA-B2633C568E03}" srcOrd="3" destOrd="0" parTransId="{A715C208-5A75-4570-A2E4-6FEE2ECDDF7F}" sibTransId="{DB934BA2-7E25-45F9-9DCD-A75541B920D4}"/>
    <dgm:cxn modelId="{EE620976-2097-4073-BB77-3CAC84CB7074}" type="presOf" srcId="{A02B05DE-F653-4FB7-90FD-C99C682B2A8E}" destId="{0960C0C1-EA07-4BF6-A6CB-1E7442D28490}" srcOrd="0" destOrd="0" presId="urn:microsoft.com/office/officeart/2016/7/layout/BasicLinearProcessNumbered"/>
    <dgm:cxn modelId="{B2252058-C164-4BAE-A871-14D3F37997F6}" type="presOf" srcId="{A6762BF8-7871-42BB-B020-A4A6D8C5ECEB}" destId="{F7F4C612-7B0F-4B18-97E5-4E32824801BF}" srcOrd="0" destOrd="0" presId="urn:microsoft.com/office/officeart/2016/7/layout/BasicLinearProcessNumbered"/>
    <dgm:cxn modelId="{74BAE859-D30B-4120-A6B6-BC41F4693F5E}" type="presOf" srcId="{EDB1FE77-D839-48B4-94E4-AE78167F1E80}" destId="{40B7D786-7F41-4D0D-BE75-F430C14186BE}" srcOrd="0" destOrd="0" presId="urn:microsoft.com/office/officeart/2016/7/layout/BasicLinearProcessNumbered"/>
    <dgm:cxn modelId="{2889F4B7-BD74-409E-A0F3-D1C1E8349D1E}" type="presOf" srcId="{81A066FE-2CF4-4A19-A3A0-ABB907E9CC8B}" destId="{29298B4C-AEAC-4CAE-A805-44D01964E2EE}" srcOrd="1" destOrd="0" presId="urn:microsoft.com/office/officeart/2016/7/layout/BasicLinearProcessNumbered"/>
    <dgm:cxn modelId="{4E4088BD-4F8C-4A0E-8A06-EA41FC74CF0E}" type="presOf" srcId="{DB934BA2-7E25-45F9-9DCD-A75541B920D4}" destId="{BF737DC1-904B-4702-89CA-AD1DAF8DD167}" srcOrd="0" destOrd="0" presId="urn:microsoft.com/office/officeart/2016/7/layout/BasicLinearProcessNumbered"/>
    <dgm:cxn modelId="{D1F636CC-0348-4090-A0AD-07F480C21B8E}" type="presOf" srcId="{17D1B1F1-EE1B-4B70-8CCA-B2633C568E03}" destId="{496BEC08-BA14-4F14-AEAD-0CA8D82834F8}" srcOrd="0" destOrd="0" presId="urn:microsoft.com/office/officeart/2016/7/layout/BasicLinearProcessNumbered"/>
    <dgm:cxn modelId="{C79CA5D7-AE74-4B25-AC12-908DAA66D743}" type="presOf" srcId="{75337376-E27C-4C4F-B25F-5FA523348F90}" destId="{7DC836C0-34EC-4DC8-9D9D-447D05EB0EF2}" srcOrd="1" destOrd="0" presId="urn:microsoft.com/office/officeart/2016/7/layout/BasicLinearProcessNumbered"/>
    <dgm:cxn modelId="{7D8A69E0-07E4-43E1-A5E4-65C3B0ECBB89}" type="presOf" srcId="{00A3D735-56CA-4481-B245-4421BC97F99E}" destId="{B740E494-0DC7-4864-9934-5AEE1FB80AC6}" srcOrd="0" destOrd="0" presId="urn:microsoft.com/office/officeart/2016/7/layout/BasicLinearProcessNumbered"/>
    <dgm:cxn modelId="{F33E32E5-963A-4F7D-9C94-3A681C9BAF37}" type="presOf" srcId="{75337376-E27C-4C4F-B25F-5FA523348F90}" destId="{79B95C69-C6EE-4FB8-920D-7B1503713291}" srcOrd="0" destOrd="0" presId="urn:microsoft.com/office/officeart/2016/7/layout/BasicLinearProcessNumbered"/>
    <dgm:cxn modelId="{592E46F1-F541-4E53-81B3-8B1CE54ACB61}" srcId="{A6762BF8-7871-42BB-B020-A4A6D8C5ECEB}" destId="{81A066FE-2CF4-4A19-A3A0-ABB907E9CC8B}" srcOrd="1" destOrd="0" parTransId="{323127A0-7AC6-4F24-9DF5-2589D3611E8C}" sibTransId="{A02B05DE-F653-4FB7-90FD-C99C682B2A8E}"/>
    <dgm:cxn modelId="{D5BE9202-DD4C-4D02-A4DB-8AEFD470C6A7}" type="presParOf" srcId="{F7F4C612-7B0F-4B18-97E5-4E32824801BF}" destId="{D1CC60BE-63E5-4353-973C-0D801C36A278}" srcOrd="0" destOrd="0" presId="urn:microsoft.com/office/officeart/2016/7/layout/BasicLinearProcessNumbered"/>
    <dgm:cxn modelId="{A167F89D-103D-4535-A7C6-8DDB2BD93D37}" type="presParOf" srcId="{D1CC60BE-63E5-4353-973C-0D801C36A278}" destId="{79B95C69-C6EE-4FB8-920D-7B1503713291}" srcOrd="0" destOrd="0" presId="urn:microsoft.com/office/officeart/2016/7/layout/BasicLinearProcessNumbered"/>
    <dgm:cxn modelId="{C036AC23-5936-4BDD-B29D-F3562BF2E0FD}" type="presParOf" srcId="{D1CC60BE-63E5-4353-973C-0D801C36A278}" destId="{40B7D786-7F41-4D0D-BE75-F430C14186BE}" srcOrd="1" destOrd="0" presId="urn:microsoft.com/office/officeart/2016/7/layout/BasicLinearProcessNumbered"/>
    <dgm:cxn modelId="{5576069D-6159-4958-9D08-680BCFF07420}" type="presParOf" srcId="{D1CC60BE-63E5-4353-973C-0D801C36A278}" destId="{1D078E38-5CB0-4EBC-A226-D602915A4DC2}" srcOrd="2" destOrd="0" presId="urn:microsoft.com/office/officeart/2016/7/layout/BasicLinearProcessNumbered"/>
    <dgm:cxn modelId="{9C16B610-EC71-440A-8814-2AB2D6F2D065}" type="presParOf" srcId="{D1CC60BE-63E5-4353-973C-0D801C36A278}" destId="{7DC836C0-34EC-4DC8-9D9D-447D05EB0EF2}" srcOrd="3" destOrd="0" presId="urn:microsoft.com/office/officeart/2016/7/layout/BasicLinearProcessNumbered"/>
    <dgm:cxn modelId="{1095301D-AE28-429E-8A7F-C88DD11E8E3F}" type="presParOf" srcId="{F7F4C612-7B0F-4B18-97E5-4E32824801BF}" destId="{7E442462-27FC-48FE-B498-78470FB1B2D3}" srcOrd="1" destOrd="0" presId="urn:microsoft.com/office/officeart/2016/7/layout/BasicLinearProcessNumbered"/>
    <dgm:cxn modelId="{C8D5655D-4D03-4CC4-B83B-FD4C07E0BDD9}" type="presParOf" srcId="{F7F4C612-7B0F-4B18-97E5-4E32824801BF}" destId="{71972EF4-FDE7-4449-B1E6-E33587C6B777}" srcOrd="2" destOrd="0" presId="urn:microsoft.com/office/officeart/2016/7/layout/BasicLinearProcessNumbered"/>
    <dgm:cxn modelId="{E3BAF576-E2A3-4283-9110-0A59C72359FA}" type="presParOf" srcId="{71972EF4-FDE7-4449-B1E6-E33587C6B777}" destId="{331C3511-E417-45AD-BBE6-7B47CD295E67}" srcOrd="0" destOrd="0" presId="urn:microsoft.com/office/officeart/2016/7/layout/BasicLinearProcessNumbered"/>
    <dgm:cxn modelId="{E25F32BF-1209-488F-8076-BBBE913FC7F9}" type="presParOf" srcId="{71972EF4-FDE7-4449-B1E6-E33587C6B777}" destId="{0960C0C1-EA07-4BF6-A6CB-1E7442D28490}" srcOrd="1" destOrd="0" presId="urn:microsoft.com/office/officeart/2016/7/layout/BasicLinearProcessNumbered"/>
    <dgm:cxn modelId="{07072788-3919-4E71-9539-E00565921CCC}" type="presParOf" srcId="{71972EF4-FDE7-4449-B1E6-E33587C6B777}" destId="{8F108CA0-0F8D-4CE5-B243-2BAF517F18E7}" srcOrd="2" destOrd="0" presId="urn:microsoft.com/office/officeart/2016/7/layout/BasicLinearProcessNumbered"/>
    <dgm:cxn modelId="{36DE9718-F2BA-4CD5-90F1-BC9CAE4EFD8C}" type="presParOf" srcId="{71972EF4-FDE7-4449-B1E6-E33587C6B777}" destId="{29298B4C-AEAC-4CAE-A805-44D01964E2EE}" srcOrd="3" destOrd="0" presId="urn:microsoft.com/office/officeart/2016/7/layout/BasicLinearProcessNumbered"/>
    <dgm:cxn modelId="{33FE15DE-CCC1-46B1-8E5B-636B86359FDB}" type="presParOf" srcId="{F7F4C612-7B0F-4B18-97E5-4E32824801BF}" destId="{9E63823E-9765-4A8A-87F3-84860CD5D275}" srcOrd="3" destOrd="0" presId="urn:microsoft.com/office/officeart/2016/7/layout/BasicLinearProcessNumbered"/>
    <dgm:cxn modelId="{2501BB89-4EB8-4309-B78C-AEE8DE106DEB}" type="presParOf" srcId="{F7F4C612-7B0F-4B18-97E5-4E32824801BF}" destId="{9C168105-8247-41EF-B67D-2A4DBC463758}" srcOrd="4" destOrd="0" presId="urn:microsoft.com/office/officeart/2016/7/layout/BasicLinearProcessNumbered"/>
    <dgm:cxn modelId="{E7511C49-AAE0-4938-992C-6C26559AFE36}" type="presParOf" srcId="{9C168105-8247-41EF-B67D-2A4DBC463758}" destId="{B740E494-0DC7-4864-9934-5AEE1FB80AC6}" srcOrd="0" destOrd="0" presId="urn:microsoft.com/office/officeart/2016/7/layout/BasicLinearProcessNumbered"/>
    <dgm:cxn modelId="{0524DA31-FA7B-440E-A633-901C9349C946}" type="presParOf" srcId="{9C168105-8247-41EF-B67D-2A4DBC463758}" destId="{4F032594-241C-4E6B-A10A-74DDF374FE66}" srcOrd="1" destOrd="0" presId="urn:microsoft.com/office/officeart/2016/7/layout/BasicLinearProcessNumbered"/>
    <dgm:cxn modelId="{1DB9955B-F0FC-45F1-BF74-D18478349024}" type="presParOf" srcId="{9C168105-8247-41EF-B67D-2A4DBC463758}" destId="{1D854D9B-7C2D-4EA9-99FA-7F220F545C07}" srcOrd="2" destOrd="0" presId="urn:microsoft.com/office/officeart/2016/7/layout/BasicLinearProcessNumbered"/>
    <dgm:cxn modelId="{D2624E42-3468-4922-99CE-98C050F3C9A4}" type="presParOf" srcId="{9C168105-8247-41EF-B67D-2A4DBC463758}" destId="{8E1F7D59-AB46-493F-9650-EFCEFD60D396}" srcOrd="3" destOrd="0" presId="urn:microsoft.com/office/officeart/2016/7/layout/BasicLinearProcessNumbered"/>
    <dgm:cxn modelId="{39636094-FE9B-48A4-903E-AE17E7EB1378}" type="presParOf" srcId="{F7F4C612-7B0F-4B18-97E5-4E32824801BF}" destId="{CF717DDC-28CB-4B12-AB00-5BC28DB5A93A}" srcOrd="5" destOrd="0" presId="urn:microsoft.com/office/officeart/2016/7/layout/BasicLinearProcessNumbered"/>
    <dgm:cxn modelId="{C1379C09-F2FC-4837-9869-6F198E053B5D}" type="presParOf" srcId="{F7F4C612-7B0F-4B18-97E5-4E32824801BF}" destId="{15347658-A322-40E2-8D4D-698CF6DC1ADB}" srcOrd="6" destOrd="0" presId="urn:microsoft.com/office/officeart/2016/7/layout/BasicLinearProcessNumbered"/>
    <dgm:cxn modelId="{5DE7FB7D-3CA8-42C8-96A7-CE4134E37356}" type="presParOf" srcId="{15347658-A322-40E2-8D4D-698CF6DC1ADB}" destId="{496BEC08-BA14-4F14-AEAD-0CA8D82834F8}" srcOrd="0" destOrd="0" presId="urn:microsoft.com/office/officeart/2016/7/layout/BasicLinearProcessNumbered"/>
    <dgm:cxn modelId="{DCA8A016-8958-4378-9AD5-6B252A558550}" type="presParOf" srcId="{15347658-A322-40E2-8D4D-698CF6DC1ADB}" destId="{BF737DC1-904B-4702-89CA-AD1DAF8DD167}" srcOrd="1" destOrd="0" presId="urn:microsoft.com/office/officeart/2016/7/layout/BasicLinearProcessNumbered"/>
    <dgm:cxn modelId="{FA2B8CE8-93F0-42CF-A29D-38C2C20DFAC1}" type="presParOf" srcId="{15347658-A322-40E2-8D4D-698CF6DC1ADB}" destId="{CD58B596-A93D-4612-834F-3DBD3B8BBF43}" srcOrd="2" destOrd="0" presId="urn:microsoft.com/office/officeart/2016/7/layout/BasicLinearProcessNumbered"/>
    <dgm:cxn modelId="{943DD257-D1DE-4ECD-8C28-E91967F82F31}" type="presParOf" srcId="{15347658-A322-40E2-8D4D-698CF6DC1ADB}" destId="{D512EFC5-F2B4-49C0-BC40-0A6DDA2FF44D}"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64F5B-63C0-42F8-8FB2-E36C8F8D41D6}"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1374C00E-B0EB-462A-AE21-03A036F6087F}">
      <dgm:prSet custT="1"/>
      <dgm:spPr/>
      <dgm:t>
        <a:bodyPr/>
        <a:lstStyle/>
        <a:p>
          <a:pPr>
            <a:lnSpc>
              <a:spcPct val="100000"/>
            </a:lnSpc>
            <a:defRPr cap="all"/>
          </a:pPr>
          <a:r>
            <a:rPr lang="en-US" sz="1600" dirty="0">
              <a:latin typeface="Franklin Gothic Medium" panose="020B0603020102020204" pitchFamily="34" charset="0"/>
            </a:rPr>
            <a:t>Should follow ADMH approved “Conducting Serious Investigations” guidelines.</a:t>
          </a:r>
        </a:p>
      </dgm:t>
    </dgm:pt>
    <dgm:pt modelId="{A18DDABA-99B3-45F3-A36F-09F3A73A7C79}" type="parTrans" cxnId="{7CF1DE67-ACC3-4DE7-AAD5-CDBD04D5B90B}">
      <dgm:prSet/>
      <dgm:spPr/>
      <dgm:t>
        <a:bodyPr/>
        <a:lstStyle/>
        <a:p>
          <a:endParaRPr lang="en-US"/>
        </a:p>
      </dgm:t>
    </dgm:pt>
    <dgm:pt modelId="{FF6D1968-4B3A-4587-B026-CDBECBD8B4EA}" type="sibTrans" cxnId="{7CF1DE67-ACC3-4DE7-AAD5-CDBD04D5B90B}">
      <dgm:prSet/>
      <dgm:spPr/>
      <dgm:t>
        <a:bodyPr/>
        <a:lstStyle/>
        <a:p>
          <a:endParaRPr lang="en-US"/>
        </a:p>
      </dgm:t>
    </dgm:pt>
    <dgm:pt modelId="{0F554391-A946-4198-9594-A76E00D1FF9E}">
      <dgm:prSet custT="1"/>
      <dgm:spPr/>
      <dgm:t>
        <a:bodyPr/>
        <a:lstStyle/>
        <a:p>
          <a:pPr>
            <a:lnSpc>
              <a:spcPct val="100000"/>
            </a:lnSpc>
            <a:defRPr cap="all"/>
          </a:pPr>
          <a:r>
            <a:rPr lang="en-US" sz="1600" dirty="0">
              <a:latin typeface="Franklin Gothic Medium" panose="020B0603020102020204" pitchFamily="34" charset="0"/>
            </a:rPr>
            <a:t>Should include findings, conclusion, staff remediation/disciplinary (if applicable) and recommended corrective actions.</a:t>
          </a:r>
        </a:p>
      </dgm:t>
    </dgm:pt>
    <dgm:pt modelId="{EFEB8ACD-9996-4A2D-8762-6CF3444811FC}" type="parTrans" cxnId="{8C390E9D-848E-4BC2-BBE3-1193A38EECD4}">
      <dgm:prSet/>
      <dgm:spPr/>
      <dgm:t>
        <a:bodyPr/>
        <a:lstStyle/>
        <a:p>
          <a:endParaRPr lang="en-US"/>
        </a:p>
      </dgm:t>
    </dgm:pt>
    <dgm:pt modelId="{8FAFD356-217F-4C04-BDBD-5DBA284112B2}" type="sibTrans" cxnId="{8C390E9D-848E-4BC2-BBE3-1193A38EECD4}">
      <dgm:prSet/>
      <dgm:spPr/>
      <dgm:t>
        <a:bodyPr/>
        <a:lstStyle/>
        <a:p>
          <a:endParaRPr lang="en-US"/>
        </a:p>
      </dgm:t>
    </dgm:pt>
    <dgm:pt modelId="{44C817FE-EE6F-4838-8F92-781BC31FD0DB}" type="pres">
      <dgm:prSet presAssocID="{5CA64F5B-63C0-42F8-8FB2-E36C8F8D41D6}" presName="root" presStyleCnt="0">
        <dgm:presLayoutVars>
          <dgm:dir/>
          <dgm:resizeHandles val="exact"/>
        </dgm:presLayoutVars>
      </dgm:prSet>
      <dgm:spPr/>
    </dgm:pt>
    <dgm:pt modelId="{6D045FA3-2DBF-470F-A207-D9B3810CEEF9}" type="pres">
      <dgm:prSet presAssocID="{1374C00E-B0EB-462A-AE21-03A036F6087F}" presName="compNode" presStyleCnt="0"/>
      <dgm:spPr/>
    </dgm:pt>
    <dgm:pt modelId="{A8246532-7D86-4D6E-AB1F-4E1E62D3CF3F}" type="pres">
      <dgm:prSet presAssocID="{1374C00E-B0EB-462A-AE21-03A036F6087F}" presName="iconBgRect" presStyleLbl="bgShp" presStyleIdx="0" presStyleCnt="2"/>
      <dgm:spPr/>
    </dgm:pt>
    <dgm:pt modelId="{344295DA-278C-4C55-B624-E76C64018F56}" type="pres">
      <dgm:prSet presAssocID="{1374C00E-B0EB-462A-AE21-03A036F608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9DDA629-69C9-4687-A874-4DB2BE4ABEB6}" type="pres">
      <dgm:prSet presAssocID="{1374C00E-B0EB-462A-AE21-03A036F6087F}" presName="spaceRect" presStyleCnt="0"/>
      <dgm:spPr/>
    </dgm:pt>
    <dgm:pt modelId="{71F122BF-2112-43E3-9633-C303C142EFB7}" type="pres">
      <dgm:prSet presAssocID="{1374C00E-B0EB-462A-AE21-03A036F6087F}" presName="textRect" presStyleLbl="revTx" presStyleIdx="0" presStyleCnt="2">
        <dgm:presLayoutVars>
          <dgm:chMax val="1"/>
          <dgm:chPref val="1"/>
        </dgm:presLayoutVars>
      </dgm:prSet>
      <dgm:spPr/>
    </dgm:pt>
    <dgm:pt modelId="{76630623-3744-470C-8021-4AB505E21639}" type="pres">
      <dgm:prSet presAssocID="{FF6D1968-4B3A-4587-B026-CDBECBD8B4EA}" presName="sibTrans" presStyleCnt="0"/>
      <dgm:spPr/>
    </dgm:pt>
    <dgm:pt modelId="{B71A4CD4-38D8-46A6-B95C-8CBAE069D072}" type="pres">
      <dgm:prSet presAssocID="{0F554391-A946-4198-9594-A76E00D1FF9E}" presName="compNode" presStyleCnt="0"/>
      <dgm:spPr/>
    </dgm:pt>
    <dgm:pt modelId="{41E138AF-3924-4B01-AC38-2B837F7C249C}" type="pres">
      <dgm:prSet presAssocID="{0F554391-A946-4198-9594-A76E00D1FF9E}" presName="iconBgRect" presStyleLbl="bgShp" presStyleIdx="1" presStyleCnt="2"/>
      <dgm:spPr/>
    </dgm:pt>
    <dgm:pt modelId="{7B6BB80E-37DA-4602-881E-AAC67971BED6}" type="pres">
      <dgm:prSet presAssocID="{0F554391-A946-4198-9594-A76E00D1F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B4FF9DE-6E85-4D57-A271-B25F993C1127}" type="pres">
      <dgm:prSet presAssocID="{0F554391-A946-4198-9594-A76E00D1FF9E}" presName="spaceRect" presStyleCnt="0"/>
      <dgm:spPr/>
    </dgm:pt>
    <dgm:pt modelId="{4FD997BE-FB11-4349-AD9C-DA5D68ACD844}" type="pres">
      <dgm:prSet presAssocID="{0F554391-A946-4198-9594-A76E00D1FF9E}" presName="textRect" presStyleLbl="revTx" presStyleIdx="1" presStyleCnt="2" custScaleX="148342">
        <dgm:presLayoutVars>
          <dgm:chMax val="1"/>
          <dgm:chPref val="1"/>
        </dgm:presLayoutVars>
      </dgm:prSet>
      <dgm:spPr/>
    </dgm:pt>
  </dgm:ptLst>
  <dgm:cxnLst>
    <dgm:cxn modelId="{7CF1DE67-ACC3-4DE7-AAD5-CDBD04D5B90B}" srcId="{5CA64F5B-63C0-42F8-8FB2-E36C8F8D41D6}" destId="{1374C00E-B0EB-462A-AE21-03A036F6087F}" srcOrd="0" destOrd="0" parTransId="{A18DDABA-99B3-45F3-A36F-09F3A73A7C79}" sibTransId="{FF6D1968-4B3A-4587-B026-CDBECBD8B4EA}"/>
    <dgm:cxn modelId="{72A75684-0AA9-4E5C-B9E4-808C2925BF4F}" type="presOf" srcId="{1374C00E-B0EB-462A-AE21-03A036F6087F}" destId="{71F122BF-2112-43E3-9633-C303C142EFB7}" srcOrd="0" destOrd="0" presId="urn:microsoft.com/office/officeart/2018/5/layout/IconCircleLabelList"/>
    <dgm:cxn modelId="{8C390E9D-848E-4BC2-BBE3-1193A38EECD4}" srcId="{5CA64F5B-63C0-42F8-8FB2-E36C8F8D41D6}" destId="{0F554391-A946-4198-9594-A76E00D1FF9E}" srcOrd="1" destOrd="0" parTransId="{EFEB8ACD-9996-4A2D-8762-6CF3444811FC}" sibTransId="{8FAFD356-217F-4C04-BDBD-5DBA284112B2}"/>
    <dgm:cxn modelId="{2897ABD6-C137-457E-8447-C41C82A27CC7}" type="presOf" srcId="{5CA64F5B-63C0-42F8-8FB2-E36C8F8D41D6}" destId="{44C817FE-EE6F-4838-8F92-781BC31FD0DB}" srcOrd="0" destOrd="0" presId="urn:microsoft.com/office/officeart/2018/5/layout/IconCircleLabelList"/>
    <dgm:cxn modelId="{46C9E7F6-666A-45F0-B032-CD8E14106197}" type="presOf" srcId="{0F554391-A946-4198-9594-A76E00D1FF9E}" destId="{4FD997BE-FB11-4349-AD9C-DA5D68ACD844}" srcOrd="0" destOrd="0" presId="urn:microsoft.com/office/officeart/2018/5/layout/IconCircleLabelList"/>
    <dgm:cxn modelId="{24AE9B99-B492-4111-92A0-D1BB880212BD}" type="presParOf" srcId="{44C817FE-EE6F-4838-8F92-781BC31FD0DB}" destId="{6D045FA3-2DBF-470F-A207-D9B3810CEEF9}" srcOrd="0" destOrd="0" presId="urn:microsoft.com/office/officeart/2018/5/layout/IconCircleLabelList"/>
    <dgm:cxn modelId="{312F4AAB-F77E-49DC-9CF0-2BD054617C53}" type="presParOf" srcId="{6D045FA3-2DBF-470F-A207-D9B3810CEEF9}" destId="{A8246532-7D86-4D6E-AB1F-4E1E62D3CF3F}" srcOrd="0" destOrd="0" presId="urn:microsoft.com/office/officeart/2018/5/layout/IconCircleLabelList"/>
    <dgm:cxn modelId="{4BCD0E27-2D71-411D-B3D6-2E0CA3C2DEC9}" type="presParOf" srcId="{6D045FA3-2DBF-470F-A207-D9B3810CEEF9}" destId="{344295DA-278C-4C55-B624-E76C64018F56}" srcOrd="1" destOrd="0" presId="urn:microsoft.com/office/officeart/2018/5/layout/IconCircleLabelList"/>
    <dgm:cxn modelId="{EA2797E3-B885-4D91-8E9C-81C1A38651F3}" type="presParOf" srcId="{6D045FA3-2DBF-470F-A207-D9B3810CEEF9}" destId="{39DDA629-69C9-4687-A874-4DB2BE4ABEB6}" srcOrd="2" destOrd="0" presId="urn:microsoft.com/office/officeart/2018/5/layout/IconCircleLabelList"/>
    <dgm:cxn modelId="{89ED1559-1932-44EC-8F6F-D69F4D6F30CD}" type="presParOf" srcId="{6D045FA3-2DBF-470F-A207-D9B3810CEEF9}" destId="{71F122BF-2112-43E3-9633-C303C142EFB7}" srcOrd="3" destOrd="0" presId="urn:microsoft.com/office/officeart/2018/5/layout/IconCircleLabelList"/>
    <dgm:cxn modelId="{1706A68D-75A5-4287-A1D2-0FC891331221}" type="presParOf" srcId="{44C817FE-EE6F-4838-8F92-781BC31FD0DB}" destId="{76630623-3744-470C-8021-4AB505E21639}" srcOrd="1" destOrd="0" presId="urn:microsoft.com/office/officeart/2018/5/layout/IconCircleLabelList"/>
    <dgm:cxn modelId="{CFF98BFC-E313-4BC5-A7E7-6CCE187C439C}" type="presParOf" srcId="{44C817FE-EE6F-4838-8F92-781BC31FD0DB}" destId="{B71A4CD4-38D8-46A6-B95C-8CBAE069D072}" srcOrd="2" destOrd="0" presId="urn:microsoft.com/office/officeart/2018/5/layout/IconCircleLabelList"/>
    <dgm:cxn modelId="{F55D44D4-959C-4442-8A83-92EB5BCBB660}" type="presParOf" srcId="{B71A4CD4-38D8-46A6-B95C-8CBAE069D072}" destId="{41E138AF-3924-4B01-AC38-2B837F7C249C}" srcOrd="0" destOrd="0" presId="urn:microsoft.com/office/officeart/2018/5/layout/IconCircleLabelList"/>
    <dgm:cxn modelId="{6FC9E109-04FA-464D-A611-DB946B23C2A8}" type="presParOf" srcId="{B71A4CD4-38D8-46A6-B95C-8CBAE069D072}" destId="{7B6BB80E-37DA-4602-881E-AAC67971BED6}" srcOrd="1" destOrd="0" presId="urn:microsoft.com/office/officeart/2018/5/layout/IconCircleLabelList"/>
    <dgm:cxn modelId="{81C5E434-EB9A-4122-AC34-4614B89CF4FD}" type="presParOf" srcId="{B71A4CD4-38D8-46A6-B95C-8CBAE069D072}" destId="{8B4FF9DE-6E85-4D57-A271-B25F993C1127}" srcOrd="2" destOrd="0" presId="urn:microsoft.com/office/officeart/2018/5/layout/IconCircleLabelList"/>
    <dgm:cxn modelId="{B1561B4E-10E0-4158-8090-585E89D2ACE4}" type="presParOf" srcId="{B71A4CD4-38D8-46A6-B95C-8CBAE069D072}" destId="{4FD997BE-FB11-4349-AD9C-DA5D68ACD84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95C69-C6EE-4FB8-920D-7B1503713291}">
      <dsp:nvSpPr>
        <dsp:cNvPr id="0" name=""/>
        <dsp:cNvSpPr/>
      </dsp:nvSpPr>
      <dsp:spPr>
        <a:xfrm>
          <a:off x="3342" y="319724"/>
          <a:ext cx="2651349" cy="371188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10" tIns="330200" rIns="206710" bIns="33020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Franklin Gothic Medium" panose="020B0603020102020204" pitchFamily="34" charset="0"/>
            </a:rPr>
            <a:t>Providers</a:t>
          </a:r>
        </a:p>
      </dsp:txBody>
      <dsp:txXfrm>
        <a:off x="3342" y="1730242"/>
        <a:ext cx="2651349" cy="2227133"/>
      </dsp:txXfrm>
    </dsp:sp>
    <dsp:sp modelId="{40B7D786-7F41-4D0D-BE75-F430C14186BE}">
      <dsp:nvSpPr>
        <dsp:cNvPr id="0" name=""/>
        <dsp:cNvSpPr/>
      </dsp:nvSpPr>
      <dsp:spPr>
        <a:xfrm>
          <a:off x="772233" y="690913"/>
          <a:ext cx="1113566" cy="111356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18" tIns="12700" rIns="8681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35311" y="853991"/>
        <a:ext cx="787410" cy="787410"/>
      </dsp:txXfrm>
    </dsp:sp>
    <dsp:sp modelId="{1D078E38-5CB0-4EBC-A226-D602915A4DC2}">
      <dsp:nvSpPr>
        <dsp:cNvPr id="0" name=""/>
        <dsp:cNvSpPr/>
      </dsp:nvSpPr>
      <dsp:spPr>
        <a:xfrm>
          <a:off x="3342" y="4031541"/>
          <a:ext cx="2651349"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C3511-E417-45AD-BBE6-7B47CD295E67}">
      <dsp:nvSpPr>
        <dsp:cNvPr id="0" name=""/>
        <dsp:cNvSpPr/>
      </dsp:nvSpPr>
      <dsp:spPr>
        <a:xfrm>
          <a:off x="2919826" y="319724"/>
          <a:ext cx="2651349" cy="371188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10" tIns="330200" rIns="206710" bIns="33020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Franklin Gothic Medium" panose="020B0603020102020204" pitchFamily="34" charset="0"/>
            </a:rPr>
            <a:t>Providers</a:t>
          </a:r>
        </a:p>
      </dsp:txBody>
      <dsp:txXfrm>
        <a:off x="2919826" y="1730242"/>
        <a:ext cx="2651349" cy="2227133"/>
      </dsp:txXfrm>
    </dsp:sp>
    <dsp:sp modelId="{0960C0C1-EA07-4BF6-A6CB-1E7442D28490}">
      <dsp:nvSpPr>
        <dsp:cNvPr id="0" name=""/>
        <dsp:cNvSpPr/>
      </dsp:nvSpPr>
      <dsp:spPr>
        <a:xfrm>
          <a:off x="3688717" y="690913"/>
          <a:ext cx="1113566" cy="1113566"/>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18" tIns="12700" rIns="8681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51795" y="853991"/>
        <a:ext cx="787410" cy="787410"/>
      </dsp:txXfrm>
    </dsp:sp>
    <dsp:sp modelId="{8F108CA0-0F8D-4CE5-B243-2BAF517F18E7}">
      <dsp:nvSpPr>
        <dsp:cNvPr id="0" name=""/>
        <dsp:cNvSpPr/>
      </dsp:nvSpPr>
      <dsp:spPr>
        <a:xfrm>
          <a:off x="2919826" y="4031541"/>
          <a:ext cx="2651349"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0E494-0DC7-4864-9934-5AEE1FB80AC6}">
      <dsp:nvSpPr>
        <dsp:cNvPr id="0" name=""/>
        <dsp:cNvSpPr/>
      </dsp:nvSpPr>
      <dsp:spPr>
        <a:xfrm>
          <a:off x="5836310" y="319724"/>
          <a:ext cx="2651349" cy="371188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10" tIns="330200" rIns="206710" bIns="33020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Franklin Gothic Medium" panose="020B0603020102020204" pitchFamily="34" charset="0"/>
            </a:rPr>
            <a:t>RCS Staff</a:t>
          </a:r>
        </a:p>
      </dsp:txBody>
      <dsp:txXfrm>
        <a:off x="5836310" y="1730242"/>
        <a:ext cx="2651349" cy="2227133"/>
      </dsp:txXfrm>
    </dsp:sp>
    <dsp:sp modelId="{4F032594-241C-4E6B-A10A-74DDF374FE66}">
      <dsp:nvSpPr>
        <dsp:cNvPr id="0" name=""/>
        <dsp:cNvSpPr/>
      </dsp:nvSpPr>
      <dsp:spPr>
        <a:xfrm>
          <a:off x="6605202" y="690913"/>
          <a:ext cx="1113566" cy="1113566"/>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18" tIns="12700" rIns="8681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768280" y="853991"/>
        <a:ext cx="787410" cy="787410"/>
      </dsp:txXfrm>
    </dsp:sp>
    <dsp:sp modelId="{1D854D9B-7C2D-4EA9-99FA-7F220F545C07}">
      <dsp:nvSpPr>
        <dsp:cNvPr id="0" name=""/>
        <dsp:cNvSpPr/>
      </dsp:nvSpPr>
      <dsp:spPr>
        <a:xfrm>
          <a:off x="5836310" y="4031541"/>
          <a:ext cx="2651349"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BEC08-BA14-4F14-AEAD-0CA8D82834F8}">
      <dsp:nvSpPr>
        <dsp:cNvPr id="0" name=""/>
        <dsp:cNvSpPr/>
      </dsp:nvSpPr>
      <dsp:spPr>
        <a:xfrm>
          <a:off x="8752795" y="319724"/>
          <a:ext cx="2651349" cy="371188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10" tIns="330200" rIns="206710" bIns="33020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Franklin Gothic Medium" panose="020B0603020102020204" pitchFamily="34" charset="0"/>
            </a:rPr>
            <a:t>RCS and Central Office Staff</a:t>
          </a:r>
        </a:p>
      </dsp:txBody>
      <dsp:txXfrm>
        <a:off x="8752795" y="1730242"/>
        <a:ext cx="2651349" cy="2227133"/>
      </dsp:txXfrm>
    </dsp:sp>
    <dsp:sp modelId="{BF737DC1-904B-4702-89CA-AD1DAF8DD167}">
      <dsp:nvSpPr>
        <dsp:cNvPr id="0" name=""/>
        <dsp:cNvSpPr/>
      </dsp:nvSpPr>
      <dsp:spPr>
        <a:xfrm>
          <a:off x="9521686" y="690913"/>
          <a:ext cx="1113566" cy="1113566"/>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18" tIns="12700" rIns="8681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684764" y="853991"/>
        <a:ext cx="787410" cy="787410"/>
      </dsp:txXfrm>
    </dsp:sp>
    <dsp:sp modelId="{CD58B596-A93D-4612-834F-3DBD3B8BBF43}">
      <dsp:nvSpPr>
        <dsp:cNvPr id="0" name=""/>
        <dsp:cNvSpPr/>
      </dsp:nvSpPr>
      <dsp:spPr>
        <a:xfrm>
          <a:off x="8752795" y="4031541"/>
          <a:ext cx="2651349"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46532-7D86-4D6E-AB1F-4E1E62D3CF3F}">
      <dsp:nvSpPr>
        <dsp:cNvPr id="0" name=""/>
        <dsp:cNvSpPr/>
      </dsp:nvSpPr>
      <dsp:spPr>
        <a:xfrm>
          <a:off x="487175" y="1543756"/>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295DA-278C-4C55-B624-E76C64018F56}">
      <dsp:nvSpPr>
        <dsp:cNvPr id="0" name=""/>
        <dsp:cNvSpPr/>
      </dsp:nvSpPr>
      <dsp:spPr>
        <a:xfrm>
          <a:off x="808925" y="1865506"/>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F122BF-2112-43E3-9633-C303C142EFB7}">
      <dsp:nvSpPr>
        <dsp:cNvPr id="0" name=""/>
        <dsp:cNvSpPr/>
      </dsp:nvSpPr>
      <dsp:spPr>
        <a:xfrm>
          <a:off x="4550" y="3523756"/>
          <a:ext cx="2475000"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Franklin Gothic Medium" panose="020B0603020102020204" pitchFamily="34" charset="0"/>
            </a:rPr>
            <a:t>Should follow ADMH approved “Conducting Serious Investigations” guidelines.</a:t>
          </a:r>
        </a:p>
      </dsp:txBody>
      <dsp:txXfrm>
        <a:off x="4550" y="3523756"/>
        <a:ext cx="2475000" cy="829230"/>
      </dsp:txXfrm>
    </dsp:sp>
    <dsp:sp modelId="{41E138AF-3924-4B01-AC38-2B837F7C249C}">
      <dsp:nvSpPr>
        <dsp:cNvPr id="0" name=""/>
        <dsp:cNvSpPr/>
      </dsp:nvSpPr>
      <dsp:spPr>
        <a:xfrm>
          <a:off x="3993533" y="1543756"/>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BB80E-37DA-4602-881E-AAC67971BED6}">
      <dsp:nvSpPr>
        <dsp:cNvPr id="0" name=""/>
        <dsp:cNvSpPr/>
      </dsp:nvSpPr>
      <dsp:spPr>
        <a:xfrm>
          <a:off x="4315283" y="1865506"/>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D997BE-FB11-4349-AD9C-DA5D68ACD844}">
      <dsp:nvSpPr>
        <dsp:cNvPr id="0" name=""/>
        <dsp:cNvSpPr/>
      </dsp:nvSpPr>
      <dsp:spPr>
        <a:xfrm>
          <a:off x="2912675" y="3523756"/>
          <a:ext cx="3671464"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Franklin Gothic Medium" panose="020B0603020102020204" pitchFamily="34" charset="0"/>
            </a:rPr>
            <a:t>Should include findings, conclusion, staff remediation/disciplinary (if applicable) and recommended corrective actions.</a:t>
          </a:r>
        </a:p>
      </dsp:txBody>
      <dsp:txXfrm>
        <a:off x="2912675" y="3523756"/>
        <a:ext cx="3671464" cy="82923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F1D7B-E0FB-4CEA-89E9-B91FE93BA721}"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AE880-E06B-42C6-A4D5-56FC360665AF}" type="slidenum">
              <a:rPr lang="en-US" smtClean="0"/>
              <a:t>‹#›</a:t>
            </a:fld>
            <a:endParaRPr lang="en-US"/>
          </a:p>
        </p:txBody>
      </p:sp>
    </p:spTree>
    <p:extLst>
      <p:ext uri="{BB962C8B-B14F-4D97-AF65-F5344CB8AC3E}">
        <p14:creationId xmlns:p14="http://schemas.microsoft.com/office/powerpoint/2010/main" val="246222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allegations or suspicions of abuse, neglect, mistreatment, or exploitation, and other critical incidents reportable to Department of Human Resources (DHR) or local authorities for suspected felony assault, must be investigated.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Incidents with Level 1 and Level 2 of harm will be investigated by provider agencies. Level 3 incidents will be investigated by qualified RCS staff and Level 4 incidents will be investigated by RCS and Central Office staff. For all other reportable incidents not described above, the provider agency must conduct the investigations. Please refer to the Critical Incident section of IPMS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RCS Director, or designee, reserves the right to initiate an investigation into any incidents as deemed necessary. Examples include but are not limited to notification of local authorities for possible criminal activity, or moderate or major injuries of an unexplained nature. </a:t>
            </a:r>
          </a:p>
          <a:p>
            <a:endParaRPr lang="en-US" dirty="0"/>
          </a:p>
        </p:txBody>
      </p:sp>
      <p:sp>
        <p:nvSpPr>
          <p:cNvPr id="4" name="Slide Number Placeholder 3"/>
          <p:cNvSpPr>
            <a:spLocks noGrp="1"/>
          </p:cNvSpPr>
          <p:nvPr>
            <p:ph type="sldNum" sz="quarter" idx="5"/>
          </p:nvPr>
        </p:nvSpPr>
        <p:spPr/>
        <p:txBody>
          <a:bodyPr/>
          <a:lstStyle/>
          <a:p>
            <a:fld id="{8234DB42-33EE-432F-A64A-6638083FDF4B}" type="slidenum">
              <a:rPr lang="en-US" smtClean="0"/>
              <a:t>2</a:t>
            </a:fld>
            <a:endParaRPr lang="en-US" dirty="0"/>
          </a:p>
        </p:txBody>
      </p:sp>
    </p:spTree>
    <p:extLst>
      <p:ext uri="{BB962C8B-B14F-4D97-AF65-F5344CB8AC3E}">
        <p14:creationId xmlns:p14="http://schemas.microsoft.com/office/powerpoint/2010/main" val="152589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Franklin Gothic Book" panose="020B0503020102020204" pitchFamily="34" charset="0"/>
              </a:rPr>
              <a:t>Incidents with Level 1 and Level 2 of harm will be investigated by provider agencies. </a:t>
            </a:r>
          </a:p>
          <a:p>
            <a:pPr marL="0" indent="0">
              <a:buNone/>
            </a:pPr>
            <a:r>
              <a:rPr lang="en-US" dirty="0">
                <a:latin typeface="Franklin Gothic Book" panose="020B0503020102020204" pitchFamily="34" charset="0"/>
              </a:rPr>
              <a:t>Level 3 incidents will be investigated by qualified RCS staff and Level 4 incidents will be investigated by RCS and Central Office staff. </a:t>
            </a:r>
          </a:p>
          <a:p>
            <a:pPr marL="0" indent="0">
              <a:buNone/>
            </a:pPr>
            <a:r>
              <a:rPr lang="en-US" dirty="0">
                <a:latin typeface="Franklin Gothic Book" panose="020B0503020102020204" pitchFamily="34" charset="0"/>
              </a:rPr>
              <a:t>For all other reportable incidents not described above, the provider agency must conduct the investigations.</a:t>
            </a:r>
          </a:p>
          <a:p>
            <a:endParaRPr lang="en-US" dirty="0"/>
          </a:p>
        </p:txBody>
      </p:sp>
      <p:sp>
        <p:nvSpPr>
          <p:cNvPr id="4" name="Slide Number Placeholder 3"/>
          <p:cNvSpPr>
            <a:spLocks noGrp="1"/>
          </p:cNvSpPr>
          <p:nvPr>
            <p:ph type="sldNum" sz="quarter" idx="5"/>
          </p:nvPr>
        </p:nvSpPr>
        <p:spPr/>
        <p:txBody>
          <a:bodyPr/>
          <a:lstStyle/>
          <a:p>
            <a:fld id="{29CAE880-E06B-42C6-A4D5-56FC360665AF}" type="slidenum">
              <a:rPr lang="en-US" smtClean="0"/>
              <a:t>3</a:t>
            </a:fld>
            <a:endParaRPr lang="en-US"/>
          </a:p>
        </p:txBody>
      </p:sp>
    </p:spTree>
    <p:extLst>
      <p:ext uri="{BB962C8B-B14F-4D97-AF65-F5344CB8AC3E}">
        <p14:creationId xmlns:p14="http://schemas.microsoft.com/office/powerpoint/2010/main" val="295469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Regional Incident Manager will send a completed electronic copy of the final investigation report to the DD Director of Quality Enhancement for Central Office review.  The Regional Incident Manager will notify the Director of Quality &amp; Planning, Director of Quality Enhancement, and the Associate Commissioner via email of serious incidents involving police, legal counsel, media or DHR. Written GERs will be saved as a PDF along with supporting documentation for submission to Central Office. </a:t>
            </a:r>
          </a:p>
          <a:p>
            <a:endParaRPr lang="en-US" dirty="0"/>
          </a:p>
        </p:txBody>
      </p:sp>
      <p:sp>
        <p:nvSpPr>
          <p:cNvPr id="4" name="Slide Number Placeholder 3"/>
          <p:cNvSpPr>
            <a:spLocks noGrp="1"/>
          </p:cNvSpPr>
          <p:nvPr>
            <p:ph type="sldNum" sz="quarter" idx="5"/>
          </p:nvPr>
        </p:nvSpPr>
        <p:spPr/>
        <p:txBody>
          <a:bodyPr/>
          <a:lstStyle/>
          <a:p>
            <a:fld id="{8234DB42-33EE-432F-A64A-6638083FDF4B}" type="slidenum">
              <a:rPr lang="en-US" smtClean="0"/>
              <a:t>4</a:t>
            </a:fld>
            <a:endParaRPr lang="en-US" dirty="0"/>
          </a:p>
        </p:txBody>
      </p:sp>
    </p:spTree>
    <p:extLst>
      <p:ext uri="{BB962C8B-B14F-4D97-AF65-F5344CB8AC3E}">
        <p14:creationId xmlns:p14="http://schemas.microsoft.com/office/powerpoint/2010/main" val="32889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Investigations should be conducted by qualified staff who have successfully completed the “Conducting Serious Incident Investigations” training program provided by ADMH through the Relias System. </a:t>
            </a:r>
            <a:endParaRPr lang="en-US" dirty="0"/>
          </a:p>
        </p:txBody>
      </p:sp>
      <p:sp>
        <p:nvSpPr>
          <p:cNvPr id="4" name="Slide Number Placeholder 3"/>
          <p:cNvSpPr>
            <a:spLocks noGrp="1"/>
          </p:cNvSpPr>
          <p:nvPr>
            <p:ph type="sldNum" sz="quarter" idx="5"/>
          </p:nvPr>
        </p:nvSpPr>
        <p:spPr/>
        <p:txBody>
          <a:bodyPr/>
          <a:lstStyle/>
          <a:p>
            <a:fld id="{8234DB42-33EE-432F-A64A-6638083FDF4B}" type="slidenum">
              <a:rPr lang="en-US" smtClean="0"/>
              <a:t>5</a:t>
            </a:fld>
            <a:endParaRPr lang="en-US" dirty="0"/>
          </a:p>
        </p:txBody>
      </p:sp>
    </p:spTree>
    <p:extLst>
      <p:ext uri="{BB962C8B-B14F-4D97-AF65-F5344CB8AC3E}">
        <p14:creationId xmlns:p14="http://schemas.microsoft.com/office/powerpoint/2010/main" val="21798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DB42-33EE-432F-A64A-6638083FDF4B}" type="slidenum">
              <a:rPr lang="en-US" smtClean="0"/>
              <a:t>6</a:t>
            </a:fld>
            <a:endParaRPr lang="en-US" dirty="0"/>
          </a:p>
        </p:txBody>
      </p:sp>
    </p:spTree>
    <p:extLst>
      <p:ext uri="{BB962C8B-B14F-4D97-AF65-F5344CB8AC3E}">
        <p14:creationId xmlns:p14="http://schemas.microsoft.com/office/powerpoint/2010/main" val="7507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performance standards should be adhered to in conducting incident investigations:  </a:t>
            </a:r>
          </a:p>
          <a:p>
            <a:pPr lvl="0"/>
            <a:r>
              <a:rPr lang="en-US" sz="1200" kern="1200" dirty="0">
                <a:solidFill>
                  <a:schemeClr val="tx1"/>
                </a:solidFill>
                <a:effectLst/>
                <a:latin typeface="+mn-lt"/>
                <a:ea typeface="+mn-ea"/>
                <a:cs typeface="+mn-cs"/>
              </a:rPr>
              <a:t>a review of the person-centered service plan of the service recipient and other reported incidents in the past year;  </a:t>
            </a:r>
            <a:endParaRPr lang="en-US" dirty="0">
              <a:effectLst/>
            </a:endParaRPr>
          </a:p>
          <a:p>
            <a:pPr lvl="0"/>
            <a:r>
              <a:rPr lang="en-US" sz="1200" kern="1200" dirty="0">
                <a:solidFill>
                  <a:schemeClr val="tx1"/>
                </a:solidFill>
                <a:effectLst/>
                <a:latin typeface="+mn-lt"/>
                <a:ea typeface="+mn-ea"/>
                <a:cs typeface="+mn-cs"/>
              </a:rPr>
              <a:t>a review of the circumstances leading up to and following the incident;  </a:t>
            </a:r>
            <a:endParaRPr lang="en-US" dirty="0">
              <a:effectLst/>
            </a:endParaRPr>
          </a:p>
          <a:p>
            <a:pPr lvl="0"/>
            <a:r>
              <a:rPr lang="en-US" sz="1200" kern="1200" dirty="0">
                <a:solidFill>
                  <a:schemeClr val="tx1"/>
                </a:solidFill>
                <a:effectLst/>
                <a:latin typeface="+mn-lt"/>
                <a:ea typeface="+mn-ea"/>
                <a:cs typeface="+mn-cs"/>
              </a:rPr>
              <a:t>interviews with all witnesses to the incident (employees, service recipients, and community citizens);  </a:t>
            </a:r>
            <a:endParaRPr lang="en-US" dirty="0">
              <a:effectLst/>
            </a:endParaRPr>
          </a:p>
          <a:p>
            <a:pPr lvl="0"/>
            <a:r>
              <a:rPr lang="en-US" sz="1200" kern="1200" dirty="0">
                <a:solidFill>
                  <a:schemeClr val="tx1"/>
                </a:solidFill>
                <a:effectLst/>
                <a:latin typeface="+mn-lt"/>
                <a:ea typeface="+mn-ea"/>
                <a:cs typeface="+mn-cs"/>
              </a:rPr>
              <a:t>interviews with family members or guardians of the service recipient;  </a:t>
            </a:r>
            <a:endParaRPr lang="en-US" dirty="0">
              <a:effectLst/>
            </a:endParaRPr>
          </a:p>
          <a:p>
            <a:pPr lvl="0"/>
            <a:r>
              <a:rPr lang="en-US" sz="1200" kern="1200" dirty="0">
                <a:solidFill>
                  <a:schemeClr val="tx1"/>
                </a:solidFill>
                <a:effectLst/>
                <a:latin typeface="+mn-lt"/>
                <a:ea typeface="+mn-ea"/>
                <a:cs typeface="+mn-cs"/>
              </a:rPr>
              <a:t>interviews with other relevant parties, including provider management, and health care personnel and the assigned support coordinator for the service recipient;  </a:t>
            </a:r>
            <a:endParaRPr lang="en-US" dirty="0">
              <a:effectLst/>
            </a:endParaRPr>
          </a:p>
          <a:p>
            <a:pPr lvl="0"/>
            <a:r>
              <a:rPr lang="en-US" sz="1200" kern="1200" dirty="0">
                <a:solidFill>
                  <a:schemeClr val="tx1"/>
                </a:solidFill>
                <a:effectLst/>
                <a:latin typeface="+mn-lt"/>
                <a:ea typeface="+mn-ea"/>
                <a:cs typeface="+mn-cs"/>
              </a:rPr>
              <a:t>reviews of relevant documents and medical records maintained by the service provider, support coordinator, or external health care entities, including hospitals and outpatient medical providers; and, </a:t>
            </a:r>
            <a:endParaRPr lang="en-US" dirty="0">
              <a:effectLst/>
            </a:endParaRPr>
          </a:p>
          <a:p>
            <a:pPr lvl="0"/>
            <a:r>
              <a:rPr lang="en-US" sz="1200" kern="1200" dirty="0">
                <a:solidFill>
                  <a:schemeClr val="tx1"/>
                </a:solidFill>
                <a:effectLst/>
                <a:latin typeface="+mn-lt"/>
                <a:ea typeface="+mn-ea"/>
                <a:cs typeface="+mn-cs"/>
              </a:rPr>
              <a:t>reviews of law enforcement reports, death certificates, and autopsy reports (as appropriate).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234DB42-33EE-432F-A64A-6638083FDF4B}" type="slidenum">
              <a:rPr lang="en-US" smtClean="0"/>
              <a:t>7</a:t>
            </a:fld>
            <a:endParaRPr lang="en-US" dirty="0"/>
          </a:p>
        </p:txBody>
      </p:sp>
    </p:spTree>
    <p:extLst>
      <p:ext uri="{BB962C8B-B14F-4D97-AF65-F5344CB8AC3E}">
        <p14:creationId xmlns:p14="http://schemas.microsoft.com/office/powerpoint/2010/main" val="232574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summaries should be informative but protect the confidentiality of individuals involved in the course of the investigation). Summaries of investigation findings may be provided in voicemail, email, in person or in writing.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relevant service provider personnel including employees directly associated with the incident,  </a:t>
            </a:r>
            <a:endParaRPr lang="en-US" dirty="0">
              <a:effectLst/>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service recipient’s support coordinator and support coordination agency, and  </a:t>
            </a:r>
            <a:endParaRPr lang="en-US" dirty="0">
              <a:effectLst/>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service recipient and his or her family. Legal representative or friends (with consent of the individual service recipient or their legal guardian or legal representative if the service recipient is unable to provide consent). </a:t>
            </a:r>
            <a:endParaRPr lang="en-US" dirty="0">
              <a:effectLst/>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34DB42-33EE-432F-A64A-6638083FDF4B}" type="slidenum">
              <a:rPr lang="en-US" smtClean="0"/>
              <a:t>9</a:t>
            </a:fld>
            <a:endParaRPr lang="en-US" dirty="0"/>
          </a:p>
        </p:txBody>
      </p:sp>
    </p:spTree>
    <p:extLst>
      <p:ext uri="{BB962C8B-B14F-4D97-AF65-F5344CB8AC3E}">
        <p14:creationId xmlns:p14="http://schemas.microsoft.com/office/powerpoint/2010/main" val="227266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6137-F6F0-47B4-ADD8-2770C4F5B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A79E38-ABB2-41DF-AD71-2DA842B55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A965DA-74EC-4674-B0F3-B9D07CDA40DE}"/>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5" name="Footer Placeholder 4">
            <a:extLst>
              <a:ext uri="{FF2B5EF4-FFF2-40B4-BE49-F238E27FC236}">
                <a16:creationId xmlns:a16="http://schemas.microsoft.com/office/drawing/2014/main" id="{8EA28E40-CE9A-4266-8403-B85E17438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AB7F3-F897-4A5C-96AB-1A6FED32BB94}"/>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236064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6B36-5A12-428E-AE8A-104291D17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F3C03-B996-402A-90BF-13213593A6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6283D-B9E4-4610-AC2F-2C00AC51E727}"/>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5" name="Footer Placeholder 4">
            <a:extLst>
              <a:ext uri="{FF2B5EF4-FFF2-40B4-BE49-F238E27FC236}">
                <a16:creationId xmlns:a16="http://schemas.microsoft.com/office/drawing/2014/main" id="{F2AD3BE0-7448-4BD8-854E-22069F91A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E696C-A82E-4CBE-A8E1-A64A8EFB48C9}"/>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300226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2D1F3-0CBA-460B-BF4C-3034E0DE8A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4E757-275A-41DA-9E0D-16A4E3FAE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B6334-458F-44BA-ABEC-1237946A05D9}"/>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5" name="Footer Placeholder 4">
            <a:extLst>
              <a:ext uri="{FF2B5EF4-FFF2-40B4-BE49-F238E27FC236}">
                <a16:creationId xmlns:a16="http://schemas.microsoft.com/office/drawing/2014/main" id="{97FA658B-7845-4DDD-8497-8514DF36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28D78-AAEA-4B11-A06C-9907EF2F5D22}"/>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39829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05C6-BD55-482E-BE37-2DABCA366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956DB-E10F-48EA-A470-D4DA434CC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F7D63-83FB-4228-9780-87AC9760E4AA}"/>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5" name="Footer Placeholder 4">
            <a:extLst>
              <a:ext uri="{FF2B5EF4-FFF2-40B4-BE49-F238E27FC236}">
                <a16:creationId xmlns:a16="http://schemas.microsoft.com/office/drawing/2014/main" id="{1A2E9423-469B-4D72-9E7E-438EEE342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1FEEB-E0BB-41F6-A369-F7A5E8B319EB}"/>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34190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143C-509A-4C32-B14A-D174E70EE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CDB3C-90B3-40D9-AB4E-1438CFBFF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9484C-FAC0-47B3-90BB-EBF14C7C6BA1}"/>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5" name="Footer Placeholder 4">
            <a:extLst>
              <a:ext uri="{FF2B5EF4-FFF2-40B4-BE49-F238E27FC236}">
                <a16:creationId xmlns:a16="http://schemas.microsoft.com/office/drawing/2014/main" id="{00933090-0153-4027-9D55-63AE21599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8559F-6723-43FE-9AD8-5BF5DEB9CF80}"/>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232708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FA4D-C186-44DA-9B92-82B2EDF26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FE9D1-125C-405E-AF67-8CDAE8DCAA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EC4D6-F655-4291-98A2-90067A82E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ADB62C-36A1-4CDC-9EBC-2DEE5DCF85E5}"/>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6" name="Footer Placeholder 5">
            <a:extLst>
              <a:ext uri="{FF2B5EF4-FFF2-40B4-BE49-F238E27FC236}">
                <a16:creationId xmlns:a16="http://schemas.microsoft.com/office/drawing/2014/main" id="{AEA9CEF3-D148-49AE-8D22-0FFFD5FAE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286D2-D4C1-4B0C-9764-025EDF7298A0}"/>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418057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1E11-226F-4060-AE58-79BEC49649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37344-E9B9-4127-B2EF-C3B4A84F0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A4CE1-FFC2-4E43-BA52-D57FF55D2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0E03A3-4779-42D0-BB0D-55975B69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2DC0D-4BDE-41DC-A34D-8EB0EBA5B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F839B-9B56-4E3B-9230-AAD985AA54FD}"/>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8" name="Footer Placeholder 7">
            <a:extLst>
              <a:ext uri="{FF2B5EF4-FFF2-40B4-BE49-F238E27FC236}">
                <a16:creationId xmlns:a16="http://schemas.microsoft.com/office/drawing/2014/main" id="{58DF5BF1-87C7-4908-BFBF-1A2F0FEFE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89FA6-1DAE-4369-BBB3-3475138485E8}"/>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26879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5668-D578-4B5A-9736-661FE77DC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DFC5A-5CC5-4854-868E-61BA3D497DC3}"/>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4" name="Footer Placeholder 3">
            <a:extLst>
              <a:ext uri="{FF2B5EF4-FFF2-40B4-BE49-F238E27FC236}">
                <a16:creationId xmlns:a16="http://schemas.microsoft.com/office/drawing/2014/main" id="{5B967619-CE6D-4B75-ADD1-4F0944645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ADB443-B6A2-4F8B-B7E6-39EC03A52AA8}"/>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61103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228C0-DFF9-4752-A216-0C5BE45A0B76}"/>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3" name="Footer Placeholder 2">
            <a:extLst>
              <a:ext uri="{FF2B5EF4-FFF2-40B4-BE49-F238E27FC236}">
                <a16:creationId xmlns:a16="http://schemas.microsoft.com/office/drawing/2014/main" id="{4200C384-502C-4B1D-95A9-16D6F6633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E8EC7-6464-4B9F-BAEC-B70ADCDDE1CC}"/>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319630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5660-9444-4775-B9A1-130A24F28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718D9B-36F6-4557-A344-944682051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38072-460E-43E5-9DFC-64209A59F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EE8D2-EAB3-4FF1-90A1-EB64154C7B6C}"/>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6" name="Footer Placeholder 5">
            <a:extLst>
              <a:ext uri="{FF2B5EF4-FFF2-40B4-BE49-F238E27FC236}">
                <a16:creationId xmlns:a16="http://schemas.microsoft.com/office/drawing/2014/main" id="{A5E9141E-F702-4FFF-9DA9-DAF04D9C0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11D1C-FD54-4A2F-87C8-121788C5E53D}"/>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310124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5B82-98C3-4ED8-9BF5-9B5E51A60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01B32-16A0-4CC6-AEDF-88CD8957B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36EDAD-5644-4574-A879-FD265D53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E00B3-456A-4C84-9FC3-640038BE827E}"/>
              </a:ext>
            </a:extLst>
          </p:cNvPr>
          <p:cNvSpPr>
            <a:spLocks noGrp="1"/>
          </p:cNvSpPr>
          <p:nvPr>
            <p:ph type="dt" sz="half" idx="10"/>
          </p:nvPr>
        </p:nvSpPr>
        <p:spPr/>
        <p:txBody>
          <a:bodyPr/>
          <a:lstStyle/>
          <a:p>
            <a:fld id="{9CCA1BF3-7C7C-44B1-B5F7-106D2D3FC500}" type="datetimeFigureOut">
              <a:rPr lang="en-US" smtClean="0"/>
              <a:t>11/23/2020</a:t>
            </a:fld>
            <a:endParaRPr lang="en-US"/>
          </a:p>
        </p:txBody>
      </p:sp>
      <p:sp>
        <p:nvSpPr>
          <p:cNvPr id="6" name="Footer Placeholder 5">
            <a:extLst>
              <a:ext uri="{FF2B5EF4-FFF2-40B4-BE49-F238E27FC236}">
                <a16:creationId xmlns:a16="http://schemas.microsoft.com/office/drawing/2014/main" id="{31D0EF49-FE83-4C92-A6A7-A8A734B6B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A499D-5928-4E48-BF70-5E56DD83B308}"/>
              </a:ext>
            </a:extLst>
          </p:cNvPr>
          <p:cNvSpPr>
            <a:spLocks noGrp="1"/>
          </p:cNvSpPr>
          <p:nvPr>
            <p:ph type="sldNum" sz="quarter" idx="12"/>
          </p:nvPr>
        </p:nvSpPr>
        <p:spPr/>
        <p:txBody>
          <a:bodyPr/>
          <a:lstStyle/>
          <a:p>
            <a:fld id="{D28550A1-229D-4889-B6AF-DDD547880C84}" type="slidenum">
              <a:rPr lang="en-US" smtClean="0"/>
              <a:t>‹#›</a:t>
            </a:fld>
            <a:endParaRPr lang="en-US"/>
          </a:p>
        </p:txBody>
      </p:sp>
    </p:spTree>
    <p:extLst>
      <p:ext uri="{BB962C8B-B14F-4D97-AF65-F5344CB8AC3E}">
        <p14:creationId xmlns:p14="http://schemas.microsoft.com/office/powerpoint/2010/main" val="148957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60A5C-C95A-4E2B-ACB5-21965D5F8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8DC640-8B4B-47D2-834B-50ED21BCC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CE60-CF46-48F2-8491-E9588800B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A1BF3-7C7C-44B1-B5F7-106D2D3FC500}" type="datetimeFigureOut">
              <a:rPr lang="en-US" smtClean="0"/>
              <a:t>11/23/2020</a:t>
            </a:fld>
            <a:endParaRPr lang="en-US"/>
          </a:p>
        </p:txBody>
      </p:sp>
      <p:sp>
        <p:nvSpPr>
          <p:cNvPr id="5" name="Footer Placeholder 4">
            <a:extLst>
              <a:ext uri="{FF2B5EF4-FFF2-40B4-BE49-F238E27FC236}">
                <a16:creationId xmlns:a16="http://schemas.microsoft.com/office/drawing/2014/main" id="{271E8F3B-0649-46BA-95D2-9301BF245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C6870-72D2-45BD-A761-4C2B1D06B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550A1-229D-4889-B6AF-DDD547880C84}" type="slidenum">
              <a:rPr lang="en-US" smtClean="0"/>
              <a:t>‹#›</a:t>
            </a:fld>
            <a:endParaRPr lang="en-US"/>
          </a:p>
        </p:txBody>
      </p:sp>
    </p:spTree>
    <p:extLst>
      <p:ext uri="{BB962C8B-B14F-4D97-AF65-F5344CB8AC3E}">
        <p14:creationId xmlns:p14="http://schemas.microsoft.com/office/powerpoint/2010/main" val="252172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hyperlink" Target="https://mh.alabama.gov/training/" TargetMode="External"/><Relationship Id="rId4" Type="http://schemas.openxmlformats.org/officeDocument/2006/relationships/hyperlink" Target="https://bit.ly/3l3Ckt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9B7496-FF4F-499C-A8D0-386EC7889884}"/>
              </a:ext>
            </a:extLst>
          </p:cNvPr>
          <p:cNvSpPr>
            <a:spLocks noGrp="1"/>
          </p:cNvSpPr>
          <p:nvPr>
            <p:ph type="ctrTitle"/>
          </p:nvPr>
        </p:nvSpPr>
        <p:spPr>
          <a:xfrm>
            <a:off x="1100669" y="1111086"/>
            <a:ext cx="7690104" cy="2623885"/>
          </a:xfrm>
        </p:spPr>
        <p:txBody>
          <a:bodyPr anchor="ctr">
            <a:normAutofit/>
          </a:bodyPr>
          <a:lstStyle/>
          <a:p>
            <a:pPr algn="l"/>
            <a:r>
              <a:rPr lang="en-US" sz="6100">
                <a:solidFill>
                  <a:srgbClr val="FFFFFF"/>
                </a:solidFill>
                <a:latin typeface="Franklin Gothic Medium" panose="020B0603020102020204" pitchFamily="34" charset="0"/>
              </a:rPr>
              <a:t>CONDUCTING DD INVESTIGATIONS </a:t>
            </a:r>
            <a:br>
              <a:rPr lang="en-US" sz="6100">
                <a:solidFill>
                  <a:srgbClr val="FFFFFF"/>
                </a:solidFill>
                <a:latin typeface="Franklin Gothic Medium" panose="020B0603020102020204" pitchFamily="34" charset="0"/>
              </a:rPr>
            </a:br>
            <a:r>
              <a:rPr lang="en-US" sz="6100">
                <a:solidFill>
                  <a:srgbClr val="FFFFFF"/>
                </a:solidFill>
                <a:latin typeface="Franklin Gothic Medium" panose="020B0603020102020204" pitchFamily="34" charset="0"/>
              </a:rPr>
              <a:t>IPMS TRAINING</a:t>
            </a:r>
          </a:p>
        </p:txBody>
      </p:sp>
      <p:sp>
        <p:nvSpPr>
          <p:cNvPr id="12"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815A453-14E2-448B-86A6-3AFA3A9ABC46}"/>
              </a:ext>
            </a:extLst>
          </p:cNvPr>
          <p:cNvSpPr>
            <a:spLocks noGrp="1"/>
          </p:cNvSpPr>
          <p:nvPr>
            <p:ph type="subTitle" idx="1"/>
          </p:nvPr>
        </p:nvSpPr>
        <p:spPr>
          <a:xfrm>
            <a:off x="1079499" y="4843002"/>
            <a:ext cx="10012680" cy="1234345"/>
          </a:xfrm>
        </p:spPr>
        <p:txBody>
          <a:bodyPr anchor="ctr">
            <a:normAutofit lnSpcReduction="10000"/>
          </a:bodyPr>
          <a:lstStyle/>
          <a:p>
            <a:pPr algn="l">
              <a:lnSpc>
                <a:spcPct val="100000"/>
              </a:lnSpc>
            </a:pPr>
            <a:r>
              <a:rPr lang="en-US" sz="2000" b="1" dirty="0">
                <a:solidFill>
                  <a:srgbClr val="1B1B1B"/>
                </a:solidFill>
                <a:latin typeface="Arial Nova Cond" panose="020B0506020202020204" pitchFamily="34" charset="0"/>
                <a:cs typeface="FrankRuehl" panose="020E0503060101010101" pitchFamily="34" charset="-79"/>
              </a:rPr>
              <a:t>ALABAMA DEPARTMENT OF MENTAL HEALTH</a:t>
            </a:r>
          </a:p>
          <a:p>
            <a:pPr algn="l">
              <a:lnSpc>
                <a:spcPct val="100000"/>
              </a:lnSpc>
            </a:pPr>
            <a:r>
              <a:rPr lang="en-US" sz="2000" b="1" dirty="0">
                <a:solidFill>
                  <a:srgbClr val="1B1B1B"/>
                </a:solidFill>
                <a:latin typeface="Arial Nova Cond" panose="020B0506020202020204" pitchFamily="34" charset="0"/>
                <a:cs typeface="FrankRuehl" panose="020E0503060101010101" pitchFamily="34" charset="-79"/>
              </a:rPr>
              <a:t>DIVISION OF DEVELOPMENTAL DISABILITIES</a:t>
            </a:r>
          </a:p>
          <a:p>
            <a:pPr algn="l">
              <a:lnSpc>
                <a:spcPct val="100000"/>
              </a:lnSpc>
            </a:pPr>
            <a:r>
              <a:rPr lang="en-US" sz="2000" b="1" dirty="0">
                <a:solidFill>
                  <a:srgbClr val="1B1B1B"/>
                </a:solidFill>
                <a:latin typeface="Arial Nova Cond" panose="020B0506020202020204" pitchFamily="34" charset="0"/>
                <a:cs typeface="FrankRuehl" panose="020E0503060101010101" pitchFamily="34" charset="-79"/>
              </a:rPr>
              <a:t>OFFICE OF QUALITY ENHANCEMENT </a:t>
            </a:r>
          </a:p>
          <a:p>
            <a:pPr algn="l"/>
            <a:endParaRPr lang="en-US" sz="2000" dirty="0">
              <a:solidFill>
                <a:srgbClr val="1B1B1B"/>
              </a:solidFill>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Magnifying glass">
            <a:extLst>
              <a:ext uri="{FF2B5EF4-FFF2-40B4-BE49-F238E27FC236}">
                <a16:creationId xmlns:a16="http://schemas.microsoft.com/office/drawing/2014/main" id="{5DFFF614-FDFD-4829-A036-DBC14E228A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7725" y="2612676"/>
            <a:ext cx="1632648" cy="1632648"/>
          </a:xfrm>
          <a:prstGeom prst="rect">
            <a:avLst/>
          </a:prstGeom>
        </p:spPr>
      </p:pic>
      <p:pic>
        <p:nvPicPr>
          <p:cNvPr id="4" name="Audio 3">
            <a:hlinkClick r:id="" action="ppaction://media"/>
            <a:extLst>
              <a:ext uri="{FF2B5EF4-FFF2-40B4-BE49-F238E27FC236}">
                <a16:creationId xmlns:a16="http://schemas.microsoft.com/office/drawing/2014/main" id="{06CF4BC6-CE81-421F-8738-FAD6E9B5B7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04298639"/>
      </p:ext>
    </p:extLst>
  </p:cSld>
  <p:clrMapOvr>
    <a:masterClrMapping/>
  </p:clrMapOvr>
  <mc:AlternateContent xmlns:mc="http://schemas.openxmlformats.org/markup-compatibility/2006">
    <mc:Choice xmlns:p14="http://schemas.microsoft.com/office/powerpoint/2010/main" Requires="p14">
      <p:transition spd="slow" p14:dur="2000" advTm="12311"/>
    </mc:Choice>
    <mc:Fallback>
      <p:transition spd="slow" advTm="12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C0F78E-842D-47C0-B70B-CEFBEBB60654}"/>
              </a:ext>
            </a:extLst>
          </p:cNvPr>
          <p:cNvSpPr>
            <a:spLocks noGrp="1"/>
          </p:cNvSpPr>
          <p:nvPr>
            <p:ph type="title"/>
          </p:nvPr>
        </p:nvSpPr>
        <p:spPr>
          <a:xfrm>
            <a:off x="731519" y="731520"/>
            <a:ext cx="10666145" cy="1426464"/>
          </a:xfrm>
        </p:spPr>
        <p:txBody>
          <a:bodyPr>
            <a:normAutofit/>
          </a:bodyPr>
          <a:lstStyle/>
          <a:p>
            <a:r>
              <a:rPr lang="en-US" b="1">
                <a:solidFill>
                  <a:srgbClr val="FFFFFF"/>
                </a:solidFill>
                <a:latin typeface="Franklin Gothic Medium" panose="020B0603020102020204" pitchFamily="34" charset="0"/>
              </a:rPr>
              <a:t>ADMH CONDUCTNG SERIOUS INVESTIGATION TRAINING</a:t>
            </a:r>
            <a:endParaRPr lang="en-US">
              <a:solidFill>
                <a:srgbClr val="FFFFFF"/>
              </a:solidFill>
              <a:latin typeface="Franklin Gothic Medium" panose="020B0603020102020204" pitchFamily="34" charset="0"/>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1B299E-4CA5-41DF-A577-258CB91D6D5D}"/>
              </a:ext>
            </a:extLst>
          </p:cNvPr>
          <p:cNvSpPr>
            <a:spLocks noGrp="1"/>
          </p:cNvSpPr>
          <p:nvPr>
            <p:ph idx="1"/>
          </p:nvPr>
        </p:nvSpPr>
        <p:spPr>
          <a:xfrm>
            <a:off x="789456" y="2789918"/>
            <a:ext cx="8370393" cy="3300196"/>
          </a:xfrm>
        </p:spPr>
        <p:txBody>
          <a:bodyPr anchor="ctr">
            <a:normAutofit/>
          </a:bodyPr>
          <a:lstStyle/>
          <a:p>
            <a:pPr marL="0" indent="0">
              <a:buNone/>
            </a:pPr>
            <a:r>
              <a:rPr lang="en-US" sz="2600"/>
              <a:t>Community providers and ADMH staff can register for the Conducting Serious Investigation Training by visiting: </a:t>
            </a:r>
            <a:r>
              <a:rPr lang="en-US" sz="2600" u="sng">
                <a:hlinkClick r:id="rId4"/>
              </a:rPr>
              <a:t>https://bit.ly/3l3Cktm</a:t>
            </a:r>
            <a:r>
              <a:rPr lang="en-US" sz="2600"/>
              <a:t> or by visiting the training section of ADMH’s Provider Portal page at </a:t>
            </a:r>
            <a:r>
              <a:rPr lang="en-US" sz="2600" u="sng">
                <a:hlinkClick r:id="rId5"/>
              </a:rPr>
              <a:t>https://mh.alabama.gov/training/</a:t>
            </a:r>
            <a:r>
              <a:rPr lang="en-US" sz="2600"/>
              <a:t>. </a:t>
            </a:r>
          </a:p>
          <a:p>
            <a:pPr marL="0" indent="0">
              <a:buNone/>
            </a:pPr>
            <a:endParaRPr lang="en-US" sz="2600"/>
          </a:p>
        </p:txBody>
      </p:sp>
      <p:sp>
        <p:nvSpPr>
          <p:cNvPr id="5"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Audio 3">
            <a:hlinkClick r:id="" action="ppaction://media"/>
            <a:extLst>
              <a:ext uri="{FF2B5EF4-FFF2-40B4-BE49-F238E27FC236}">
                <a16:creationId xmlns:a16="http://schemas.microsoft.com/office/drawing/2014/main" id="{3F4F0ED5-37A3-41A5-8FF0-8A5FF5D37F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03051551"/>
      </p:ext>
    </p:extLst>
  </p:cSld>
  <p:clrMapOvr>
    <a:masterClrMapping/>
  </p:clrMapOvr>
  <mc:AlternateContent xmlns:mc="http://schemas.openxmlformats.org/markup-compatibility/2006" xmlns:p14="http://schemas.microsoft.com/office/powerpoint/2010/main">
    <mc:Choice Requires="p14">
      <p:transition spd="slow" p14:dur="2000" advTm="17071"/>
    </mc:Choice>
    <mc:Fallback xmlns="">
      <p:transition spd="slow" advTm="17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C865686-D274-4F0F-84A5-128989EE3B33}"/>
              </a:ext>
            </a:extLst>
          </p:cNvPr>
          <p:cNvSpPr>
            <a:spLocks noGrp="1"/>
          </p:cNvSpPr>
          <p:nvPr>
            <p:ph type="title"/>
          </p:nvPr>
        </p:nvSpPr>
        <p:spPr>
          <a:xfrm>
            <a:off x="777240" y="731519"/>
            <a:ext cx="2845191" cy="3237579"/>
          </a:xfrm>
        </p:spPr>
        <p:txBody>
          <a:bodyPr>
            <a:normAutofit/>
          </a:bodyPr>
          <a:lstStyle/>
          <a:p>
            <a:r>
              <a:rPr lang="en-US" sz="2900">
                <a:solidFill>
                  <a:srgbClr val="FFFFFF"/>
                </a:solidFill>
                <a:latin typeface="Franklin Gothic Medium" panose="020B0603020102020204" pitchFamily="34" charset="0"/>
              </a:rPr>
              <a:t>INCIDENTS REQUIRING INVESTIGATIONS</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FDC69F-5529-467E-89CF-D1E27FC54921}"/>
              </a:ext>
            </a:extLst>
          </p:cNvPr>
          <p:cNvSpPr>
            <a:spLocks noGrp="1"/>
          </p:cNvSpPr>
          <p:nvPr>
            <p:ph idx="1"/>
          </p:nvPr>
        </p:nvSpPr>
        <p:spPr>
          <a:xfrm>
            <a:off x="4379709" y="686862"/>
            <a:ext cx="7037591" cy="5475129"/>
          </a:xfrm>
        </p:spPr>
        <p:txBody>
          <a:bodyPr anchor="ctr">
            <a:normAutofit/>
          </a:bodyPr>
          <a:lstStyle/>
          <a:p>
            <a:pPr marL="0" indent="0">
              <a:buNone/>
            </a:pPr>
            <a:r>
              <a:rPr lang="en-US" sz="1800">
                <a:latin typeface="Franklin Gothic Medium" panose="020B0603020102020204" pitchFamily="34" charset="0"/>
              </a:rPr>
              <a:t>All allegations or suspicions of abuse, neglect, mistreatment, or exploitation, and other critical incidents reportable to Department of Human Resources (DHR) or local authorities for suspected felony assault, must be investigated. </a:t>
            </a:r>
          </a:p>
          <a:p>
            <a:pPr marL="0" indent="0">
              <a:buNone/>
            </a:pPr>
            <a:endParaRPr lang="en-US" sz="1800">
              <a:latin typeface="Franklin Gothic Medium" panose="020B0603020102020204" pitchFamily="34" charset="0"/>
            </a:endParaRPr>
          </a:p>
          <a:p>
            <a:pPr lvl="0">
              <a:buFont typeface="Wingdings" panose="05000000000000000000" pitchFamily="2" charset="2"/>
              <a:buChar char="§"/>
            </a:pPr>
            <a:r>
              <a:rPr lang="en-US" sz="1800">
                <a:latin typeface="Franklin Gothic Medium" panose="020B0603020102020204" pitchFamily="34" charset="0"/>
              </a:rPr>
              <a:t>The provider shall take immediate action to ensure the person’s safety.</a:t>
            </a:r>
          </a:p>
          <a:p>
            <a:pPr lvl="0">
              <a:buFont typeface="Wingdings" panose="05000000000000000000" pitchFamily="2" charset="2"/>
              <a:buChar char="§"/>
            </a:pPr>
            <a:r>
              <a:rPr lang="en-US" sz="1800">
                <a:latin typeface="Franklin Gothic Medium" panose="020B0603020102020204" pitchFamily="34" charset="0"/>
              </a:rPr>
              <a:t>GERs are to be prepared as soon as possible and approved within 24 hours.</a:t>
            </a:r>
          </a:p>
          <a:p>
            <a:pPr lvl="0">
              <a:buFont typeface="Wingdings" panose="05000000000000000000" pitchFamily="2" charset="2"/>
              <a:buChar char="§"/>
            </a:pPr>
            <a:r>
              <a:rPr lang="en-US" sz="1800">
                <a:latin typeface="Franklin Gothic Medium" panose="020B0603020102020204" pitchFamily="34" charset="0"/>
              </a:rPr>
              <a:t>As soon as possible, but not later than 15 working days from occurrence of the incident, the provider shall create a GER Resolution in THERAP, including a summary of the completed investigation. When the GER Resolution is not attached to the original GER, the Regional Incident Manager will attach the completed GER Resolution to the original GER in THERAP. </a:t>
            </a:r>
          </a:p>
          <a:p>
            <a:pPr lvl="0">
              <a:buFont typeface="Wingdings" panose="05000000000000000000" pitchFamily="2" charset="2"/>
              <a:buChar char="§"/>
            </a:pPr>
            <a:r>
              <a:rPr lang="en-US" sz="1800">
                <a:latin typeface="Franklin Gothic Medium" panose="020B0603020102020204" pitchFamily="34" charset="0"/>
              </a:rPr>
              <a:t>Within 5 working days after receiving the investigation report, the RCS Director or designee will review, approve and close the GER Resolution. </a:t>
            </a:r>
          </a:p>
          <a:p>
            <a:pPr marL="0" indent="0">
              <a:buNone/>
            </a:pPr>
            <a:endParaRPr lang="en-US" sz="1800"/>
          </a:p>
        </p:txBody>
      </p:sp>
      <p:pic>
        <p:nvPicPr>
          <p:cNvPr id="4" name="Audio 3">
            <a:hlinkClick r:id="" action="ppaction://media"/>
            <a:extLst>
              <a:ext uri="{FF2B5EF4-FFF2-40B4-BE49-F238E27FC236}">
                <a16:creationId xmlns:a16="http://schemas.microsoft.com/office/drawing/2014/main" id="{4EF4F6F3-D88A-4B64-919C-575B83A888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8680622"/>
      </p:ext>
    </p:extLst>
  </p:cSld>
  <p:clrMapOvr>
    <a:masterClrMapping/>
  </p:clrMapOvr>
  <mc:AlternateContent xmlns:mc="http://schemas.openxmlformats.org/markup-compatibility/2006" xmlns:p14="http://schemas.microsoft.com/office/powerpoint/2010/main">
    <mc:Choice Requires="p14">
      <p:transition spd="slow" p14:dur="2000" advTm="61030"/>
    </mc:Choice>
    <mc:Fallback xmlns="">
      <p:transition spd="slow" advTm="61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E962C5-11CF-4992-BF78-8DBD9F75CD5C}"/>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latin typeface="Franklin Gothic Medium" panose="020B0603020102020204" pitchFamily="34" charset="0"/>
              </a:rPr>
              <a:t>INVESTIGATIONS BY LEVEL OF HARM</a:t>
            </a:r>
          </a:p>
        </p:txBody>
      </p:sp>
      <p:graphicFrame>
        <p:nvGraphicFramePr>
          <p:cNvPr id="5" name="Content Placeholder 2">
            <a:extLst>
              <a:ext uri="{FF2B5EF4-FFF2-40B4-BE49-F238E27FC236}">
                <a16:creationId xmlns:a16="http://schemas.microsoft.com/office/drawing/2014/main" id="{6767A938-267D-4AAB-BE04-F64F6C55F090}"/>
              </a:ext>
            </a:extLst>
          </p:cNvPr>
          <p:cNvGraphicFramePr>
            <a:graphicFrameLocks noGrp="1"/>
          </p:cNvGraphicFramePr>
          <p:nvPr>
            <p:ph idx="1"/>
            <p:extLst>
              <p:ext uri="{D42A27DB-BD31-4B8C-83A1-F6EECF244321}">
                <p14:modId xmlns:p14="http://schemas.microsoft.com/office/powerpoint/2010/main" val="1358903895"/>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7FD6C71F-1BC1-47D7-A6EC-85503B6E8C7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93521747"/>
      </p:ext>
    </p:extLst>
  </p:cSld>
  <p:clrMapOvr>
    <a:masterClrMapping/>
  </p:clrMapOvr>
  <mc:AlternateContent xmlns:mc="http://schemas.openxmlformats.org/markup-compatibility/2006" xmlns:p14="http://schemas.microsoft.com/office/powerpoint/2010/main">
    <mc:Choice Requires="p14">
      <p:transition spd="slow" p14:dur="2000" advTm="24388"/>
    </mc:Choice>
    <mc:Fallback xmlns="">
      <p:transition spd="slow" advTm="243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473B5-8A2E-4F2F-939D-7E8075EDC912}"/>
              </a:ext>
            </a:extLst>
          </p:cNvPr>
          <p:cNvSpPr>
            <a:spLocks noGrp="1"/>
          </p:cNvSpPr>
          <p:nvPr>
            <p:ph type="title"/>
          </p:nvPr>
        </p:nvSpPr>
        <p:spPr>
          <a:xfrm>
            <a:off x="965199" y="851517"/>
            <a:ext cx="5130795" cy="1461778"/>
          </a:xfrm>
        </p:spPr>
        <p:txBody>
          <a:bodyPr>
            <a:normAutofit/>
          </a:bodyPr>
          <a:lstStyle/>
          <a:p>
            <a:r>
              <a:rPr lang="en-US" sz="4000">
                <a:latin typeface="Franklin Gothic Medium" panose="020B0603020102020204" pitchFamily="34" charset="0"/>
              </a:rPr>
              <a:t>DMH INVESTIGATIONS</a:t>
            </a:r>
          </a:p>
        </p:txBody>
      </p:sp>
      <p:sp>
        <p:nvSpPr>
          <p:cNvPr id="3" name="Content Placeholder 2">
            <a:extLst>
              <a:ext uri="{FF2B5EF4-FFF2-40B4-BE49-F238E27FC236}">
                <a16:creationId xmlns:a16="http://schemas.microsoft.com/office/drawing/2014/main" id="{57B0374C-E46D-475F-A0C9-C0A190F51FA3}"/>
              </a:ext>
            </a:extLst>
          </p:cNvPr>
          <p:cNvSpPr>
            <a:spLocks noGrp="1"/>
          </p:cNvSpPr>
          <p:nvPr>
            <p:ph idx="1"/>
          </p:nvPr>
        </p:nvSpPr>
        <p:spPr>
          <a:xfrm>
            <a:off x="965199" y="2006111"/>
            <a:ext cx="5022645" cy="4246510"/>
          </a:xfrm>
        </p:spPr>
        <p:txBody>
          <a:bodyPr>
            <a:normAutofit/>
          </a:bodyPr>
          <a:lstStyle/>
          <a:p>
            <a:pPr lvl="0">
              <a:buFont typeface="Wingdings" panose="05000000000000000000" pitchFamily="2" charset="2"/>
              <a:buChar char="§"/>
            </a:pPr>
            <a:r>
              <a:rPr lang="en-US" sz="1800" dirty="0">
                <a:latin typeface="Franklin Gothic Medium" panose="020B0603020102020204" pitchFamily="34" charset="0"/>
              </a:rPr>
              <a:t>DD investigation assignments should be rotated by qualified RCS staff. Responsibility for reporting, investigating and taking corrective actions related to reportable incidents is shared by the provider agency, state and in some cases, law enforcement and other external agencies. </a:t>
            </a:r>
          </a:p>
          <a:p>
            <a:pPr lvl="0">
              <a:buFont typeface="Wingdings" panose="05000000000000000000" pitchFamily="2" charset="2"/>
              <a:buChar char="§"/>
            </a:pPr>
            <a:r>
              <a:rPr lang="en-US" sz="1800" dirty="0">
                <a:latin typeface="Franklin Gothic Medium" panose="020B0603020102020204" pitchFamily="34" charset="0"/>
              </a:rPr>
              <a:t>Investigations completed by ADMH staff should be sent to the Regional Incident Manager and as soon as possible, but not later than 15 working days from occurrence of the incident, the incident manager shall create a GER Resolution in THERAP, including a summary of the completed investigation. </a:t>
            </a:r>
          </a:p>
          <a:p>
            <a:endParaRPr lang="en-US" sz="1500" dirty="0"/>
          </a:p>
        </p:txBody>
      </p:sp>
      <p:sp>
        <p:nvSpPr>
          <p:cNvPr id="14" name="Freeform: Shape 1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aptop Secure">
            <a:extLst>
              <a:ext uri="{FF2B5EF4-FFF2-40B4-BE49-F238E27FC236}">
                <a16:creationId xmlns:a16="http://schemas.microsoft.com/office/drawing/2014/main" id="{E4344E96-A9DE-4187-B351-4972744BC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5330" y="2105470"/>
            <a:ext cx="3217333" cy="3217333"/>
          </a:xfrm>
          <a:prstGeom prst="rect">
            <a:avLst/>
          </a:prstGeom>
        </p:spPr>
      </p:pic>
      <p:pic>
        <p:nvPicPr>
          <p:cNvPr id="6" name="Audio 5">
            <a:hlinkClick r:id="" action="ppaction://media"/>
            <a:extLst>
              <a:ext uri="{FF2B5EF4-FFF2-40B4-BE49-F238E27FC236}">
                <a16:creationId xmlns:a16="http://schemas.microsoft.com/office/drawing/2014/main" id="{5298B9D8-395A-439C-83F7-2B88C6CEA4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00359445"/>
      </p:ext>
    </p:extLst>
  </p:cSld>
  <p:clrMapOvr>
    <a:masterClrMapping/>
  </p:clrMapOvr>
  <mc:AlternateContent xmlns:mc="http://schemas.openxmlformats.org/markup-compatibility/2006" xmlns:p14="http://schemas.microsoft.com/office/powerpoint/2010/main">
    <mc:Choice Requires="p14">
      <p:transition spd="slow" p14:dur="2000" advTm="37660"/>
    </mc:Choice>
    <mc:Fallback xmlns="">
      <p:transition spd="slow" advTm="37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3DF1BF6-BDA1-496F-A1A4-3DDA34C2E96E}"/>
              </a:ext>
            </a:extLst>
          </p:cNvPr>
          <p:cNvSpPr>
            <a:spLocks noGrp="1"/>
          </p:cNvSpPr>
          <p:nvPr>
            <p:ph type="title"/>
          </p:nvPr>
        </p:nvSpPr>
        <p:spPr>
          <a:xfrm>
            <a:off x="731520" y="731520"/>
            <a:ext cx="6089904" cy="1426464"/>
          </a:xfrm>
        </p:spPr>
        <p:txBody>
          <a:bodyPr>
            <a:normAutofit/>
          </a:bodyPr>
          <a:lstStyle/>
          <a:p>
            <a:r>
              <a:rPr lang="en-US" sz="4100">
                <a:solidFill>
                  <a:srgbClr val="FFFFFF"/>
                </a:solidFill>
                <a:latin typeface="Franklin Gothic Medium" panose="020B0603020102020204" pitchFamily="34" charset="0"/>
              </a:rPr>
              <a:t>INVESTIGATION RESPONSIBILITIES (1 of 2)</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969E01-D12A-44C8-825F-FA1665502F32}"/>
              </a:ext>
            </a:extLst>
          </p:cNvPr>
          <p:cNvSpPr>
            <a:spLocks noGrp="1"/>
          </p:cNvSpPr>
          <p:nvPr>
            <p:ph idx="1"/>
          </p:nvPr>
        </p:nvSpPr>
        <p:spPr>
          <a:xfrm>
            <a:off x="789456" y="2798385"/>
            <a:ext cx="10597729" cy="3283260"/>
          </a:xfrm>
        </p:spPr>
        <p:txBody>
          <a:bodyPr anchor="ctr">
            <a:normAutofit/>
          </a:bodyPr>
          <a:lstStyle/>
          <a:p>
            <a:pPr marL="0" indent="0">
              <a:buNone/>
            </a:pPr>
            <a:r>
              <a:rPr lang="en-US" sz="1700">
                <a:latin typeface="Franklin Gothic Medium" panose="020B0603020102020204" pitchFamily="34" charset="0"/>
              </a:rPr>
              <a:t>RCS, Advocacy or other designated offices of the ADMH should conduct independent investigations of all serious incidents as follows:  </a:t>
            </a:r>
          </a:p>
          <a:p>
            <a:pPr lvl="0">
              <a:buFont typeface="Wingdings" panose="05000000000000000000" pitchFamily="2" charset="2"/>
              <a:buChar char="§"/>
            </a:pPr>
            <a:r>
              <a:rPr lang="en-US" sz="1700">
                <a:latin typeface="Franklin Gothic Medium" panose="020B0603020102020204" pitchFamily="34" charset="0"/>
              </a:rPr>
              <a:t>allegations of physical or sexual abuse and neglect that result in serious or repeated injury to individuals; </a:t>
            </a:r>
          </a:p>
          <a:p>
            <a:pPr>
              <a:buFont typeface="Wingdings" panose="05000000000000000000" pitchFamily="2" charset="2"/>
              <a:buChar char="§"/>
            </a:pPr>
            <a:endParaRPr lang="en-US" sz="1700">
              <a:latin typeface="Franklin Gothic Medium" panose="020B0603020102020204" pitchFamily="34" charset="0"/>
            </a:endParaRPr>
          </a:p>
          <a:p>
            <a:pPr lvl="0">
              <a:buFont typeface="Wingdings" panose="05000000000000000000" pitchFamily="2" charset="2"/>
              <a:buChar char="§"/>
            </a:pPr>
            <a:r>
              <a:rPr lang="en-US" sz="1700">
                <a:latin typeface="Franklin Gothic Medium" panose="020B0603020102020204" pitchFamily="34" charset="0"/>
              </a:rPr>
              <a:t>allegations of exploitation in which the goods stolen are valued at more than $250 or thefts of lesser value occurring repeatedly; </a:t>
            </a:r>
          </a:p>
          <a:p>
            <a:pPr>
              <a:buFont typeface="Wingdings" panose="05000000000000000000" pitchFamily="2" charset="2"/>
              <a:buChar char="§"/>
            </a:pPr>
            <a:endParaRPr lang="en-US" sz="1700">
              <a:latin typeface="Franklin Gothic Medium" panose="020B0603020102020204" pitchFamily="34" charset="0"/>
            </a:endParaRPr>
          </a:p>
          <a:p>
            <a:pPr lvl="0">
              <a:buFont typeface="Wingdings" panose="05000000000000000000" pitchFamily="2" charset="2"/>
              <a:buChar char="§"/>
            </a:pPr>
            <a:r>
              <a:rPr lang="en-US" sz="1700">
                <a:latin typeface="Franklin Gothic Medium" panose="020B0603020102020204" pitchFamily="34" charset="0"/>
              </a:rPr>
              <a:t>deaths that occurred unexpectedly or that appear or are alleged to be due to provider or support coordinator misconduct, abuse, or neglect; </a:t>
            </a:r>
          </a:p>
          <a:p>
            <a:pPr marL="0" indent="0">
              <a:buNone/>
            </a:pPr>
            <a:endParaRPr lang="en-US" sz="1700"/>
          </a:p>
        </p:txBody>
      </p:sp>
      <p:pic>
        <p:nvPicPr>
          <p:cNvPr id="5" name="Audio 4">
            <a:hlinkClick r:id="" action="ppaction://media"/>
            <a:extLst>
              <a:ext uri="{FF2B5EF4-FFF2-40B4-BE49-F238E27FC236}">
                <a16:creationId xmlns:a16="http://schemas.microsoft.com/office/drawing/2014/main" id="{861756B1-8ED7-4A96-8082-E58B70BD8A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16060379"/>
      </p:ext>
    </p:extLst>
  </p:cSld>
  <p:clrMapOvr>
    <a:masterClrMapping/>
  </p:clrMapOvr>
  <mc:AlternateContent xmlns:mc="http://schemas.openxmlformats.org/markup-compatibility/2006" xmlns:p14="http://schemas.microsoft.com/office/powerpoint/2010/main">
    <mc:Choice Requires="p14">
      <p:transition spd="slow" p14:dur="2000" advTm="41744"/>
    </mc:Choice>
    <mc:Fallback xmlns="">
      <p:transition spd="slow" advTm="41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3DF1BF6-BDA1-496F-A1A4-3DDA34C2E96E}"/>
              </a:ext>
            </a:extLst>
          </p:cNvPr>
          <p:cNvSpPr>
            <a:spLocks noGrp="1"/>
          </p:cNvSpPr>
          <p:nvPr>
            <p:ph type="title"/>
          </p:nvPr>
        </p:nvSpPr>
        <p:spPr>
          <a:xfrm>
            <a:off x="731520" y="731520"/>
            <a:ext cx="6089904" cy="1426464"/>
          </a:xfrm>
        </p:spPr>
        <p:txBody>
          <a:bodyPr>
            <a:normAutofit/>
          </a:bodyPr>
          <a:lstStyle/>
          <a:p>
            <a:r>
              <a:rPr lang="en-US" sz="4100">
                <a:solidFill>
                  <a:srgbClr val="FFFFFF"/>
                </a:solidFill>
                <a:latin typeface="Franklin Gothic Medium" panose="020B0603020102020204" pitchFamily="34" charset="0"/>
              </a:rPr>
              <a:t>INVESTIGATION RESPONSIBILITIES (2 of 2)</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969E01-D12A-44C8-825F-FA1665502F32}"/>
              </a:ext>
            </a:extLst>
          </p:cNvPr>
          <p:cNvSpPr>
            <a:spLocks noGrp="1"/>
          </p:cNvSpPr>
          <p:nvPr>
            <p:ph idx="1"/>
          </p:nvPr>
        </p:nvSpPr>
        <p:spPr>
          <a:xfrm>
            <a:off x="789456" y="2798385"/>
            <a:ext cx="10597729" cy="3283260"/>
          </a:xfrm>
        </p:spPr>
        <p:txBody>
          <a:bodyPr anchor="ctr">
            <a:normAutofit fontScale="92500" lnSpcReduction="20000"/>
          </a:bodyPr>
          <a:lstStyle/>
          <a:p>
            <a:pPr lvl="0">
              <a:buFont typeface="Wingdings" panose="05000000000000000000" pitchFamily="2" charset="2"/>
              <a:buChar char="§"/>
            </a:pPr>
            <a:r>
              <a:rPr lang="en-US" sz="1600" dirty="0">
                <a:latin typeface="Franklin Gothic Medium" panose="020B0603020102020204" pitchFamily="34" charset="0"/>
              </a:rPr>
              <a:t>incidents that result in potentially life-threatening or serious injury or illness that are alleged to be due to provider or support coordinator misconduct, abuse, or neglect </a:t>
            </a:r>
          </a:p>
          <a:p>
            <a:pPr lvl="0">
              <a:buFont typeface="Wingdings" panose="05000000000000000000" pitchFamily="2" charset="2"/>
              <a:buChar char="§"/>
            </a:pPr>
            <a:r>
              <a:rPr lang="en-US" sz="1600" dirty="0">
                <a:latin typeface="Franklin Gothic Medium" panose="020B0603020102020204" pitchFamily="34" charset="0"/>
              </a:rPr>
              <a:t>incidents that occurred under suspicious circumstances (e.g., repetitive ER visits, or multiple uses of physical restraints per day);  </a:t>
            </a:r>
          </a:p>
          <a:p>
            <a:pPr marL="0" lvl="0" indent="0">
              <a:buNone/>
            </a:pPr>
            <a:endParaRPr lang="en-US" sz="1600" dirty="0">
              <a:latin typeface="Franklin Gothic Medium" panose="020B0603020102020204" pitchFamily="34" charset="0"/>
            </a:endParaRPr>
          </a:p>
          <a:p>
            <a:pPr lvl="0">
              <a:buFont typeface="Wingdings" panose="05000000000000000000" pitchFamily="2" charset="2"/>
              <a:buChar char="§"/>
            </a:pPr>
            <a:r>
              <a:rPr lang="en-US" sz="1600" dirty="0">
                <a:latin typeface="Franklin Gothic Medium" panose="020B0603020102020204" pitchFamily="34" charset="0"/>
              </a:rPr>
              <a:t>suspicious/unnatural deaths, allegations of sexual abuse and Level 3 medication errors must be conducted by the RCS nurse. </a:t>
            </a:r>
          </a:p>
          <a:p>
            <a:pPr>
              <a:buFont typeface="Wingdings" panose="05000000000000000000" pitchFamily="2" charset="2"/>
              <a:buChar char="§"/>
            </a:pPr>
            <a:endParaRPr lang="en-US" sz="1600" dirty="0">
              <a:latin typeface="Franklin Gothic Medium" panose="020B0603020102020204" pitchFamily="34" charset="0"/>
            </a:endParaRPr>
          </a:p>
          <a:p>
            <a:pPr lvl="0">
              <a:buFont typeface="Wingdings" panose="05000000000000000000" pitchFamily="2" charset="2"/>
              <a:buChar char="§"/>
            </a:pPr>
            <a:r>
              <a:rPr lang="en-US" sz="1600" dirty="0">
                <a:latin typeface="Franklin Gothic Medium" panose="020B0603020102020204" pitchFamily="34" charset="0"/>
              </a:rPr>
              <a:t>incidents that result in potentially life-threatening or serious injury due to environmental hazards (e.g., fires, drownings, serious automobile accidents, weather emergencies); and </a:t>
            </a:r>
          </a:p>
          <a:p>
            <a:pPr>
              <a:buFont typeface="Wingdings" panose="05000000000000000000" pitchFamily="2" charset="2"/>
              <a:buChar char="§"/>
            </a:pPr>
            <a:endParaRPr lang="en-US" sz="1600" dirty="0">
              <a:latin typeface="Franklin Gothic Medium" panose="020B0603020102020204" pitchFamily="34" charset="0"/>
            </a:endParaRPr>
          </a:p>
          <a:p>
            <a:pPr lvl="0">
              <a:buFont typeface="Wingdings" panose="05000000000000000000" pitchFamily="2" charset="2"/>
              <a:buChar char="§"/>
            </a:pPr>
            <a:r>
              <a:rPr lang="en-US" sz="1600" dirty="0">
                <a:latin typeface="Franklin Gothic Medium" panose="020B0603020102020204" pitchFamily="34" charset="0"/>
              </a:rPr>
              <a:t>incidents that result in potential criminal charges or incarceration of recipients or provider agency employees, agents or volunteers. </a:t>
            </a:r>
          </a:p>
          <a:p>
            <a:pPr marL="0" indent="0">
              <a:buNone/>
            </a:pPr>
            <a:endParaRPr lang="en-US" sz="1300" dirty="0"/>
          </a:p>
        </p:txBody>
      </p:sp>
      <p:pic>
        <p:nvPicPr>
          <p:cNvPr id="16" name="Audio 15">
            <a:hlinkClick r:id="" action="ppaction://media"/>
            <a:extLst>
              <a:ext uri="{FF2B5EF4-FFF2-40B4-BE49-F238E27FC236}">
                <a16:creationId xmlns:a16="http://schemas.microsoft.com/office/drawing/2014/main" id="{0E57EF66-781A-4B9B-8E6C-023F85BB4A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14517697"/>
      </p:ext>
    </p:extLst>
  </p:cSld>
  <p:clrMapOvr>
    <a:masterClrMapping/>
  </p:clrMapOvr>
  <mc:AlternateContent xmlns:mc="http://schemas.openxmlformats.org/markup-compatibility/2006" xmlns:p14="http://schemas.microsoft.com/office/powerpoint/2010/main">
    <mc:Choice Requires="p14">
      <p:transition spd="slow" p14:dur="2000" advTm="53922"/>
    </mc:Choice>
    <mc:Fallback xmlns="">
      <p:transition spd="slow" advTm="53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4AC37DF-DB2B-412D-9AEB-0A0B98FFCA06}"/>
              </a:ext>
            </a:extLst>
          </p:cNvPr>
          <p:cNvSpPr>
            <a:spLocks noGrp="1"/>
          </p:cNvSpPr>
          <p:nvPr>
            <p:ph type="title"/>
          </p:nvPr>
        </p:nvSpPr>
        <p:spPr>
          <a:xfrm>
            <a:off x="774700" y="761999"/>
            <a:ext cx="3759200" cy="5368413"/>
          </a:xfrm>
        </p:spPr>
        <p:txBody>
          <a:bodyPr>
            <a:normAutofit/>
          </a:bodyPr>
          <a:lstStyle/>
          <a:p>
            <a:r>
              <a:rPr lang="en-US" sz="4100">
                <a:solidFill>
                  <a:srgbClr val="FFFFFF"/>
                </a:solidFill>
                <a:latin typeface="Franklin Gothic Medium" panose="020B0603020102020204" pitchFamily="34" charset="0"/>
              </a:rPr>
              <a:t>INVESTIGATION PERFORMANCE STANDARDS</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46007"/>
            <a:ext cx="6684131" cy="390942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4974-5033-44C7-A37B-F5F94AEB4D43}"/>
              </a:ext>
            </a:extLst>
          </p:cNvPr>
          <p:cNvSpPr>
            <a:spLocks noGrp="1"/>
          </p:cNvSpPr>
          <p:nvPr>
            <p:ph idx="1"/>
          </p:nvPr>
        </p:nvSpPr>
        <p:spPr>
          <a:xfrm>
            <a:off x="5363497" y="807709"/>
            <a:ext cx="6053804" cy="3219796"/>
          </a:xfrm>
        </p:spPr>
        <p:txBody>
          <a:bodyPr anchor="ctr">
            <a:normAutofit/>
          </a:bodyPr>
          <a:lstStyle/>
          <a:p>
            <a:pPr>
              <a:buFont typeface="Wingdings" panose="05000000000000000000" pitchFamily="2" charset="2"/>
              <a:buChar char="§"/>
            </a:pPr>
            <a:r>
              <a:rPr lang="en-US" sz="2200" dirty="0">
                <a:latin typeface="Franklin Gothic Medium" panose="020B0603020102020204" pitchFamily="34" charset="0"/>
              </a:rPr>
              <a:t>PCP</a:t>
            </a:r>
          </a:p>
          <a:p>
            <a:pPr>
              <a:buFont typeface="Wingdings" panose="05000000000000000000" pitchFamily="2" charset="2"/>
              <a:buChar char="§"/>
            </a:pPr>
            <a:r>
              <a:rPr lang="en-US" sz="2200" dirty="0">
                <a:latin typeface="Franklin Gothic Medium" panose="020B0603020102020204" pitchFamily="34" charset="0"/>
              </a:rPr>
              <a:t>Review Other Reported Incidents</a:t>
            </a:r>
          </a:p>
          <a:p>
            <a:pPr>
              <a:buFont typeface="Wingdings" panose="05000000000000000000" pitchFamily="2" charset="2"/>
              <a:buChar char="§"/>
            </a:pPr>
            <a:r>
              <a:rPr lang="en-US" sz="2200" dirty="0">
                <a:latin typeface="Franklin Gothic Medium" panose="020B0603020102020204" pitchFamily="34" charset="0"/>
              </a:rPr>
              <a:t>Circumstances </a:t>
            </a:r>
          </a:p>
          <a:p>
            <a:pPr>
              <a:buFont typeface="Wingdings" panose="05000000000000000000" pitchFamily="2" charset="2"/>
              <a:buChar char="§"/>
            </a:pPr>
            <a:r>
              <a:rPr lang="en-US" sz="2200" dirty="0">
                <a:latin typeface="Franklin Gothic Medium" panose="020B0603020102020204" pitchFamily="34" charset="0"/>
              </a:rPr>
              <a:t>Interviews</a:t>
            </a:r>
          </a:p>
          <a:p>
            <a:pPr>
              <a:buFont typeface="Wingdings" panose="05000000000000000000" pitchFamily="2" charset="2"/>
              <a:buChar char="§"/>
            </a:pPr>
            <a:r>
              <a:rPr lang="en-US" sz="2200" dirty="0">
                <a:latin typeface="Franklin Gothic Medium" panose="020B0603020102020204" pitchFamily="34" charset="0"/>
              </a:rPr>
              <a:t>Reports</a:t>
            </a:r>
          </a:p>
          <a:p>
            <a:pPr>
              <a:buFont typeface="Wingdings" panose="05000000000000000000" pitchFamily="2" charset="2"/>
              <a:buChar char="§"/>
            </a:pPr>
            <a:r>
              <a:rPr lang="en-US" sz="2200" dirty="0">
                <a:latin typeface="Franklin Gothic Medium" panose="020B0603020102020204" pitchFamily="34" charset="0"/>
              </a:rPr>
              <a:t>Relevant Documents &amp; Medical Records</a:t>
            </a:r>
          </a:p>
        </p:txBody>
      </p:sp>
      <p:sp>
        <p:nvSpPr>
          <p:cNvPr id="12" name="Rectangle 11">
            <a:extLst>
              <a:ext uri="{FF2B5EF4-FFF2-40B4-BE49-F238E27FC236}">
                <a16:creationId xmlns:a16="http://schemas.microsoft.com/office/drawing/2014/main" id="{485F61C1-E11D-4277-A3DB-09235ACE4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538155"/>
            <a:ext cx="3256170" cy="1865376"/>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4978" y="4535424"/>
            <a:ext cx="3263454" cy="1869241"/>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Audio 10">
            <a:hlinkClick r:id="" action="ppaction://media"/>
            <a:extLst>
              <a:ext uri="{FF2B5EF4-FFF2-40B4-BE49-F238E27FC236}">
                <a16:creationId xmlns:a16="http://schemas.microsoft.com/office/drawing/2014/main" id="{06DDB759-75B7-42CA-AAB1-EE93194C40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94518076"/>
      </p:ext>
    </p:extLst>
  </p:cSld>
  <p:clrMapOvr>
    <a:masterClrMapping/>
  </p:clrMapOvr>
  <mc:AlternateContent xmlns:mc="http://schemas.openxmlformats.org/markup-compatibility/2006" xmlns:p14="http://schemas.microsoft.com/office/powerpoint/2010/main">
    <mc:Choice Requires="p14">
      <p:transition spd="slow" p14:dur="2000" advTm="55910"/>
    </mc:Choice>
    <mc:Fallback xmlns="">
      <p:transition spd="slow" advTm="55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5ED1E-8CD0-43AF-BEF4-FDBCD40FACC7}"/>
              </a:ext>
            </a:extLst>
          </p:cNvPr>
          <p:cNvSpPr>
            <a:spLocks noGrp="1"/>
          </p:cNvSpPr>
          <p:nvPr>
            <p:ph type="title"/>
          </p:nvPr>
        </p:nvSpPr>
        <p:spPr>
          <a:xfrm>
            <a:off x="594360" y="637125"/>
            <a:ext cx="3802276" cy="5256371"/>
          </a:xfrm>
        </p:spPr>
        <p:txBody>
          <a:bodyPr>
            <a:normAutofit/>
          </a:bodyPr>
          <a:lstStyle/>
          <a:p>
            <a:r>
              <a:rPr lang="en-US" sz="4100">
                <a:solidFill>
                  <a:schemeClr val="bg1"/>
                </a:solidFill>
                <a:latin typeface="Franklin Gothic Medium" panose="020B0603020102020204" pitchFamily="34" charset="0"/>
              </a:rPr>
              <a:t>INVESTIGATION REPORTS</a:t>
            </a:r>
          </a:p>
        </p:txBody>
      </p:sp>
      <p:graphicFrame>
        <p:nvGraphicFramePr>
          <p:cNvPr id="5" name="Content Placeholder 2">
            <a:extLst>
              <a:ext uri="{FF2B5EF4-FFF2-40B4-BE49-F238E27FC236}">
                <a16:creationId xmlns:a16="http://schemas.microsoft.com/office/drawing/2014/main" id="{5FD672E6-6C99-4AE2-88C4-DB749AD24F20}"/>
              </a:ext>
            </a:extLst>
          </p:cNvPr>
          <p:cNvGraphicFramePr>
            <a:graphicFrameLocks noGrp="1"/>
          </p:cNvGraphicFramePr>
          <p:nvPr>
            <p:ph idx="1"/>
            <p:extLst>
              <p:ext uri="{D42A27DB-BD31-4B8C-83A1-F6EECF244321}">
                <p14:modId xmlns:p14="http://schemas.microsoft.com/office/powerpoint/2010/main" val="234437169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Audio 7">
            <a:hlinkClick r:id="" action="ppaction://media"/>
            <a:extLst>
              <a:ext uri="{FF2B5EF4-FFF2-40B4-BE49-F238E27FC236}">
                <a16:creationId xmlns:a16="http://schemas.microsoft.com/office/drawing/2014/main" id="{655C5EE6-2860-4864-BDD6-75BBE47BB9B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03875435"/>
      </p:ext>
    </p:extLst>
  </p:cSld>
  <p:clrMapOvr>
    <a:masterClrMapping/>
  </p:clrMapOvr>
  <mc:AlternateContent xmlns:mc="http://schemas.openxmlformats.org/markup-compatibility/2006" xmlns:p14="http://schemas.microsoft.com/office/powerpoint/2010/main">
    <mc:Choice Requires="p14">
      <p:transition spd="slow" p14:dur="2000" advTm="18962"/>
    </mc:Choice>
    <mc:Fallback xmlns="">
      <p:transition spd="slow" advTm="189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B00A309-84AC-4E0E-A97D-A0F8F12B6141}"/>
              </a:ext>
            </a:extLst>
          </p:cNvPr>
          <p:cNvSpPr>
            <a:spLocks noGrp="1"/>
          </p:cNvSpPr>
          <p:nvPr>
            <p:ph type="title"/>
          </p:nvPr>
        </p:nvSpPr>
        <p:spPr>
          <a:xfrm>
            <a:off x="731519" y="731520"/>
            <a:ext cx="10666145" cy="1426464"/>
          </a:xfrm>
        </p:spPr>
        <p:txBody>
          <a:bodyPr>
            <a:normAutofit/>
          </a:bodyPr>
          <a:lstStyle/>
          <a:p>
            <a:r>
              <a:rPr lang="en-US">
                <a:solidFill>
                  <a:srgbClr val="FFFFFF"/>
                </a:solidFill>
                <a:latin typeface="Franklin Gothic Medium" panose="020B0603020102020204" pitchFamily="34" charset="0"/>
              </a:rPr>
              <a:t>NOTIFICATION OF INVESTIGATION FINDINGS</a:t>
            </a:r>
            <a:br>
              <a:rPr lang="en-US">
                <a:solidFill>
                  <a:srgbClr val="FFFFFF"/>
                </a:solidFill>
              </a:rPr>
            </a:br>
            <a:endParaRPr lang="en-US">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FB9425-CCB3-4FCB-9465-29005A13ACEC}"/>
              </a:ext>
            </a:extLst>
          </p:cNvPr>
          <p:cNvSpPr>
            <a:spLocks noGrp="1"/>
          </p:cNvSpPr>
          <p:nvPr>
            <p:ph idx="1"/>
          </p:nvPr>
        </p:nvSpPr>
        <p:spPr>
          <a:xfrm>
            <a:off x="789456" y="2789918"/>
            <a:ext cx="8370393" cy="3300196"/>
          </a:xfrm>
        </p:spPr>
        <p:txBody>
          <a:bodyPr anchor="ctr">
            <a:normAutofit/>
          </a:bodyPr>
          <a:lstStyle/>
          <a:p>
            <a:pPr marL="0" indent="0">
              <a:buNone/>
            </a:pPr>
            <a:r>
              <a:rPr lang="en-US" sz="1600" dirty="0">
                <a:latin typeface="Franklin Gothic Medium" panose="020B0603020102020204" pitchFamily="34" charset="0"/>
              </a:rPr>
              <a:t>Summaries of investigation findings, conclusions, and recommendations for corrective action should be distributed to: </a:t>
            </a:r>
          </a:p>
          <a:p>
            <a:pPr marL="0" indent="0">
              <a:buNone/>
            </a:pPr>
            <a:endParaRPr lang="en-US" sz="1600" dirty="0">
              <a:latin typeface="Franklin Gothic Medium" panose="020B0603020102020204" pitchFamily="34" charset="0"/>
            </a:endParaRPr>
          </a:p>
          <a:p>
            <a:pPr lvl="0"/>
            <a:r>
              <a:rPr lang="en-US" sz="1600" dirty="0">
                <a:latin typeface="Franklin Gothic Medium" panose="020B0603020102020204" pitchFamily="34" charset="0"/>
              </a:rPr>
              <a:t>relevant service provider personnel including employees directly associated with the incident,  </a:t>
            </a:r>
          </a:p>
          <a:p>
            <a:endParaRPr lang="en-US" sz="1600" dirty="0">
              <a:latin typeface="Franklin Gothic Medium" panose="020B0603020102020204" pitchFamily="34" charset="0"/>
            </a:endParaRPr>
          </a:p>
          <a:p>
            <a:pPr lvl="0"/>
            <a:r>
              <a:rPr lang="en-US" sz="1600" dirty="0">
                <a:latin typeface="Franklin Gothic Medium" panose="020B0603020102020204" pitchFamily="34" charset="0"/>
              </a:rPr>
              <a:t>the service recipient’s support coordinator and support coordination agency, and  </a:t>
            </a:r>
          </a:p>
          <a:p>
            <a:pPr marL="0" indent="0">
              <a:buNone/>
            </a:pPr>
            <a:endParaRPr lang="en-US" sz="1600" dirty="0">
              <a:latin typeface="Franklin Gothic Medium" panose="020B0603020102020204" pitchFamily="34" charset="0"/>
            </a:endParaRPr>
          </a:p>
          <a:p>
            <a:pPr lvl="0"/>
            <a:r>
              <a:rPr lang="en-US" sz="1600" dirty="0">
                <a:latin typeface="Franklin Gothic Medium" panose="020B0603020102020204" pitchFamily="34" charset="0"/>
              </a:rPr>
              <a:t>the service recipient and his or her family. Legal representative or friends (with consent of the individual service recipient or their legal guardian or legal representative if the service recipient is unable to provide consent). </a:t>
            </a:r>
          </a:p>
          <a:p>
            <a:pPr marL="0" indent="0">
              <a:buNone/>
            </a:pPr>
            <a:endParaRPr lang="en-US" sz="16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Audio 6">
            <a:hlinkClick r:id="" action="ppaction://media"/>
            <a:extLst>
              <a:ext uri="{FF2B5EF4-FFF2-40B4-BE49-F238E27FC236}">
                <a16:creationId xmlns:a16="http://schemas.microsoft.com/office/drawing/2014/main" id="{B73EDC6E-078D-4035-B37C-7F8645669A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99308820"/>
      </p:ext>
    </p:extLst>
  </p:cSld>
  <p:clrMapOvr>
    <a:masterClrMapping/>
  </p:clrMapOvr>
  <mc:AlternateContent xmlns:mc="http://schemas.openxmlformats.org/markup-compatibility/2006" xmlns:p14="http://schemas.microsoft.com/office/powerpoint/2010/main">
    <mc:Choice Requires="p14">
      <p:transition spd="slow" p14:dur="2000" advTm="40114"/>
    </mc:Choice>
    <mc:Fallback xmlns="">
      <p:transition spd="slow" advTm="40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1275</Words>
  <Application>Microsoft Office PowerPoint</Application>
  <PresentationFormat>Widescreen</PresentationFormat>
  <Paragraphs>92</Paragraphs>
  <Slides>10</Slides>
  <Notes>7</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Nova Cond</vt:lpstr>
      <vt:lpstr>Calibri</vt:lpstr>
      <vt:lpstr>Calibri Light</vt:lpstr>
      <vt:lpstr>Franklin Gothic Book</vt:lpstr>
      <vt:lpstr>Franklin Gothic Medium</vt:lpstr>
      <vt:lpstr>Wingdings</vt:lpstr>
      <vt:lpstr>Office Theme</vt:lpstr>
      <vt:lpstr>CONDUCTING DD INVESTIGATIONS  IPMS TRAINING</vt:lpstr>
      <vt:lpstr>INCIDENTS REQUIRING INVESTIGATIONS</vt:lpstr>
      <vt:lpstr>INVESTIGATIONS BY LEVEL OF HARM</vt:lpstr>
      <vt:lpstr>DMH INVESTIGATIONS</vt:lpstr>
      <vt:lpstr>INVESTIGATION RESPONSIBILITIES (1 of 2)</vt:lpstr>
      <vt:lpstr>INVESTIGATION RESPONSIBILITIES (2 of 2)</vt:lpstr>
      <vt:lpstr>INVESTIGATION PERFORMANCE STANDARDS</vt:lpstr>
      <vt:lpstr>INVESTIGATION REPORTS</vt:lpstr>
      <vt:lpstr>NOTIFICATION OF INVESTIGATION FINDINGS </vt:lpstr>
      <vt:lpstr>ADMH CONDUCTNG SERIOUS INVESTIGATION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DD INVESTIGATIONS  IPMS TRAINING</dc:title>
  <dc:creator>Teresa McCall</dc:creator>
  <cp:lastModifiedBy>Teresa</cp:lastModifiedBy>
  <cp:revision>7</cp:revision>
  <dcterms:created xsi:type="dcterms:W3CDTF">2020-09-25T01:04:20Z</dcterms:created>
  <dcterms:modified xsi:type="dcterms:W3CDTF">2020-11-23T15:51:35Z</dcterms:modified>
</cp:coreProperties>
</file>