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7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81" r:id="rId23"/>
    <p:sldId id="279" r:id="rId24"/>
    <p:sldId id="302" r:id="rId25"/>
    <p:sldId id="30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5" r:id="rId37"/>
    <p:sldId id="291" r:id="rId38"/>
    <p:sldId id="293" r:id="rId39"/>
    <p:sldId id="298" r:id="rId40"/>
    <p:sldId id="299" r:id="rId41"/>
    <p:sldId id="292" r:id="rId42"/>
    <p:sldId id="296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1:19:2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1:24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0,'704'33,"-432"-15,-27 10,-25-2,177 3,-269-16,-89-7,1-2,0-1,0-3,1-1,61-9,-54 2,63-2,32-5,-97 9,0 2,79 4,-80 2,1-3,80-10,-77 4,88-1,-86 7,76-11,-97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1:59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0,'1484'0,"-1462"0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2:15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0,'895'0,"-874"1,0 1,0 1,0 1,0 1,-1 0,0 2,0 0,-1 2,0 0,0 0,31 23,-36-23,0-2,1 1,0-2,0 0,0-1,1-1,20 4,8-2,58-1,-18-1,23 8,-59-5,63 0,-104-7,50 1,0-3,85-14,-76 7,0 3,-1 4,78 5,-14 0,-39-4,102 3,-191-2,0 0,0 0,1 0,-1 0,0 0,0 0,0 0,0 0,1 0,-1 1,0-1,0 1,0-1,0 1,0-1,0 1,0-1,0 1,0 0,0 0,0-1,1 3,-2-2,0 0,-1 0,1 0,0 0,-1-1,1 1,0 0,-1 0,1 0,-1 0,1-1,-1 1,0 0,1-1,-1 1,0 0,1-1,-1 1,0-1,-1 2,-52 26,3-12,0-2,-83 12,89-20,1 2,0 3,1 1,-66 28,68-18,-39 28,51-29,-2-2,0-2,-39 16,50-24,1-1,-2-1,1-1,-1-1,0-1,0-1,-1 0,1-2,0 0,-38-5,-19-7,-153-2,206 12,-1-1,-32-8,-38-2,-20 11,-183 22,254-18,-51-3,54-1,-63 7,99-5,0 0,0 1,0-1,0 1,1 1,-1-1,1 1,-1 0,1 0,0 0,0 1,1 0,-7 6,4-2,-1 1,2 0,-1 0,1 1,1 0,-8 18,4-4,1 0,1 1,2 0,0 0,-1 44,5-51,1 0,1 0,0 0,1-1,2 1,-1-1,2 1,0-1,13 25,-15-37,0 0,1-1,0 0,0 0,0 0,0 0,1-1,0 1,-1-1,1-1,0 1,1-1,-1 1,0-1,1-1,-1 1,1-1,7 1,14 1,-1 0,43-3,-53 0,588-2,-575 1,-1-2,30-6,-26 3,49-2,-8 5,83-14,-117 13,66 0,-74 5,0-2,1-1,51-10,-48 5,43-3,3 0,-7 1,1 4,124 6,-62 2,1289-3,-1391 2,64 11,-26-2,-31-5,-1 1,0 2,0 2,39 16,-49-15,2-3,-1-1,1-1,0-1,37 0,173-5,-112-4,-105 3,20 1,1-2,-1-2,76-15,-53 6,1 3,0 2,123 6,35-2,-24-24,-59 5,-116 19,358-25,862 29,-1086 13,-5-1,-136-11,0 1,0 1,-1 1,1 1,-1 1,40 18,-36-14,1-1,0-1,53 11,-14-9,-44-6,0-2,0 0,1-1,-1-1,0-1,35-4,26-6,-59 9,0-1,-1-2,36-9,-55 12,-1 1,1-1,0 0,-1 0,1 0,-1-1,0 1,1-1,-1 1,0-1,0 0,0 0,0 0,0 0,0 0,0 0,-1 0,1-1,-1 1,0 0,1-1,-1 0,-1 1,1-1,0 1,0-1,-1 0,0 0,1 1,-1-1,0 0,0 0,-1 1,1-1,-1 0,1 0,-1 1,0-1,-2-4,-4-9,0 0,-2 1,1 0,-23-27,25 33,-7-10,2 0,0-1,1 0,1 0,1-1,1 0,1 0,1-1,0 0,0-23,-1-33,9-121,0 66,-2 102,0 17,0 1,-1 0,-4-24,4 34,-1 0,0 0,0 0,0 0,0 0,0 0,0 1,-1-1,0 0,1 1,-1-1,0 1,0-1,0 1,-1 0,1 0,0 0,-1 0,0 0,1 1,-4-2,-10-3,0 1,0 1,0 0,-1 1,1 1,-18 0,-109 3,96 1,-380 18,257-11,-44 17,63-6,-6-3,-481 27,596-42,-60 9,-25 2,14-15,-127-17,164 14,0 4,-126 14,74-2,15-7,0-4,-130-18,133 10,-116 5,145 6,-1-4,1-4,-118-22,134 12,-1 2,-1 4,-105-3,-522 13,649-3,-56-10,55 6,-53-2,-573 9,650 0,1 2,0 0,0 1,1 1,-1 1,1 0,-20 10,-130 73,132-70,23-12,0 1,1 0,-26 20,37-27,1 2,-1-1,1 0,0 0,-1 1,1 0,1-1,-1 1,0 0,1 0,-1 0,1 0,0 0,0 0,0 0,0 0,1 0,-1 1,1-1,0 0,0 0,0 1,0-1,1 0,0 5,0-5,1 0,-1 0,1 1,0-1,0 0,0 0,0 0,1-1,-1 1,1-1,-1 1,1-1,0 0,0 0,0 0,0 0,1 0,-1-1,0 0,7 2,9 3,0-2,34 5,-14-3,252 34,-201-28,-66-8,1 0,0-1,0-2,0 0,0-2,0-1,25-5,-8 0,0 2,0 1,55 3,-45 0,75-8,-61 2,79 1,-21 2,-8-9,50-1,-77 13,181 4,-241 0,-1 2,51 15,11 2,323 35,-353-49,0 2,90 27,-111-27,-3-2,0-2,48 1,3 1,-4 0,99-5,-98-4,86 11,-134-4,1-2,0-2,0-1,1-2,59-9,25-8,189-4,-274 20,102-9,33-2,-28 0,-6 0,606 11,-359 4,-359 0,0 1,-1 1,1 1,25 8,-24-5,-1-2,1 0,44 2,88-10,-142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3:31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3,'242'-2,"260"5,-367 10,41 1,-27-1,0 0,387 11,-490-22,101 10,95 3,401-16,-488 15,-19-1,459-11,-308-4,-117 16,-1-1,-6 0,3 0,-19 1,3-1,53-27,-10-1,142-11,26 1,410 25,-735 2,55 9,-54-5,48 2,27-10,124-17,-147 11,0 5,1 3,119 15,-92 5,-74-11,1-2,50 1,76-11,91 5,-237 1,-1 1,1 1,24 10,-27-9,1 0,-1-1,1-1,27 2,-14-7,-1-2,41-7,-35 3,49 0,22 6,-20 2,135-17,-86-2,232-1,134 19,-457-2,51-9,36-2,108 13,-222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5:50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0,'782'0,"-607"14,-5-1,1113-14,-1253 0,46-9,-14 1,-25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5:52.6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2,'112'-2,"122"5,-76 23,-100-15,-31-5,0-2,36 2,-46-5,1 1,0 0,-1 2,1 0,-1 0,21 10,-15-5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6:54.2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0 135,'57'-1,"103"-14,-114 10,81 0,-13 3,-40-11,-54 9,-1 1,28-2,198-11,69-11,-171 17,52-6,-96 6,198 8,-145 4,228-2,-373 0,1 1,-1-1,0 1,0 1,14 4,8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6:56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0,'873'0,"-848"0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9:25:48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32 135,'39'1,"0"-2,0-1,-1-3,1 0,-1-3,72-23,-70 14,0 2,1 3,1 0,0 3,0 2,67-4,402 13,-489-1,0 0,-1 1,1 2,-1 0,0 1,0 2,0 0,-1 1,0 0,0 2,26 18,-42-25,0 0,0 0,0 1,0 0,-1 0,0 0,1 0,-1 0,-1 1,1-1,-1 1,0 0,0-1,0 1,0 0,-1 0,0 1,0-1,-1 0,1 0,-1 10,-1-9,0-1,-1 1,0-1,1 1,-2-1,1 0,-1 0,1 0,-1 0,-1 0,1 0,-1-1,0 0,0 0,0 0,0 0,-1 0,1-1,-7 4,-26 14,-1-1,0-1,-1-2,-60 16,71-26,0-1,0-1,-1-2,1-1,-1-1,1-1,-46-7,-78-9,-276 8,266 9,153-1,0 1,1 0,-1 0,1 1,-1 0,1 1,0 0,0 0,-14 7,1 4,-40 30,29-19,30-23,0-1,-1 1,1 0,0 0,0 0,1 0,-1 0,0 1,1-1,-1 0,-1 4,3-4,0-1,-1 0,1 0,0 1,0-1,0 0,0 0,0 1,0-1,0 0,0 0,0 1,1-1,-1 0,1 0,-1 0,1 1,0 0,3 3,0 0,0-1,0 0,1 0,0 0,0 0,0-1,0 0,6 3,42 22,-18-10,35 25,-49-29,0-1,1-1,0-1,1-1,0-1,1-1,0-1,0-2,0 0,1-1,0-1,-1-2,1 0,0-1,0-2,0-1,-1-1,39-10,133-36,-85 25,-78 19,0 1,1 2,-1 2,58 4,-55 0,-1-2,1-2,69-10,-41-5,-33 7,53-7,-60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09:13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0,'982'0,"-963"1,1 1,34 8,-33-5,0-1,28 1,420-4,-225-3,-221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09:16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55,'12'-4,"-1"0,1 1,0 0,0 1,0 1,0 0,20 0,1 0,670-7,-409 10,-200 0,-30 0,1-3,88-12,-53 1,0 5,131 7,-92 2,-107-2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5T02:03:44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00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0,'584'0,"-556"2,1 1,36 8,-2 0,-6-1,-13-3,77 3,1165-11,-1264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03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0,'645'0,"-622"1,1 2,34 7,-33-5,49 4,500-8,-276-3,-259 4,56 10,-55-6,52 1,144-8,-213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3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0,'946'0,"-914"2,60 10,-59-6,58 2,69-10,118 4,-97 23,-124-20,74 17,-83-12,0-3,80 4,0-11,106-3,-192-1,0-2,68-20,-88 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39.8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0,'215'13,"-33"0,404-13,-547 2,58 10,-55-6,45 2,644-7,-352-3,-348 1,59-12,-56 7,45-1,82 7,-139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1:22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0,'881'0,"-838"2,52 9,35 3,-104-14,15 0,-1 2,1 1,74 17,-71-10,1-2,0-1,50 0,141-9,-90-1,558 3,-681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C4862-09AB-46F3-8985-A550EB9680F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A4247-ECBF-4316-B4C2-24CA2040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1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0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D30F0D7-6D4E-422B-A5D3-80F4E78C01B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2.png"/><Relationship Id="rId12" Type="http://schemas.openxmlformats.org/officeDocument/2006/relationships/customXml" Target="../ink/ink6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customXml" Target="../ink/ink5.xml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4.png"/><Relationship Id="rId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9.png"/><Relationship Id="rId4" Type="http://schemas.openxmlformats.org/officeDocument/2006/relationships/customXml" Target="../ink/ink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6A5A-B93A-492A-9E5E-D9ACE1348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494561"/>
          </a:xfrm>
        </p:spPr>
        <p:txBody>
          <a:bodyPr/>
          <a:lstStyle/>
          <a:p>
            <a:pPr algn="ctr"/>
            <a:r>
              <a:rPr lang="en-US" sz="5600" b="1" dirty="0"/>
              <a:t>Community Waiver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818E4-3A02-4939-88D8-0BC14AA45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2575420"/>
            <a:ext cx="10782300" cy="3277376"/>
          </a:xfrm>
        </p:spPr>
        <p:txBody>
          <a:bodyPr/>
          <a:lstStyle/>
          <a:p>
            <a:pPr algn="ctr"/>
            <a:r>
              <a:rPr lang="en-US" b="1" dirty="0"/>
              <a:t>ID/LAH Wavier Support Coordinator </a:t>
            </a:r>
          </a:p>
          <a:p>
            <a:pPr algn="ctr"/>
            <a:r>
              <a:rPr lang="en-US" b="1" dirty="0"/>
              <a:t>Data Collection to Support Evaluation</a:t>
            </a:r>
          </a:p>
          <a:p>
            <a:pPr algn="ctr"/>
            <a:r>
              <a:rPr lang="en-US" b="1" dirty="0"/>
              <a:t>ADIDIS Tutorial for Data Entry to Support Evaluation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October 28, 2021</a:t>
            </a:r>
          </a:p>
        </p:txBody>
      </p:sp>
    </p:spTree>
    <p:extLst>
      <p:ext uri="{BB962C8B-B14F-4D97-AF65-F5344CB8AC3E}">
        <p14:creationId xmlns:p14="http://schemas.microsoft.com/office/powerpoint/2010/main" val="113641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6583680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Residence Type is a drop-down list.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appropriate Residence Type for the Client.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987" y="3128721"/>
            <a:ext cx="17384465" cy="457472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7E7B45A-0916-41CA-B9DE-4F4905F9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69" y="167568"/>
            <a:ext cx="5551755" cy="42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5091672"/>
            <a:ext cx="10569521" cy="17663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#2:  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fields have been updated,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Save and Close Demographics link at the top of the screen.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BBAD4-9BF9-496C-BFDA-A797C211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99" y="88288"/>
            <a:ext cx="9780037" cy="4915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2F092C-39FD-427F-9B44-2FEB90CEE496}"/>
              </a:ext>
            </a:extLst>
          </p:cNvPr>
          <p:cNvCxnSpPr>
            <a:cxnSpLocks/>
          </p:cNvCxnSpPr>
          <p:nvPr/>
        </p:nvCxnSpPr>
        <p:spPr>
          <a:xfrm flipH="1">
            <a:off x="2724539" y="88288"/>
            <a:ext cx="615820" cy="471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7C2049-9F2E-4348-86E0-B7B93FC9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89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0A2D97-EC0F-4E63-9C04-5C1FA82C2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2061"/>
              </p:ext>
            </p:extLst>
          </p:nvPr>
        </p:nvGraphicFramePr>
        <p:xfrm>
          <a:off x="134224" y="1249959"/>
          <a:ext cx="11920757" cy="544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267">
                  <a:extLst>
                    <a:ext uri="{9D8B030D-6E8A-4147-A177-3AD203B41FA5}">
                      <a16:colId xmlns:a16="http://schemas.microsoft.com/office/drawing/2014/main" val="2492209721"/>
                    </a:ext>
                  </a:extLst>
                </a:gridCol>
                <a:gridCol w="7815490">
                  <a:extLst>
                    <a:ext uri="{9D8B030D-6E8A-4147-A177-3AD203B41FA5}">
                      <a16:colId xmlns:a16="http://schemas.microsoft.com/office/drawing/2014/main" val="2726431059"/>
                    </a:ext>
                  </a:extLst>
                </a:gridCol>
              </a:tblGrid>
              <a:tr h="538665">
                <a:tc>
                  <a:txBody>
                    <a:bodyPr/>
                    <a:lstStyle/>
                    <a:p>
                      <a:r>
                        <a:rPr lang="en-US" sz="1700" dirty="0"/>
                        <a:t>Residence Type Drop-Down Menu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Definition and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88841"/>
                  </a:ext>
                </a:extLst>
              </a:tr>
              <a:tr h="538665">
                <a:tc>
                  <a:txBody>
                    <a:bodyPr/>
                    <a:lstStyle/>
                    <a:p>
                      <a:r>
                        <a:rPr lang="en-US" dirty="0"/>
                        <a:t>Own Family’s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residence where a person with a disability lives with at least one </a:t>
                      </a:r>
                      <a:r>
                        <a:rPr lang="en-US" sz="10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related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family member who owns or rents the residence.  The related family member is not paid to provide HCBS to the person in the home.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Must be related by blood, marriage, common-law marriage or adoption.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59736"/>
                  </a:ext>
                </a:extLst>
              </a:tr>
              <a:tr h="538665">
                <a:tc>
                  <a:txBody>
                    <a:bodyPr/>
                    <a:lstStyle/>
                    <a:p>
                      <a:r>
                        <a:rPr lang="en-US" dirty="0"/>
                        <a:t>Other Natural Support’s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residence where a person with a disability lives with at least one </a:t>
                      </a:r>
                      <a:r>
                        <a:rPr lang="en-US" sz="1000" b="1" u="sng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non-related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natural support who owns or rents the home. The natural support is not paid to provide HCBS to the person in the home. 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Not related by blood, marriage, common-law marriage or adoption.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3904"/>
                  </a:ext>
                </a:extLst>
              </a:tr>
              <a:tr h="1200342">
                <a:tc>
                  <a:txBody>
                    <a:bodyPr/>
                    <a:lstStyle/>
                    <a:p>
                      <a:r>
                        <a:rPr lang="en-US" dirty="0"/>
                        <a:t>Self-Owned/Rented Home 1 Resident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7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home owned or rented from a landlord that is not an HCBS provider by 1 person with a disability who has free choice of provider if they require in-home HCBS supports. This means the person is not obligated to choose a certain provider of in-home HCBS supports and is free to change in-home HCBS provider at any time.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“Home” can include single-family home, condominium, mobile home, tiny home, apartment, duplex, triplex.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“Owned” means the person with a disability (or legal guardian if applicable) is named on the title.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“Rented” means the person with a disability (or legal guardian if applicable) is named on the lease.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973909765"/>
                  </a:ext>
                </a:extLst>
              </a:tr>
              <a:tr h="1314060">
                <a:tc>
                  <a:txBody>
                    <a:bodyPr/>
                    <a:lstStyle/>
                    <a:p>
                      <a:r>
                        <a:rPr lang="en-US" dirty="0"/>
                        <a:t>Self-Owned/Rented Home 2-3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7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home owned or rented from a landlord that is not an HCBS provider by 2 or 3 individuals with a disability who have free choice of provider if they require in-home HCBS supports. This means the individuals is not obligated to choose a certain provider of in-home HCBS supports and are free to change in-home HCBS provider at any time.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“Home” can include single-family home, condominium, mobile home, tiny home, apartment, duplex, triplex.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“Owned” means the person with a disability (or legal guardian if applicable) is named on the title.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“Rented” means the person with a disability (or legal guardian if applicable) is named on the lease.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97329"/>
                  </a:ext>
                </a:extLst>
              </a:tr>
              <a:tr h="1314060">
                <a:tc>
                  <a:txBody>
                    <a:bodyPr/>
                    <a:lstStyle/>
                    <a:p>
                      <a:r>
                        <a:rPr lang="en-US" dirty="0"/>
                        <a:t>Self-Owned/Rented Home 4+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7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home owned or rented from a landlord that is not an HCBS provider by 4 or more individuals with a disability who have free choice of provider if they require in-home HCBS supports. This means the individuals is not obligated to choose a certain provider of in-home HCBS supports and are free to change in-home HCBS provider at any time.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“Home” can include single-family home, condominium, mobile home, tiny home, apartment, duplex, triplex.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“Owned” means the person with a disability (or legal guardian if applicable) is named on the title.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“Rented” means the person with a disability (or legal guardian if applicable) is named on the lease.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8935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EBB50E32-9A07-487D-9965-FF2742C6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59391"/>
            <a:ext cx="10772775" cy="920745"/>
          </a:xfrm>
        </p:spPr>
        <p:txBody>
          <a:bodyPr>
            <a:normAutofit/>
          </a:bodyPr>
          <a:lstStyle/>
          <a:p>
            <a:r>
              <a:rPr lang="en-US" dirty="0"/>
              <a:t>Choosing the Correct Residence Type</a:t>
            </a:r>
          </a:p>
        </p:txBody>
      </p:sp>
    </p:spTree>
    <p:extLst>
      <p:ext uri="{BB962C8B-B14F-4D97-AF65-F5344CB8AC3E}">
        <p14:creationId xmlns:p14="http://schemas.microsoft.com/office/powerpoint/2010/main" val="356908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0A2D97-EC0F-4E63-9C04-5C1FA82C2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04968"/>
              </p:ext>
            </p:extLst>
          </p:nvPr>
        </p:nvGraphicFramePr>
        <p:xfrm>
          <a:off x="209725" y="218113"/>
          <a:ext cx="11845255" cy="628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172">
                  <a:extLst>
                    <a:ext uri="{9D8B030D-6E8A-4147-A177-3AD203B41FA5}">
                      <a16:colId xmlns:a16="http://schemas.microsoft.com/office/drawing/2014/main" val="2492209721"/>
                    </a:ext>
                  </a:extLst>
                </a:gridCol>
                <a:gridCol w="7760083">
                  <a:extLst>
                    <a:ext uri="{9D8B030D-6E8A-4147-A177-3AD203B41FA5}">
                      <a16:colId xmlns:a16="http://schemas.microsoft.com/office/drawing/2014/main" val="2726431059"/>
                    </a:ext>
                  </a:extLst>
                </a:gridCol>
              </a:tblGrid>
              <a:tr h="496370">
                <a:tc>
                  <a:txBody>
                    <a:bodyPr/>
                    <a:lstStyle/>
                    <a:p>
                      <a:r>
                        <a:rPr lang="en-US" sz="1700" dirty="0"/>
                        <a:t>Residence Type Drop-Down Menu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Definition &amp;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88841"/>
                  </a:ext>
                </a:extLst>
              </a:tr>
              <a:tr h="496370">
                <a:tc>
                  <a:txBody>
                    <a:bodyPr/>
                    <a:lstStyle/>
                    <a:p>
                      <a:r>
                        <a:rPr lang="en-US" dirty="0"/>
                        <a:t>Host Family/Foster Home 1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home owned or rented by an individual or family in which they live and provide paid care and support for 1 person with disabilities who is not related to the paid caregivers.  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24977"/>
                  </a:ext>
                </a:extLst>
              </a:tr>
              <a:tr h="496370">
                <a:tc>
                  <a:txBody>
                    <a:bodyPr/>
                    <a:lstStyle/>
                    <a:p>
                      <a:r>
                        <a:rPr lang="en-US" dirty="0"/>
                        <a:t>Host Family/Foster Home 2-3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 home owned or rented by an individual or family in which they live and provide paid care and support for 2 or 3 persons with disabilities who are not related to the paid caregivers.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61867239"/>
                  </a:ext>
                </a:extLst>
              </a:tr>
              <a:tr h="873233">
                <a:tc>
                  <a:txBody>
                    <a:bodyPr/>
                    <a:lstStyle/>
                    <a:p>
                      <a:r>
                        <a:rPr lang="en-US" dirty="0"/>
                        <a:t>Group Home 1-3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 residence owned, co-owned, rented or managed/operated by: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residential services provider; 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Another entity in which the residential service provider has some type of ownership or management interest; 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residence provides housing for 1-3 persons with disabilities in which staff provide care, instruction, supervision, and other supports.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200889679"/>
                  </a:ext>
                </a:extLst>
              </a:tr>
              <a:tr h="978020">
                <a:tc>
                  <a:txBody>
                    <a:bodyPr/>
                    <a:lstStyle/>
                    <a:p>
                      <a:r>
                        <a:rPr lang="en-US" dirty="0"/>
                        <a:t>Group Home 4-6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residence owned, co-owned, rented or managed/operated by: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residential services provider;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Another entity in which the residential service provider has some type of ownership or management interest;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residence provides housing for 4-6 persons with disabilities in which staff provide care, instruction, supervision, and other supports.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54424"/>
                  </a:ext>
                </a:extLst>
              </a:tr>
              <a:tr h="978020">
                <a:tc>
                  <a:txBody>
                    <a:bodyPr/>
                    <a:lstStyle/>
                    <a:p>
                      <a:r>
                        <a:rPr lang="en-US" dirty="0"/>
                        <a:t>Group Home 7-15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residence owned, co-owned, rented or managed/operated by: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residential services provider;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Another entity in which the residential service provider has some type of ownership or management interest;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residence provides housing for 7-15 persons with disabilities in which staff provide care, instruction, supervision, and other supports.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923026"/>
                  </a:ext>
                </a:extLst>
              </a:tr>
              <a:tr h="1047879">
                <a:tc>
                  <a:txBody>
                    <a:bodyPr/>
                    <a:lstStyle/>
                    <a:p>
                      <a:r>
                        <a:rPr lang="en-US" dirty="0"/>
                        <a:t>Facility 16+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 residence owned, co-owned, rented or managed/operated by: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residential services provider; 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Another entity in which the residential service provider has some type of ownership or management interest; or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residence provides housing for 16 or more persons with disabilities in which staff provide care, instruction, supervision, and other supports.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837986451"/>
                  </a:ext>
                </a:extLst>
              </a:tr>
              <a:tr h="913838">
                <a:tc>
                  <a:txBody>
                    <a:bodyPr/>
                    <a:lstStyle/>
                    <a:p>
                      <a:r>
                        <a:rPr lang="en-US" dirty="0"/>
                        <a:t>Homeless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individual who lacks stable, permanent housing, including: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individual who lives on the streets, in an abandoned building or in a vehicle.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individual whose primary residence during the night is a supervised public or private homeless shelter or similar setting (E.g., mission) that provides temporary living accommodations.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individual who is a resident in transitional housing.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3537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9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27" y="172362"/>
            <a:ext cx="10772775" cy="1658198"/>
          </a:xfrm>
        </p:spPr>
        <p:txBody>
          <a:bodyPr/>
          <a:lstStyle/>
          <a:p>
            <a:r>
              <a:rPr lang="en-US" dirty="0"/>
              <a:t>Employment Status for Waiver Enrollees Ages 18 and 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48249"/>
            <a:ext cx="10753725" cy="31017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working in competitive integrated employment?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Coordinators will verify “employment status”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when person enrolls in ID/LAH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then verify at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visit with waiver enrollee.</a:t>
            </a:r>
          </a:p>
        </p:txBody>
      </p:sp>
    </p:spTree>
    <p:extLst>
      <p:ext uri="{BB962C8B-B14F-4D97-AF65-F5344CB8AC3E}">
        <p14:creationId xmlns:p14="http://schemas.microsoft.com/office/powerpoint/2010/main" val="155381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53005"/>
            <a:ext cx="10772775" cy="920745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Employment Status for Waiver Enrollees Ages 18 and Older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921078"/>
            <a:ext cx="10753725" cy="4630723"/>
          </a:xfrm>
        </p:spPr>
        <p:txBody>
          <a:bodyPr/>
          <a:lstStyle/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Employment Assessment is an assessment in ADIDIS with </a:t>
            </a:r>
            <a:r>
              <a:rPr lang="en-US" u="sng" dirty="0">
                <a:solidFill>
                  <a:srgbClr val="FF0000"/>
                </a:solidFill>
              </a:rPr>
              <a:t>multiple fields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 be completed by the SC.</a:t>
            </a:r>
          </a:p>
          <a:p>
            <a:pPr marL="0" indent="0">
              <a:buNone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visit, the Support Coordinator </a:t>
            </a:r>
            <a:r>
              <a:rPr lang="en-US" b="1" u="sng" dirty="0">
                <a:solidFill>
                  <a:srgbClr val="FF0000"/>
                </a:solidFill>
              </a:rPr>
              <a:t>must update the date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the Employment Assessment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other Employment Assessment fields would also be changed/updated </a:t>
            </a:r>
            <a:r>
              <a:rPr lang="en-US" b="1" u="sng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employment data has changed.</a:t>
            </a:r>
          </a:p>
        </p:txBody>
      </p:sp>
    </p:spTree>
    <p:extLst>
      <p:ext uri="{BB962C8B-B14F-4D97-AF65-F5344CB8AC3E}">
        <p14:creationId xmlns:p14="http://schemas.microsoft.com/office/powerpoint/2010/main" val="318277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5354980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for Client using either Quick Search or Advanced Search and click Go.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multiple Clients are returned, click on the Client you need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Content Placeholder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EAAC307-1A8F-44DE-A15F-69F052D3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74668"/>
            <a:ext cx="10938932" cy="35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" y="6313214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From the Client Demographics screen, click on the Assessments Tab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15BD42-B848-449B-8F8F-7ABA2E00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27" y="253161"/>
            <a:ext cx="9965496" cy="4609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72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" y="6313214"/>
            <a:ext cx="1175971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#6:  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on the Assessments tab: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Add Assessment at top left if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employment data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first time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employment data, select “Duplicate Previous Assessment” or “Add Assessment”.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duplicating a previous assessment, don’t forget to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the date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AE25F-6CB3-4EA3-94EB-F0B31FAA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3" y="207547"/>
            <a:ext cx="10422857" cy="4820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88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0" y="5860208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4:  On the next screen, select Employment Assessment from drop-down at top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118C6-6DF2-49EA-ADB7-D568B5AD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876001"/>
            <a:ext cx="11520000" cy="28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7E2D1-B152-44F6-BE21-AC691EB09AFF}"/>
              </a:ext>
            </a:extLst>
          </p:cNvPr>
          <p:cNvCxnSpPr/>
          <p:nvPr/>
        </p:nvCxnSpPr>
        <p:spPr>
          <a:xfrm flipH="1">
            <a:off x="1744910" y="553673"/>
            <a:ext cx="327171" cy="98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5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C557-391B-4763-A19B-5E9C826C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44666"/>
                </a:solidFill>
              </a:rPr>
              <a:t>Evaluation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07C2-6779-44B1-BE6B-63251E85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Evaluation required by CMS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External, independent evaluator must be used (HMA:  Health Management Associates)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Certain measures require data collection and reporting by Support Coordinators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E05D7BB1-604F-40DD-A076-F5FFE43E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3" r="45457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0" y="5860208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5:  Populate the fields at the top of the assessment accordingly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 Always choose Assessment</a:t>
            </a: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Date:  Select date of quarterly Face-to-Face visit.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Code:  Select “MR”		Status:  Leave as “Pending”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118C6-6DF2-49EA-ADB7-D568B5AD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876001"/>
            <a:ext cx="11520000" cy="28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7E2D1-B152-44F6-BE21-AC691EB09AFF}"/>
              </a:ext>
            </a:extLst>
          </p:cNvPr>
          <p:cNvCxnSpPr/>
          <p:nvPr/>
        </p:nvCxnSpPr>
        <p:spPr>
          <a:xfrm flipH="1">
            <a:off x="1744910" y="553673"/>
            <a:ext cx="327171" cy="98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E736C63-C3BD-40B1-A3AB-FAD1E55F4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250" y="5354439"/>
            <a:ext cx="1209040" cy="135191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66F397-1A13-4F08-8F30-69ADEAFF7BE6}"/>
              </a:ext>
            </a:extLst>
          </p:cNvPr>
          <p:cNvCxnSpPr/>
          <p:nvPr/>
        </p:nvCxnSpPr>
        <p:spPr>
          <a:xfrm flipV="1">
            <a:off x="6736360" y="5860208"/>
            <a:ext cx="4345497" cy="7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E4FD2E-094D-4187-B04E-24821D487CFC}"/>
                  </a:ext>
                </a:extLst>
              </p14:cNvPr>
              <p14:cNvContentPartPr/>
              <p14:nvPr/>
            </p14:nvContentPartPr>
            <p14:xfrm>
              <a:off x="6937600" y="405244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E4FD2E-094D-4187-B04E-24821D487C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8960" y="404380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10A5D5-BF68-4085-92A5-4BF604877762}"/>
              </a:ext>
            </a:extLst>
          </p:cNvPr>
          <p:cNvCxnSpPr/>
          <p:nvPr/>
        </p:nvCxnSpPr>
        <p:spPr>
          <a:xfrm>
            <a:off x="7902429" y="5721292"/>
            <a:ext cx="28438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6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0" y="5860208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Client Employment Status select from drop-down menu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3357A5-ABD6-491F-BC2C-015D34C883B2}"/>
              </a:ext>
            </a:extLst>
          </p:cNvPr>
          <p:cNvCxnSpPr>
            <a:cxnSpLocks/>
          </p:cNvCxnSpPr>
          <p:nvPr/>
        </p:nvCxnSpPr>
        <p:spPr>
          <a:xfrm flipV="1">
            <a:off x="2265028" y="3429000"/>
            <a:ext cx="1590535" cy="1218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D30168-5652-43EE-A15B-3BFCFBD3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2" y="631435"/>
            <a:ext cx="11601775" cy="2797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966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6F90-2E12-41A2-A5A0-46881FCB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81492"/>
            <a:ext cx="10772775" cy="1658198"/>
          </a:xfrm>
        </p:spPr>
        <p:txBody>
          <a:bodyPr/>
          <a:lstStyle/>
          <a:p>
            <a:r>
              <a:rPr lang="en-US" dirty="0"/>
              <a:t>Client Employment Status (Ages 18+)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288F9D-1A0B-4A58-A9BB-0BC1F713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965453"/>
              </p:ext>
            </p:extLst>
          </p:nvPr>
        </p:nvGraphicFramePr>
        <p:xfrm>
          <a:off x="269966" y="1193075"/>
          <a:ext cx="11678193" cy="547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902">
                  <a:extLst>
                    <a:ext uri="{9D8B030D-6E8A-4147-A177-3AD203B41FA5}">
                      <a16:colId xmlns:a16="http://schemas.microsoft.com/office/drawing/2014/main" val="1684982617"/>
                    </a:ext>
                  </a:extLst>
                </a:gridCol>
                <a:gridCol w="2996412">
                  <a:extLst>
                    <a:ext uri="{9D8B030D-6E8A-4147-A177-3AD203B41FA5}">
                      <a16:colId xmlns:a16="http://schemas.microsoft.com/office/drawing/2014/main" val="4095963686"/>
                    </a:ext>
                  </a:extLst>
                </a:gridCol>
                <a:gridCol w="6278879">
                  <a:extLst>
                    <a:ext uri="{9D8B030D-6E8A-4147-A177-3AD203B41FA5}">
                      <a16:colId xmlns:a16="http://schemas.microsoft.com/office/drawing/2014/main" val="3895444946"/>
                    </a:ext>
                  </a:extLst>
                </a:gridCol>
              </a:tblGrid>
              <a:tr h="648058">
                <a:tc>
                  <a:txBody>
                    <a:bodyPr/>
                    <a:lstStyle/>
                    <a:p>
                      <a:r>
                        <a:rPr lang="en-US" dirty="0"/>
                        <a:t>Drop-Down Menu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47288"/>
                  </a:ext>
                </a:extLst>
              </a:tr>
              <a:tr h="1020773">
                <a:tc>
                  <a:txBody>
                    <a:bodyPr/>
                    <a:lstStyle/>
                    <a:p>
                      <a:r>
                        <a:rPr lang="en-US" dirty="0"/>
                        <a:t>Currently Employed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Receiving wages or cash payment for work done for someone other than people living with the ID/LAH waiver enrollee.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Paid job at any wage or for cash.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500" i="1" dirty="0"/>
                        <a:t>Does not include volunteering or internship for no pay.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44285"/>
                  </a:ext>
                </a:extLst>
              </a:tr>
              <a:tr h="2175623">
                <a:tc>
                  <a:txBody>
                    <a:bodyPr/>
                    <a:lstStyle/>
                    <a:p>
                      <a:r>
                        <a:rPr lang="en-US" dirty="0"/>
                        <a:t>Not Employed, Actively Seeking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Does not meet definition of Currently Employed; but using available agencies/services to locate job and/or </a:t>
                      </a:r>
                      <a:r>
                        <a:rPr lang="en-US" sz="1500" u="sng" dirty="0"/>
                        <a:t>applying for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dirty="0"/>
                        <a:t>jobs in other ways.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Drop-Down Menu Options: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Seeking employment with ADRS involvement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Seeking employment without ADRS involvement 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500" i="1" dirty="0"/>
                        <a:t>Can include: applying for own jobs; using waiver-funded Job Development service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i="0" dirty="0"/>
                        <a:t>Exploring option of employment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i="1" dirty="0"/>
                        <a:t>Must be *actively* exploring which typically will include receiving Discovery services, ADRS career exploration/job shadowing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06291"/>
                  </a:ext>
                </a:extLst>
              </a:tr>
              <a:tr h="1633237">
                <a:tc>
                  <a:txBody>
                    <a:bodyPr/>
                    <a:lstStyle/>
                    <a:p>
                      <a:r>
                        <a:rPr lang="en-US" dirty="0"/>
                        <a:t>Not Employed, Not Seeking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Does not meet definition of Currently Employed or Not Employed/Actively Seeking as defined above.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Drop-Down Menu Options: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Health or Medically-Compromised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Legal Representative not Supportive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Enrollee Lack of Exposure/Interest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Not receiving any type of employment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250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1D3AFF-94A1-4091-99E4-DC0187C6CAB6}"/>
              </a:ext>
            </a:extLst>
          </p:cNvPr>
          <p:cNvSpPr txBox="1"/>
          <p:nvPr/>
        </p:nvSpPr>
        <p:spPr>
          <a:xfrm>
            <a:off x="762000" y="5380672"/>
            <a:ext cx="328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07E63-9A51-4E89-B910-716F9B7DC30F}"/>
              </a:ext>
            </a:extLst>
          </p:cNvPr>
          <p:cNvSpPr txBox="1"/>
          <p:nvPr/>
        </p:nvSpPr>
        <p:spPr>
          <a:xfrm>
            <a:off x="762000" y="3285648"/>
            <a:ext cx="285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997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R="0" lvl="0" algn="ctr">
              <a:lnSpc>
                <a:spcPct val="80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7:  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of Employment Assessment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“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Employed, Actively Seeking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selected,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option from the drop-down</a:t>
            </a:r>
            <a:endParaRPr lang="en-US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6">
            <a:extLst>
              <a:ext uri="{FF2B5EF4-FFF2-40B4-BE49-F238E27FC236}">
                <a16:creationId xmlns:a16="http://schemas.microsoft.com/office/drawing/2014/main" id="{E61AB03C-30C6-449B-8C43-54E266FD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6" y="1143899"/>
            <a:ext cx="11374043" cy="31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2FD388-D5DA-4A75-8CDC-2CB8DF708D3B}"/>
              </a:ext>
            </a:extLst>
          </p:cNvPr>
          <p:cNvCxnSpPr/>
          <p:nvPr/>
        </p:nvCxnSpPr>
        <p:spPr>
          <a:xfrm flipV="1">
            <a:off x="1645920" y="4093029"/>
            <a:ext cx="1950720" cy="8621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7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4714251"/>
            <a:ext cx="11150062" cy="1997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R="0" lvl="0" algn="ctr">
              <a:lnSpc>
                <a:spcPct val="80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7:  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of Employment Assessment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“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Employed, Not Seeking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selected,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option from the drop-down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77E9FC2A-AC8C-4E5D-A7A1-7BEF7D27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" y="1191879"/>
            <a:ext cx="11630526" cy="327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C18F89-0E91-4CAD-8692-38C1803857DC}"/>
              </a:ext>
            </a:extLst>
          </p:cNvPr>
          <p:cNvCxnSpPr/>
          <p:nvPr/>
        </p:nvCxnSpPr>
        <p:spPr>
          <a:xfrm flipV="1">
            <a:off x="940526" y="4310743"/>
            <a:ext cx="2647405" cy="12366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67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997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 algn="ctr">
              <a:lnSpc>
                <a:spcPct val="80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7:  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of Employment Assessment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“Currently Employed” is selected, these fields appear.</a:t>
            </a:r>
            <a:endParaRPr lang="en-US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16">
            <a:extLst>
              <a:ext uri="{FF2B5EF4-FFF2-40B4-BE49-F238E27FC236}">
                <a16:creationId xmlns:a16="http://schemas.microsoft.com/office/drawing/2014/main" id="{2448490E-8A9E-48A6-ACAA-4FDA0581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5" y="364440"/>
            <a:ext cx="10412389" cy="4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1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8" y="517021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8: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select “Type of employment” from drop-down menu.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2B5F7-1797-44FD-A090-1DFB4BBC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128" y="5663268"/>
            <a:ext cx="1151890" cy="61849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0CCA74AC-CA1B-47A6-BC96-3BBC4E87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3E5CAE-94F5-43A7-B108-590D9ACA114A}"/>
                  </a:ext>
                </a:extLst>
              </p14:cNvPr>
              <p14:cNvContentPartPr/>
              <p14:nvPr/>
            </p14:nvContentPartPr>
            <p14:xfrm>
              <a:off x="1542945" y="2685870"/>
              <a:ext cx="685080" cy="1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3E5CAE-94F5-43A7-B108-590D9ACA11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8945" y="2577870"/>
                <a:ext cx="792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78D368-0686-4199-BF67-A267C14CE8D9}"/>
                  </a:ext>
                </a:extLst>
              </p14:cNvPr>
              <p14:cNvContentPartPr/>
              <p14:nvPr/>
            </p14:nvContentPartPr>
            <p14:xfrm>
              <a:off x="4105065" y="2656350"/>
              <a:ext cx="764640" cy="2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78D368-0686-4199-BF67-A267C14CE8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1065" y="2548350"/>
                <a:ext cx="87228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798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6F90-2E12-41A2-A5A0-46881FCB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-379025"/>
            <a:ext cx="10772775" cy="1658198"/>
          </a:xfrm>
        </p:spPr>
        <p:txBody>
          <a:bodyPr/>
          <a:lstStyle/>
          <a:p>
            <a:r>
              <a:rPr lang="en-US" dirty="0"/>
              <a:t>Type of Employment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288F9D-1A0B-4A58-A9BB-0BC1F713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202269"/>
              </p:ext>
            </p:extLst>
          </p:nvPr>
        </p:nvGraphicFramePr>
        <p:xfrm>
          <a:off x="581025" y="819150"/>
          <a:ext cx="10848977" cy="549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172">
                  <a:extLst>
                    <a:ext uri="{9D8B030D-6E8A-4147-A177-3AD203B41FA5}">
                      <a16:colId xmlns:a16="http://schemas.microsoft.com/office/drawing/2014/main" val="1684982617"/>
                    </a:ext>
                  </a:extLst>
                </a:gridCol>
                <a:gridCol w="6276753">
                  <a:extLst>
                    <a:ext uri="{9D8B030D-6E8A-4147-A177-3AD203B41FA5}">
                      <a16:colId xmlns:a16="http://schemas.microsoft.com/office/drawing/2014/main" val="4095963686"/>
                    </a:ext>
                  </a:extLst>
                </a:gridCol>
                <a:gridCol w="3448052">
                  <a:extLst>
                    <a:ext uri="{9D8B030D-6E8A-4147-A177-3AD203B41FA5}">
                      <a16:colId xmlns:a16="http://schemas.microsoft.com/office/drawing/2014/main" val="3895444946"/>
                    </a:ext>
                  </a:extLst>
                </a:gridCol>
              </a:tblGrid>
              <a:tr h="1296108">
                <a:tc>
                  <a:txBody>
                    <a:bodyPr/>
                    <a:lstStyle/>
                    <a:p>
                      <a:r>
                        <a:rPr lang="en-US" dirty="0"/>
                        <a:t>Drop-Down Menu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47288"/>
                  </a:ext>
                </a:extLst>
              </a:tr>
              <a:tr h="1742866">
                <a:tc>
                  <a:txBody>
                    <a:bodyPr/>
                    <a:lstStyle/>
                    <a:p>
                      <a:r>
                        <a:rPr lang="en-US" dirty="0"/>
                        <a:t>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Pay is minimum wage ($7.25 or higher);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Place of employment is integrated community setting not owned/operated by disability service provider;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Person working in a job that is not directly alongside another person or people with disabilities being supported as a small group;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Employer of record is </a:t>
                      </a:r>
                      <a:r>
                        <a:rPr lang="en-US" sz="1300" u="sng" dirty="0"/>
                        <a:t>not</a:t>
                      </a:r>
                      <a:r>
                        <a:rPr lang="en-US" sz="1300" dirty="0"/>
                        <a:t> the employment service provider supporting the person or another waiver service provider.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Individual employed at </a:t>
                      </a:r>
                      <a:r>
                        <a:rPr lang="en-US" sz="1300" u="sng" dirty="0"/>
                        <a:t>and by </a:t>
                      </a:r>
                      <a:r>
                        <a:rPr lang="en-US" sz="1300" dirty="0"/>
                        <a:t>a local grocery store, earning $9/hour. Not side-by-side or in team with other person(s) with a disability.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Individual working at manufacturing company for $10/hour, employed by Adecco Staffing Agency. Not side-by-side or in team with other person(s) with a disability.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44285"/>
                  </a:ext>
                </a:extLst>
              </a:tr>
              <a:tr h="1742866">
                <a:tc>
                  <a:txBody>
                    <a:bodyPr/>
                    <a:lstStyle/>
                    <a:p>
                      <a:r>
                        <a:rPr lang="en-US" dirty="0"/>
                        <a:t>Group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Pay at any hourly rate (could include sub-minimum wage);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Place of employment is integrated community setting not owned/operated by disability service provider;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Person working in a group of two to four people with disabilities being supported as a small group by single employment service provider;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Employer of record </a:t>
                      </a:r>
                      <a:r>
                        <a:rPr lang="en-US" sz="1300" u="sng" dirty="0"/>
                        <a:t>may or may not</a:t>
                      </a:r>
                      <a:r>
                        <a:rPr lang="en-US" sz="1300" u="none" dirty="0"/>
                        <a:t> </a:t>
                      </a:r>
                      <a:r>
                        <a:rPr lang="en-US" sz="1300" dirty="0"/>
                        <a:t>be the employment service provider supporting the small group.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Group of 4 individuals with disabilities working at Polaris factory with support from a Group SE provider.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Group of 3 individuals with disabilities and 1 person without disabilities on a cleaning crew cleaning offices.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Group of 2 people with disabilities working together (side-by-side; as a team) at Hardees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06291"/>
                  </a:ext>
                </a:extLst>
              </a:tr>
              <a:tr h="712990">
                <a:tc>
                  <a:txBody>
                    <a:bodyPr/>
                    <a:lstStyle/>
                    <a:p>
                      <a:r>
                        <a:rPr lang="en-US" dirty="0"/>
                        <a:t>Other (describe)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If “Other” is selected, </a:t>
                      </a:r>
                    </a:p>
                    <a:p>
                      <a:r>
                        <a:rPr lang="en-US" sz="1300" b="1" dirty="0"/>
                        <a:t>enter a description in the</a:t>
                      </a:r>
                    </a:p>
                    <a:p>
                      <a:r>
                        <a:rPr lang="en-US" sz="1300" b="1" dirty="0"/>
                        <a:t>text box that appears.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25042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ACA5B0-1BC6-4815-BC79-E045DAC4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04" y="5680215"/>
            <a:ext cx="8209410" cy="1082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8" y="517021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9: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enter Name of Employer.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141A2B-F461-4BAA-9A97-3E1E808CE143}"/>
                  </a:ext>
                </a:extLst>
              </p14:cNvPr>
              <p14:cNvContentPartPr/>
              <p14:nvPr/>
            </p14:nvContentPartPr>
            <p14:xfrm>
              <a:off x="10922080" y="233922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141A2B-F461-4BAA-9A97-3E1E808CE1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68440" y="22312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6">
            <a:extLst>
              <a:ext uri="{FF2B5EF4-FFF2-40B4-BE49-F238E27FC236}">
                <a16:creationId xmlns:a16="http://schemas.microsoft.com/office/drawing/2014/main" id="{C40241E4-CF86-468A-AFAB-BDACC1D9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1DD5C4-5BA9-4DB6-979F-F7A5E7C38762}"/>
                  </a:ext>
                </a:extLst>
              </p14:cNvPr>
              <p14:cNvContentPartPr/>
              <p14:nvPr/>
            </p14:nvContentPartPr>
            <p14:xfrm>
              <a:off x="1438185" y="2885670"/>
              <a:ext cx="828000" cy="19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1DD5C4-5BA9-4DB6-979F-F7A5E7C387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4185" y="2777670"/>
                <a:ext cx="935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78DE3A-52DD-4494-8A59-77937F8ABD0F}"/>
                  </a:ext>
                </a:extLst>
              </p14:cNvPr>
              <p14:cNvContentPartPr/>
              <p14:nvPr/>
            </p14:nvContentPartPr>
            <p14:xfrm>
              <a:off x="4000305" y="2857230"/>
              <a:ext cx="808920" cy="1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78DE3A-52DD-4494-8A59-77937F8ABD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6305" y="2749230"/>
                <a:ext cx="91656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23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8" y="537480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10: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enter “Start Date of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mployment”.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or manually enter date in the MM/DD/YYYY format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33261-B33A-4B6D-BC16-169AA51D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068" y="4460612"/>
            <a:ext cx="2304415" cy="2199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7A35A361-73D2-4F3D-B133-C547F3F5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39B34D-C99D-4B11-A296-E8BFF9B491E6}"/>
                  </a:ext>
                </a:extLst>
              </p14:cNvPr>
              <p14:cNvContentPartPr/>
              <p14:nvPr/>
            </p14:nvContentPartPr>
            <p14:xfrm>
              <a:off x="1409385" y="3028590"/>
              <a:ext cx="1009440" cy="3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39B34D-C99D-4B11-A296-E8BFF9B491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5385" y="2920590"/>
                <a:ext cx="1117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FC9AD-37D7-46FA-884A-99F45854BD41}"/>
                  </a:ext>
                </a:extLst>
              </p14:cNvPr>
              <p14:cNvContentPartPr/>
              <p14:nvPr/>
            </p14:nvContentPartPr>
            <p14:xfrm>
              <a:off x="3952785" y="3038310"/>
              <a:ext cx="999360" cy="2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FC9AD-37D7-46FA-884A-99F45854BD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8785" y="2930310"/>
                <a:ext cx="110700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54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Measures Requiring ID/LAH Support Coordinator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living in settings that are not owned/controlled by residential providers?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working in competitive integrated employment?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much use of non-waiver supports and services occurs to address individual goals and outcomes?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2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3" y="5812115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11: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 Current Hourly wage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formatted with only 2 places after decimal (example $10.50)</a:t>
            </a:r>
            <a:b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946B12F0-A71E-47E6-98F2-00FBE4AC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49BD71-8DB3-4C19-8C1C-16C9DA741C27}"/>
                  </a:ext>
                </a:extLst>
              </p14:cNvPr>
              <p14:cNvContentPartPr/>
              <p14:nvPr/>
            </p14:nvContentPartPr>
            <p14:xfrm>
              <a:off x="1380945" y="3209670"/>
              <a:ext cx="990360" cy="3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49BD71-8DB3-4C19-8C1C-16C9DA741C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6945" y="3101670"/>
                <a:ext cx="1098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51D112-D1B7-49D4-9D2B-44A71BBE6863}"/>
                  </a:ext>
                </a:extLst>
              </p14:cNvPr>
              <p14:cNvContentPartPr/>
              <p14:nvPr/>
            </p14:nvContentPartPr>
            <p14:xfrm>
              <a:off x="3923985" y="3228750"/>
              <a:ext cx="1223640" cy="57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51D112-D1B7-49D4-9D2B-44A71BBE68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985" y="3120750"/>
                <a:ext cx="133128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88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3" y="5812115"/>
            <a:ext cx="8082203" cy="126178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12: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select any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                            the person is receiving.</a:t>
            </a:r>
            <a:b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6C0984-517A-4113-8656-B5B5D651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35367"/>
            <a:ext cx="5943600" cy="1035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AB6A3AC1-2DEE-4231-B809-67B71FCB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9733DB-3A00-4DA5-9750-2AA41AB3D8C4}"/>
                  </a:ext>
                </a:extLst>
              </p14:cNvPr>
              <p14:cNvContentPartPr/>
              <p14:nvPr/>
            </p14:nvContentPartPr>
            <p14:xfrm>
              <a:off x="1495065" y="3581190"/>
              <a:ext cx="5425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9733DB-3A00-4DA5-9750-2AA41AB3D8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065" y="3473190"/>
                <a:ext cx="65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7DBA93-F0EA-4B35-97FF-88B6909E9AAC}"/>
                  </a:ext>
                </a:extLst>
              </p14:cNvPr>
              <p14:cNvContentPartPr/>
              <p14:nvPr/>
            </p14:nvContentPartPr>
            <p14:xfrm>
              <a:off x="3981225" y="3361950"/>
              <a:ext cx="3326760" cy="417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7DBA93-F0EA-4B35-97FF-88B6909E9A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7225" y="3253950"/>
                <a:ext cx="3434400" cy="6336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C1EDA1-D6D0-48AD-B680-4437A40E6FE9}"/>
              </a:ext>
            </a:extLst>
          </p:cNvPr>
          <p:cNvSpPr txBox="1"/>
          <p:nvPr/>
        </p:nvSpPr>
        <p:spPr>
          <a:xfrm>
            <a:off x="6096000" y="4617164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Left Box: Click to highlight benefits; then use arrow buttons to move to Right Box.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B83087-03E7-4AB9-895E-BBEAF33DF70C}"/>
              </a:ext>
            </a:extLst>
          </p:cNvPr>
          <p:cNvCxnSpPr/>
          <p:nvPr/>
        </p:nvCxnSpPr>
        <p:spPr>
          <a:xfrm>
            <a:off x="8181975" y="5080508"/>
            <a:ext cx="1247775" cy="12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FDCBEF-E62F-48B3-87EC-A4FF362EC5D3}"/>
              </a:ext>
            </a:extLst>
          </p:cNvPr>
          <p:cNvSpPr txBox="1"/>
          <p:nvPr/>
        </p:nvSpPr>
        <p:spPr>
          <a:xfrm>
            <a:off x="6096000" y="6305208"/>
            <a:ext cx="594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Correct list of benefits for person needs to appear in Right Box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437A5813-E0D0-4D59-B409-5CE45C85AE85}"/>
              </a:ext>
            </a:extLst>
          </p:cNvPr>
          <p:cNvSpPr/>
          <p:nvPr/>
        </p:nvSpPr>
        <p:spPr>
          <a:xfrm>
            <a:off x="11844337" y="6195452"/>
            <a:ext cx="180975" cy="336698"/>
          </a:xfrm>
          <a:prstGeom prst="bentUp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447959"/>
            <a:ext cx="11189616" cy="16259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            Step 13: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 fill in average hours worked per week over the last 12 weeks as reported by the Waiver enrollee or involved family/guardian/friend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E0BE32-B926-4A8D-AC41-BFF3B24F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" y="325921"/>
            <a:ext cx="11410839" cy="479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DB8775-F998-4417-B322-964D62717A8B}"/>
                  </a:ext>
                </a:extLst>
              </p14:cNvPr>
              <p14:cNvContentPartPr/>
              <p14:nvPr/>
            </p14:nvContentPartPr>
            <p14:xfrm>
              <a:off x="514065" y="4522950"/>
              <a:ext cx="4066560" cy="87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DB8775-F998-4417-B322-964D62717A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065" y="4415310"/>
                <a:ext cx="4174200" cy="303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37C8C9-EB80-43D1-BA98-BCDA1788F0A0}"/>
              </a:ext>
            </a:extLst>
          </p:cNvPr>
          <p:cNvSpPr txBox="1"/>
          <p:nvPr/>
        </p:nvSpPr>
        <p:spPr>
          <a:xfrm>
            <a:off x="7611378" y="4236440"/>
            <a:ext cx="3185254" cy="646331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Always round up to next whole number (E.g., 12.5 = 13)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A668A3-8568-4B67-96C8-D78F4F5425C1}"/>
              </a:ext>
            </a:extLst>
          </p:cNvPr>
          <p:cNvCxnSpPr/>
          <p:nvPr/>
        </p:nvCxnSpPr>
        <p:spPr>
          <a:xfrm>
            <a:off x="4672668" y="4572001"/>
            <a:ext cx="2938710" cy="384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337943"/>
            <a:ext cx="11189616" cy="12759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        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14: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 person has an additional job, check the “Add additional Employer” box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ED5686A0-46BD-479F-9325-373A7D13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5" y="364440"/>
            <a:ext cx="10412389" cy="4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34D0EB-ABDB-4468-9438-66BAEDDA424E}"/>
                  </a:ext>
                </a:extLst>
              </p14:cNvPr>
              <p14:cNvContentPartPr/>
              <p14:nvPr/>
            </p14:nvContentPartPr>
            <p14:xfrm>
              <a:off x="961905" y="4428990"/>
              <a:ext cx="94176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34D0EB-ABDB-4468-9438-66BAEDDA42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05" y="4320990"/>
                <a:ext cx="1049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DE7702-51BA-4D56-8FC5-AC1E8FBF56CD}"/>
                  </a:ext>
                </a:extLst>
              </p14:cNvPr>
              <p14:cNvContentPartPr/>
              <p14:nvPr/>
            </p14:nvContentPartPr>
            <p14:xfrm>
              <a:off x="3733545" y="4399470"/>
              <a:ext cx="304560" cy="3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DE7702-51BA-4D56-8FC5-AC1E8FBF56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9545" y="4291470"/>
                <a:ext cx="412200" cy="2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52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337943"/>
            <a:ext cx="11189616" cy="12759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#6:  Employment Status        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15: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in the information on the additional employer.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epeat Steps  8-13.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074" name="Picture 17">
            <a:extLst>
              <a:ext uri="{FF2B5EF4-FFF2-40B4-BE49-F238E27FC236}">
                <a16:creationId xmlns:a16="http://schemas.microsoft.com/office/drawing/2014/main" id="{CF434A6E-B0A3-40CC-B0BB-1F4A68B5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3" y="1890713"/>
            <a:ext cx="114335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9C00C2-2D2F-4601-809D-FD4BC19511E9}"/>
                  </a:ext>
                </a:extLst>
              </p14:cNvPr>
              <p14:cNvContentPartPr/>
              <p14:nvPr/>
            </p14:nvContentPartPr>
            <p14:xfrm>
              <a:off x="352065" y="1951470"/>
              <a:ext cx="927000" cy="48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9C00C2-2D2F-4601-809D-FD4BC19511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65" y="1843830"/>
                <a:ext cx="10346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C221DD-6480-4803-8214-270805D0DD21}"/>
                  </a:ext>
                </a:extLst>
              </p14:cNvPr>
              <p14:cNvContentPartPr/>
              <p14:nvPr/>
            </p14:nvContentPartPr>
            <p14:xfrm>
              <a:off x="3409905" y="1971270"/>
              <a:ext cx="32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C221DD-6480-4803-8214-270805D0DD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5905" y="1863270"/>
                <a:ext cx="4312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865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AB3E-9B90-4268-9AA2-D4604922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Non-Waiver Services/Supports to Meet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AE52-3DED-4767-82C0-3E8CACC8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403835"/>
            <a:ext cx="10753725" cy="33740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much use of non-waiver supports and services occurs to address individual goals and outcomes?</a:t>
            </a:r>
          </a:p>
          <a:p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the “Person-Centered Planning Assessment and Documentation” fields in ADIDIS, you are identifying “Selected Strategies” that will be implemented to enable the person to achieve an identified outcome(s).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Just below the field for “Description of Strategy”, a field has been added for “Strategy Type”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is a drop-down menu to select the “Strategy Type”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3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4963886"/>
            <a:ext cx="11189616" cy="13902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#1:  Fill out the Person-Centered Assessment Documentation &amp; Planning section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would today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2F3E0-63C5-4A60-95E9-0AA18769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5" y="457201"/>
            <a:ext cx="11200749" cy="4002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939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5" y="1460932"/>
            <a:ext cx="4398525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  </a:t>
            </a:r>
            <a:b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kern="1200" spc="-12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#2:  </a:t>
            </a:r>
            <a: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Selected Strategy you add, the new “Strategy Type” field will appear under the “Description of Strategy” field </a:t>
            </a:r>
            <a:b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be the case in all Exploring Possibilities sections</a:t>
            </a:r>
            <a:b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900" b="1" kern="1200" spc="-12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4AB25-E272-4DAC-AA02-8A6D9590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42"/>
          <a:stretch/>
        </p:blipFill>
        <p:spPr>
          <a:xfrm>
            <a:off x="5635689" y="289249"/>
            <a:ext cx="6244781" cy="639680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C0A4A6-C304-4D56-8F47-50A36EF865CD}"/>
              </a:ext>
            </a:extLst>
          </p:cNvPr>
          <p:cNvCxnSpPr>
            <a:cxnSpLocks/>
          </p:cNvCxnSpPr>
          <p:nvPr/>
        </p:nvCxnSpPr>
        <p:spPr>
          <a:xfrm>
            <a:off x="2522723" y="3321699"/>
            <a:ext cx="2911152" cy="114766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4669396"/>
            <a:ext cx="12002678" cy="20896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#3:  Click on the “Strategy Type” field and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correct option from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drop-down menu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2E7B3-D4A7-4A51-8699-FDFE6588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579" y="1156759"/>
            <a:ext cx="4201763" cy="24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1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05E781-4067-4C83-AF0A-4707FC56E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21942"/>
              </p:ext>
            </p:extLst>
          </p:nvPr>
        </p:nvGraphicFramePr>
        <p:xfrm>
          <a:off x="266700" y="242598"/>
          <a:ext cx="11567082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1345443931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96420728"/>
                    </a:ext>
                  </a:extLst>
                </a:gridCol>
                <a:gridCol w="6309282">
                  <a:extLst>
                    <a:ext uri="{9D8B030D-6E8A-4147-A177-3AD203B41FA5}">
                      <a16:colId xmlns:a16="http://schemas.microsoft.com/office/drawing/2014/main" val="1735659473"/>
                    </a:ext>
                  </a:extLst>
                </a:gridCol>
              </a:tblGrid>
              <a:tr h="462252">
                <a:tc>
                  <a:txBody>
                    <a:bodyPr/>
                    <a:lstStyle/>
                    <a:p>
                      <a:r>
                        <a:rPr lang="en-US" sz="1400" dirty="0"/>
                        <a:t>Drop-Down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06879"/>
                  </a:ext>
                </a:extLst>
              </a:tr>
              <a:tr h="702906">
                <a:tc>
                  <a:txBody>
                    <a:bodyPr/>
                    <a:lstStyle/>
                    <a:p>
                      <a:r>
                        <a:rPr lang="en-US" sz="1400" dirty="0"/>
                        <a:t>Independent</a:t>
                      </a:r>
                    </a:p>
                    <a:p>
                      <a:r>
                        <a:rPr lang="en-US" sz="1400" dirty="0"/>
                        <a:t> / Self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where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en-US" sz="1400" dirty="0"/>
                        <a:t> implementer is the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Waiver enrollee</a:t>
                      </a:r>
                      <a:r>
                        <a:rPr lang="en-US" sz="1400" dirty="0"/>
                        <a:t>, acting independently or with assistance that is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not human support </a:t>
                      </a:r>
                      <a:r>
                        <a:rPr lang="en-US" sz="1400" dirty="0"/>
                        <a:t>funded through Waiver.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400" i="1" dirty="0"/>
                        <a:t>Examples:  assistive technology; adaptive aid; natural support; financial resources belonging to Waiver enrollee (e.g., income; savings; ABLE account; supplemental needs trust;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stays healthy by monitoring their blood sugar and remembering to take diabetes medication using assistive technology.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achieves outcome of learning to cook by using savings to pay for cooking lessons.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develops connections with their neighbors by using their skill to tell jokes at the local community open mic night.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improves their mobility through physical therapy covered by their family’s health insurance.</a:t>
                      </a:r>
                      <a:endParaRPr lang="en-US" sz="1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401141"/>
                  </a:ext>
                </a:extLst>
              </a:tr>
              <a:tr h="702906">
                <a:tc>
                  <a:txBody>
                    <a:bodyPr/>
                    <a:lstStyle/>
                    <a:p>
                      <a:r>
                        <a:rPr lang="en-US" sz="1400" dirty="0"/>
                        <a:t>Natural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where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primary </a:t>
                      </a:r>
                      <a:r>
                        <a:rPr lang="en-US" sz="1400" dirty="0"/>
                        <a:t>implementer is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a natural support that is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not being paid for implementing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stays healthy by having their sister help with monitoring their blood sugar and remembering to take diabetes medication.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achieves outcome of learning to cook by exploring new recipes &amp; making healthy meals with a friend from church each week.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develops community connections by attending their local faith services with their neighbor Jane who provides weekly transportation.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improves mobility by implementing their physical therapy home program with help from their parent.</a:t>
                      </a:r>
                      <a:endParaRPr lang="en-US" sz="1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9702521"/>
                  </a:ext>
                </a:extLst>
              </a:tr>
              <a:tr h="702906">
                <a:tc>
                  <a:txBody>
                    <a:bodyPr/>
                    <a:lstStyle/>
                    <a:p>
                      <a:r>
                        <a:rPr lang="en-US" sz="1400" dirty="0"/>
                        <a:t>Community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where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en-US" sz="1400" dirty="0"/>
                        <a:t> support for Waiver enrollee comes from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a community group, organization or place of business/employer that is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not paid to provide disability-specific supports/services</a:t>
                      </a:r>
                      <a:r>
                        <a:rPr lang="en-US" sz="1400" dirty="0"/>
                        <a:t>. </a:t>
                      </a:r>
                      <a:r>
                        <a:rPr lang="en-US" sz="1400" i="1" dirty="0"/>
                        <a:t> </a:t>
                      </a:r>
                    </a:p>
                    <a:p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stays healthy by participating in a diabetes self-management course offered at the local senior center.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achieves outcome of learning to cook by participating in a restaurant internship arranged through a partnership with the community college.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develops community connections by attending their local faith services with transportation and logistics organized by the members of the group.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improves mobility by attending a yoga class at the local gym with assistance from other class attendees if needed.</a:t>
                      </a:r>
                      <a:endParaRPr lang="en-US" sz="1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65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1" y="2157731"/>
            <a:ext cx="10753725" cy="3378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living in settings that are not owned/controlled by residential providers?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Coordinators will verify “residence type”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when a person enrolls in ID/LAH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then verify at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(F2F) visit with the enrollee.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05E781-4067-4C83-AF0A-4707FC56E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94130"/>
              </p:ext>
            </p:extLst>
          </p:nvPr>
        </p:nvGraphicFramePr>
        <p:xfrm>
          <a:off x="266700" y="242598"/>
          <a:ext cx="1156708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1345443931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96420728"/>
                    </a:ext>
                  </a:extLst>
                </a:gridCol>
                <a:gridCol w="6309282">
                  <a:extLst>
                    <a:ext uri="{9D8B030D-6E8A-4147-A177-3AD203B41FA5}">
                      <a16:colId xmlns:a16="http://schemas.microsoft.com/office/drawing/2014/main" val="1735659473"/>
                    </a:ext>
                  </a:extLst>
                </a:gridCol>
              </a:tblGrid>
              <a:tr h="462252">
                <a:tc>
                  <a:txBody>
                    <a:bodyPr/>
                    <a:lstStyle/>
                    <a:p>
                      <a:r>
                        <a:rPr lang="en-US" sz="1400" dirty="0"/>
                        <a:t>Drop-Down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06879"/>
                  </a:ext>
                </a:extLst>
              </a:tr>
              <a:tr h="702906">
                <a:tc>
                  <a:txBody>
                    <a:bodyPr/>
                    <a:lstStyle/>
                    <a:p>
                      <a:r>
                        <a:rPr lang="en-US" sz="1400" dirty="0"/>
                        <a:t>Other Funded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where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en-US" sz="1400" dirty="0"/>
                        <a:t> implementer is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a publicly-funded, eligibility-based program providing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paid, non-Waiver services </a:t>
                      </a:r>
                      <a:r>
                        <a:rPr lang="en-US" sz="1400" dirty="0"/>
                        <a:t>to the Waiver enrollee.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stays healthy by seeing a nurse practitioner specializing in diabetes management at the local public health clinic; and using SNAP benefits to purchase healthy food.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achieves outcome of learning about restaurant work and cooking through community-based work assessment arranged and paid by vocational rehabilitation.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develops community connections by attending their local faith organization using a county aging/disability transportation service.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improves mobility by attending a special education physical course designed for students with disabilities.</a:t>
                      </a:r>
                      <a:endParaRPr lang="en-US" sz="1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056274"/>
                  </a:ext>
                </a:extLst>
              </a:tr>
              <a:tr h="702906">
                <a:tc>
                  <a:txBody>
                    <a:bodyPr/>
                    <a:lstStyle/>
                    <a:p>
                      <a:r>
                        <a:rPr lang="en-US" sz="1400" dirty="0"/>
                        <a:t>Paid/Self Directed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that is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Waiver service/support</a:t>
                      </a:r>
                      <a:r>
                        <a:rPr lang="en-US" sz="1400" dirty="0"/>
                        <a:t>, whether self-directed or not.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stays healthy by seeing with Waiver-funded Skilled Nursing RN specializing in diabetes management and by using Waiver-funded assistive technology to monitor blood sugar and manage medication.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learns to cook with paid assistance through Residential Habilitation or Day Habilitation service.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develops community connections by attending their local faith organization with support from a paid Personal Care DSP.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Waiver enrollee improves mobility by participating in Waiver-funded physical therapy.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38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81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4159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</a:t>
            </a:r>
            <a:b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kern="1200" spc="-12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#4: When Entering a “Back-up &amp; Contingency Plan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 you will see a “Back-up &amp; Contingency Planning-Strategy Type” field appear.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600" b="1" kern="1200" spc="-120" baseline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D54D-76D1-45C4-80DF-D7AA42F9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42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4F91AF-4528-42B2-9CEA-982593B9A418}"/>
              </a:ext>
            </a:extLst>
          </p:cNvPr>
          <p:cNvCxnSpPr/>
          <p:nvPr/>
        </p:nvCxnSpPr>
        <p:spPr>
          <a:xfrm flipV="1">
            <a:off x="2271860" y="5524107"/>
            <a:ext cx="3824140" cy="179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AC66F9-B21E-4803-959F-9AAE6E991DD6}"/>
                  </a:ext>
                </a:extLst>
              </p14:cNvPr>
              <p14:cNvContentPartPr/>
              <p14:nvPr/>
            </p14:nvContentPartPr>
            <p14:xfrm>
              <a:off x="8086086" y="5296498"/>
              <a:ext cx="594000" cy="28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AC66F9-B21E-4803-959F-9AAE6E991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2446" y="5188858"/>
                <a:ext cx="701640" cy="5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439266"/>
            <a:ext cx="11189616" cy="13291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#5:  Select the “Back-up &amp; Contingency Plan” Strategy Type(s).  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Back-up &amp; Contingency Planning – Strategy Type field is a multi-select field. </a:t>
            </a:r>
            <a:b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select 1, more than 1, or all Strategy Types.**  </a:t>
            </a:r>
            <a:b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(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highlight) 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Strategy Types that are part of th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Back-up Plan.</a:t>
            </a:r>
            <a:b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all Strategy Types are selected, click on the 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arrow to move all.  </a:t>
            </a:r>
            <a:b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 all Strategy Types are selected, click on single arrow  to move each 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Type selected.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2960BF-00FE-4A82-936E-1D20B433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72" y="1150071"/>
            <a:ext cx="11525055" cy="1545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45D4C7-6B23-4685-9400-54A3148A643D}"/>
              </a:ext>
            </a:extLst>
          </p:cNvPr>
          <p:cNvSpPr txBox="1"/>
          <p:nvPr/>
        </p:nvSpPr>
        <p:spPr>
          <a:xfrm>
            <a:off x="697584" y="3968684"/>
            <a:ext cx="10680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DD13F-DAE3-4E92-A85A-3CCBC54C0A36}"/>
              </a:ext>
            </a:extLst>
          </p:cNvPr>
          <p:cNvSpPr txBox="1"/>
          <p:nvPr/>
        </p:nvSpPr>
        <p:spPr>
          <a:xfrm>
            <a:off x="4176074" y="347107"/>
            <a:ext cx="161551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Arrows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C85E7B-714E-43CA-97A6-4A4D909958EF}"/>
              </a:ext>
            </a:extLst>
          </p:cNvPr>
          <p:cNvCxnSpPr>
            <a:cxnSpLocks/>
          </p:cNvCxnSpPr>
          <p:nvPr/>
        </p:nvCxnSpPr>
        <p:spPr>
          <a:xfrm>
            <a:off x="4355184" y="716437"/>
            <a:ext cx="1065228" cy="5634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8E85CE-1766-410D-9B8F-721BC0F33E20}"/>
              </a:ext>
            </a:extLst>
          </p:cNvPr>
          <p:cNvSpPr txBox="1"/>
          <p:nvPr/>
        </p:nvSpPr>
        <p:spPr>
          <a:xfrm>
            <a:off x="7722124" y="1413907"/>
            <a:ext cx="161551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Single Arrows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3A9AEC-0453-40A5-8E9C-5DF2B0EB0B20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599522" y="1517715"/>
            <a:ext cx="2122602" cy="8085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DB638B-2AD4-4C15-887A-15ACD6B2C92D}"/>
              </a:ext>
            </a:extLst>
          </p:cNvPr>
          <p:cNvCxnSpPr/>
          <p:nvPr/>
        </p:nvCxnSpPr>
        <p:spPr>
          <a:xfrm>
            <a:off x="4355184" y="716438"/>
            <a:ext cx="1065228" cy="11268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A1E51-F9DE-4E85-AA00-7E5FA64C0876}"/>
              </a:ext>
            </a:extLst>
          </p:cNvPr>
          <p:cNvCxnSpPr>
            <a:stCxn id="14" idx="1"/>
          </p:cNvCxnSpPr>
          <p:nvPr/>
        </p:nvCxnSpPr>
        <p:spPr>
          <a:xfrm flipH="1">
            <a:off x="5599522" y="1598573"/>
            <a:ext cx="2122602" cy="841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78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399B7-E0E2-4B92-B566-14EF73B3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6"/>
            <a:ext cx="3740270" cy="45825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b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After Today:</a:t>
            </a:r>
            <a:b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Send </a:t>
            </a:r>
            <a: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</a:t>
            </a:r>
            <a:b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Byron White </a:t>
            </a:r>
            <a:b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CWP </a:t>
            </a:r>
            <a: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Director</a:t>
            </a:r>
            <a:b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Byron.White@mh.alabama.gov</a:t>
            </a:r>
            <a:endParaRPr lang="en-US" sz="2700" b="1" kern="1200" spc="-120" baseline="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F371B500-6A60-4490-98C4-81F7F9CB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7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59391"/>
            <a:ext cx="10772775" cy="920745"/>
          </a:xfrm>
        </p:spPr>
        <p:txBody>
          <a:bodyPr>
            <a:normAutofit/>
          </a:bodyPr>
          <a:lstStyle/>
          <a:p>
            <a:r>
              <a:rPr lang="en-US" dirty="0"/>
              <a:t>Residence Type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93239"/>
            <a:ext cx="10753725" cy="4630723"/>
          </a:xfrm>
        </p:spPr>
        <p:txBody>
          <a:bodyPr/>
          <a:lstStyle/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Residence type is a field in ADIDIS with drop-down menu from which SC’s select the correct option.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is also a field for SC to enter </a:t>
            </a:r>
            <a:r>
              <a:rPr lang="en-US" u="sng" dirty="0">
                <a:solidFill>
                  <a:srgbClr val="FF0000"/>
                </a:solidFill>
              </a:rPr>
              <a:t>the date the residence type is updated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(verified as accurate) by the SC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visit, the Support Coordinator </a:t>
            </a:r>
            <a:r>
              <a:rPr lang="en-US" b="1" u="sng" dirty="0">
                <a:solidFill>
                  <a:srgbClr val="FF0000"/>
                </a:solidFill>
              </a:rPr>
              <a:t>must update the date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the “residence type” in ADIDIS. </a:t>
            </a:r>
            <a:r>
              <a:rPr lang="en-US" i="1" dirty="0">
                <a:solidFill>
                  <a:srgbClr val="FF0000"/>
                </a:solidFill>
              </a:rPr>
              <a:t>Enter the date of the F2F visit you did.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residence type would also be changed </a:t>
            </a:r>
            <a:r>
              <a:rPr lang="en-US" b="1" u="sng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residence type has changed.  If the residence type hasn’t changed, don’t change this field.</a:t>
            </a:r>
          </a:p>
        </p:txBody>
      </p:sp>
    </p:spTree>
    <p:extLst>
      <p:ext uri="{BB962C8B-B14F-4D97-AF65-F5344CB8AC3E}">
        <p14:creationId xmlns:p14="http://schemas.microsoft.com/office/powerpoint/2010/main" val="380092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5354980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for Client using either Quick Search or Advanced Search and click Go.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multiple Clients are returned, click on the Client you need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EAAC307-1A8F-44DE-A15F-69F052D3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74668"/>
            <a:ext cx="10938932" cy="35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1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605124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Edit the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residence type updated” and “Residence Type” fields on the Client Demographics screen, select ‘Edit Demographics’ link in the upper left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F3661-7E70-4DDD-A6C5-FF4284D8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E7237-CAC0-4BD7-B098-02F04B52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32" y="237232"/>
            <a:ext cx="10676112" cy="4937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77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605124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residence type updated” and “Residence Type” fields are located under the Basic Demographics section of the Edit Demographics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DE558-AA30-4B63-B534-734113C1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81" y="187897"/>
            <a:ext cx="9780037" cy="4915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C0BE00-7AE0-4D24-B82C-801D415F711C}"/>
              </a:ext>
            </a:extLst>
          </p:cNvPr>
          <p:cNvCxnSpPr/>
          <p:nvPr/>
        </p:nvCxnSpPr>
        <p:spPr>
          <a:xfrm flipV="1">
            <a:off x="676656" y="2976465"/>
            <a:ext cx="1702650" cy="280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9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605124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4: 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“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esidence type updated” is a date selection field,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 can manually enter a date in the MM/DD/YYYY format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8C4C78-5BFA-4EB5-A8B1-488DC6C6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45" y="584698"/>
            <a:ext cx="3883086" cy="3721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76524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4770</TotalTime>
  <Words>3621</Words>
  <Application>Microsoft Office PowerPoint</Application>
  <PresentationFormat>Widescreen</PresentationFormat>
  <Paragraphs>239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Open Sans</vt:lpstr>
      <vt:lpstr>Symbol</vt:lpstr>
      <vt:lpstr>Wingdings</vt:lpstr>
      <vt:lpstr>Metropolitan</vt:lpstr>
      <vt:lpstr>Community Waiver Program</vt:lpstr>
      <vt:lpstr>Evaluation Overview</vt:lpstr>
      <vt:lpstr>Evaluation Measures Requiring ID/LAH Support Coordinator Data Collection</vt:lpstr>
      <vt:lpstr>Residence Type</vt:lpstr>
      <vt:lpstr>Residence Type (continued)</vt:lpstr>
      <vt:lpstr>Residence Type Step 1:  Search for Client using either Quick Search or Advanced Search and click Go.  If multiple Clients are returned, click on the Client you need </vt:lpstr>
      <vt:lpstr>Residence Type Step 2:  To Edit the “Date residence type updated” and “Residence Type” fields on the Client Demographics screen, select ‘Edit Demographics’ link in the upper left   </vt:lpstr>
      <vt:lpstr>Residence Type Step 3:  The “Date residence type updated” and “Residence Type” fields are located under the Basic Demographics section of the Edit Demographics screen  </vt:lpstr>
      <vt:lpstr>Residence Type Step 4:  The “Date residence type updated” is a date selection field,  or you can manually enter a date in the MM/DD/YYYY format   </vt:lpstr>
      <vt:lpstr>Residence Type Step 5:  Residence Type is a drop-down list.  Select the appropriate Residence Type for the Client.    </vt:lpstr>
      <vt:lpstr>Measure #2:  Residence Type Step 6:  Once the fields have been updated,  select the Save and Close Demographics link at the top of the screen. </vt:lpstr>
      <vt:lpstr>Choosing the Correct Residence Type</vt:lpstr>
      <vt:lpstr>PowerPoint Presentation</vt:lpstr>
      <vt:lpstr>Employment Status for Waiver Enrollees Ages 18 and Older</vt:lpstr>
      <vt:lpstr>Employment Status for Waiver Enrollees Ages 18 and Older (Continued)</vt:lpstr>
      <vt:lpstr>Employment Status Step 1:  Search for Client using either Quick Search or Advanced Search and click Go.  If multiple Clients are returned, click on the Client you need </vt:lpstr>
      <vt:lpstr>Employment Status Step 2: From the Client Demographics screen, click on the Assessments Tab.    </vt:lpstr>
      <vt:lpstr>       Measure #6:  Employment Status When on the Assessments tab: Select Add Assessment at top left if entering employment data for the first time. If updating employment data, select “Duplicate Previous Assessment” or “Add Assessment”. If duplicating a previous assessment, don’t forget to change the date.  </vt:lpstr>
      <vt:lpstr>Employment Status Step 4:  On the next screen, select Employment Assessment from drop-down at top.  </vt:lpstr>
      <vt:lpstr>Employment Status Step 5:  Populate the fields at the top of the assessment accordingly Review:  Always choose Assessment   Review Date:  Select date of quarterly Face-to-Face visit. Fund Code:  Select “MR”  Status:  Leave as “Pending” </vt:lpstr>
      <vt:lpstr>Employment Status Step 6:  Body of Employment Assessment At Client Employment Status select from drop-down menu  </vt:lpstr>
      <vt:lpstr>Client Employment Status (Ages 18+)</vt:lpstr>
      <vt:lpstr>Employment Status  Step 7:  Body of Employment Assessment  If “Not Employed, Actively Seeking” is selected, choose the correct option from the drop-down</vt:lpstr>
      <vt:lpstr>Employment Status  Step 7:  Body of Employment Assessment  If “Not Employed, Not Seeking” is selected, choose the correct option from the drop-down.</vt:lpstr>
      <vt:lpstr>Employment Status  Step 7:  Body of Employment Assessment  If “Currently Employed” is selected, these fields appear.</vt:lpstr>
      <vt:lpstr>Employment Status Step 8:  Body of Employment Assessment If “Currently Employed”, select “Type of employment” from drop-down menu.</vt:lpstr>
      <vt:lpstr>Type of Employment</vt:lpstr>
      <vt:lpstr>Employment Status Step 9:  Body of Employment Assessment If “Currently Employed”, enter Name of Employer.</vt:lpstr>
      <vt:lpstr> Employment Status Step 10:  Body of Employment Assessment If “Currently Employed”, enter “Start Date of Employment”. Select or manually enter date in the MM/DD/YYYY format</vt:lpstr>
      <vt:lpstr>Employment Status Step 11:  Body of Employment Assessment If “Currently Employed”, enter Current Hourly wage Must be formatted with only 2 places after decimal (example $10.50) </vt:lpstr>
      <vt:lpstr>Employment Status Step 12:  Body of Employment Assessment If “Currently Employed”, select any Benefits                             the person is receiving. </vt:lpstr>
      <vt:lpstr>  Employment Status            Step 13:  Body of Employment Assessment If “Currently Employed”,  fill in average hours worked per week over the last 12 weeks as reported by the Waiver enrollee or involved family/guardian/friend </vt:lpstr>
      <vt:lpstr>Employment Status             Step 14:  Body of Employment Assessment If  person has an additional job, check the “Add additional Employer” box.</vt:lpstr>
      <vt:lpstr>Measure #6:  Employment Status             Step 15:  Body of Employment Assessment Fill in the information on the additional employer. Repeat Steps  8-13.</vt:lpstr>
      <vt:lpstr>Use of Non-Waiver Services/Supports to Meet Outcomes</vt:lpstr>
      <vt:lpstr>Use of Non-Waiver Services and Supports to Meet Outcomes     Step #1:  Fill out the Person-Centered Assessment Documentation &amp; Planning section as you would today</vt:lpstr>
      <vt:lpstr>   Use of Non-Waiver Services and Supports to Meet Outcomes      Step #2:  For each Selected Strategy you add, the new “Strategy Type” field will appear under the “Description of Strategy” field   This will be the case in all Exploring Possibilities sections </vt:lpstr>
      <vt:lpstr>  Use of Non-Waiver Services and Supports to Meet Outcomes     Step #3:  Click on the “Strategy Type” field and  Select the correct option from  the drop-down menu</vt:lpstr>
      <vt:lpstr>PowerPoint Presentation</vt:lpstr>
      <vt:lpstr>PowerPoint Presentation</vt:lpstr>
      <vt:lpstr>Use of Non-Waiver Services and Supports to Meet Outcomes      Step #4: When Entering a “Back-up &amp; Contingency Plan”,  you will see a “Back-up &amp; Contingency Planning-Strategy Type” field appear.   </vt:lpstr>
      <vt:lpstr> Step #5:  Select the “Back-up &amp; Contingency Plan” Strategy Type(s).   Note: The Back-up &amp; Contingency Planning – Strategy Type field is a multi-select field.  **You can select 1, more than 1, or all Strategy Types.**   Click on (to highlight) all of the Strategy Types that are part of the Back-up Plan. If all Strategy Types are selected, click on the double arrow to move all.   If not all Strategy Types are selected, click on single arrow  to move each Strategy Type selected.</vt:lpstr>
      <vt:lpstr>Questions?  Questions After Today: Send to  Byron White  CWP Director Byron.White@mh.alabama.gov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Waiver Program</dc:title>
  <dc:creator>Lisa Mills</dc:creator>
  <cp:lastModifiedBy>Lisa Mills</cp:lastModifiedBy>
  <cp:revision>120</cp:revision>
  <dcterms:created xsi:type="dcterms:W3CDTF">2021-09-24T15:39:07Z</dcterms:created>
  <dcterms:modified xsi:type="dcterms:W3CDTF">2022-08-26T14:32:56Z</dcterms:modified>
</cp:coreProperties>
</file>