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423" r:id="rId3"/>
    <p:sldId id="424" r:id="rId4"/>
    <p:sldId id="258" r:id="rId5"/>
    <p:sldId id="339" r:id="rId6"/>
    <p:sldId id="340" r:id="rId7"/>
    <p:sldId id="365" r:id="rId8"/>
    <p:sldId id="366" r:id="rId9"/>
    <p:sldId id="367" r:id="rId10"/>
    <p:sldId id="25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73" autoAdjust="0"/>
  </p:normalViewPr>
  <p:slideViewPr>
    <p:cSldViewPr snapToGrid="0">
      <p:cViewPr varScale="1">
        <p:scale>
          <a:sx n="100" d="100"/>
          <a:sy n="100" d="100"/>
        </p:scale>
        <p:origin x="96" y="1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3E5E8-00BA-4AB2-A9BA-0B6871380BA1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80214A-4B8A-4EC4-871B-00D6F9923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25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mortar and pestle, plastic screw down pill crusher, and the hammer and a plastic bag do not secure the dosage. Some of the medication may be lost in these procedures making the dosage incorrect and technically a </a:t>
            </a:r>
            <a:r>
              <a:rPr lang="en-US"/>
              <a:t>medication error..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E5122D-5E97-4243-A914-8DA52EA2B0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800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process to crush medications is to use the medication pouch </a:t>
            </a:r>
          </a:p>
          <a:p>
            <a:r>
              <a:rPr lang="en-US" dirty="0"/>
              <a:t>Apply gloves</a:t>
            </a:r>
          </a:p>
          <a:p>
            <a:r>
              <a:rPr lang="en-US" dirty="0"/>
              <a:t>Check MAR for the 7 rights</a:t>
            </a:r>
          </a:p>
          <a:p>
            <a:r>
              <a:rPr lang="en-US" dirty="0"/>
              <a:t>Check MAR to see if medications can be crushed.</a:t>
            </a:r>
          </a:p>
          <a:p>
            <a:r>
              <a:rPr lang="en-US" dirty="0"/>
              <a:t>Place medication in the pouch. If you have more than one medication that requires crushing, you may place them in pouch to crush at the same time.</a:t>
            </a:r>
          </a:p>
          <a:p>
            <a:r>
              <a:rPr lang="en-US" dirty="0"/>
              <a:t>Use a device like picture to crush the meds.  Never use tools like a hammer or heavy object to bang on pouch.  These can damage the pouch and lose amounts of the medication. </a:t>
            </a:r>
          </a:p>
          <a:p>
            <a:r>
              <a:rPr lang="en-US" dirty="0"/>
              <a:t>Once the medication is crushed pour the entire contents into the medication cup.</a:t>
            </a:r>
          </a:p>
          <a:p>
            <a:r>
              <a:rPr lang="en-US" dirty="0"/>
              <a:t>Administer the medication promptly as ordered. Do not crush prior to the administration time.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E5122D-5E97-4243-A914-8DA52EA2B0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575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80214A-4B8A-4EC4-871B-00D6F99232F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81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79871-F1C6-E596-F4E4-DBE012ED3F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9912E0-B497-94B5-6468-5EF6B7BA9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47349-AAA2-F02B-CE8B-FDA6D1ADA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0DE6-7183-4F2B-8A76-0E494E7CB2FB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7BFA2-24D0-C83E-0215-EEC05F259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89B72-9552-863A-63E0-85859BBF0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0A91D-E829-4990-B40A-8D2ED06B6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42FE1-1763-439E-7841-982855D56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59BEA7-9CCB-7A97-4699-A0A06D33AC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8D99D7-791D-DA73-5E3D-6F007CFDA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0DE6-7183-4F2B-8A76-0E494E7CB2FB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CA42D-2BBE-3F3D-5DA3-7A7199E7D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14C60-B0C2-C8C8-DE3E-F1D81CD3F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0A91D-E829-4990-B40A-8D2ED06B6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114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C6FDB0-AE16-15D5-8848-907662D923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0D8FEC-580A-C5C8-D902-6C4876D2DE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1AD4D9-5979-9CD8-CA94-08CD61641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0DE6-7183-4F2B-8A76-0E494E7CB2FB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4633D-C8EB-0771-8730-2D5801770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2F3ACD-18B0-DD99-D3C6-668EAAA35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0A91D-E829-4990-B40A-8D2ED06B6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02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ior slide 1 with image"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DF54509-43B7-AFBC-DB3E-3968AEDBB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311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E9C6C06-159A-4133-99A0-E806C406E94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6D2525A-6A4B-7270-48B5-6948D889E6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78381" y="6255450"/>
            <a:ext cx="996745" cy="403512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ACB8F1C1-EE7B-54F7-D97A-3060A70F70D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050168" y="0"/>
            <a:ext cx="141832" cy="6858000"/>
          </a:xfrm>
          <a:prstGeom prst="rect">
            <a:avLst/>
          </a:prstGeom>
        </p:spPr>
      </p:pic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70A4CB2E-8864-EFEC-BCD1-30A5918E90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904427"/>
            <a:ext cx="4379495" cy="4953573"/>
          </a:xfrm>
          <a:custGeom>
            <a:avLst/>
            <a:gdLst>
              <a:gd name="connsiteX0" fmla="*/ 0 w 4379495"/>
              <a:gd name="connsiteY0" fmla="*/ 0 h 4953573"/>
              <a:gd name="connsiteX1" fmla="*/ 3195805 w 4379495"/>
              <a:gd name="connsiteY1" fmla="*/ 0 h 4953573"/>
              <a:gd name="connsiteX2" fmla="*/ 4379495 w 4379495"/>
              <a:gd name="connsiteY2" fmla="*/ 1183690 h 4953573"/>
              <a:gd name="connsiteX3" fmla="*/ 4379495 w 4379495"/>
              <a:gd name="connsiteY3" fmla="*/ 4953573 h 4953573"/>
              <a:gd name="connsiteX4" fmla="*/ 0 w 4379495"/>
              <a:gd name="connsiteY4" fmla="*/ 4953573 h 495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79495" h="4953573">
                <a:moveTo>
                  <a:pt x="0" y="0"/>
                </a:moveTo>
                <a:lnTo>
                  <a:pt x="3195805" y="0"/>
                </a:lnTo>
                <a:cubicBezTo>
                  <a:pt x="3849539" y="0"/>
                  <a:pt x="4379495" y="529956"/>
                  <a:pt x="4379495" y="1183690"/>
                </a:cubicBezTo>
                <a:lnTo>
                  <a:pt x="4379495" y="4953573"/>
                </a:lnTo>
                <a:lnTo>
                  <a:pt x="0" y="4953573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135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ior slide 1 without image"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5377ED-C6A6-D751-43EF-1E8A0EC1E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311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E9C6C06-159A-4133-99A0-E806C406E94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5D17AAA-57C1-6178-D614-08CDBB5AEF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78381" y="6255450"/>
            <a:ext cx="996745" cy="40351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1F142A1F-DDE6-2A54-4DD1-4A2C57105A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050168" y="0"/>
            <a:ext cx="1418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986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ior slide 4 with image"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99497C17-2196-E972-8854-A1246AB9A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311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E9C6C06-159A-4133-99A0-E806C406E94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03D49DE-285E-CE51-D58D-E0E443C8A7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3415" y="6184281"/>
            <a:ext cx="996745" cy="403512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45215531-4660-B1C6-25AF-66B48BE9053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141832" cy="6858000"/>
          </a:xfrm>
          <a:prstGeom prst="rect">
            <a:avLst/>
          </a:prstGeom>
        </p:spPr>
      </p:pic>
      <p:sp>
        <p:nvSpPr>
          <p:cNvPr id="4" name="Picture Placeholder 16">
            <a:extLst>
              <a:ext uri="{FF2B5EF4-FFF2-40B4-BE49-F238E27FC236}">
                <a16:creationId xmlns:a16="http://schemas.microsoft.com/office/drawing/2014/main" id="{E6F97A61-AC97-C315-B7A9-42396FC35E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893148" y="0"/>
            <a:ext cx="2298852" cy="3046913"/>
          </a:xfrm>
          <a:custGeom>
            <a:avLst/>
            <a:gdLst>
              <a:gd name="connsiteX0" fmla="*/ 0 w 2298852"/>
              <a:gd name="connsiteY0" fmla="*/ 0 h 2266846"/>
              <a:gd name="connsiteX1" fmla="*/ 259822 w 2298852"/>
              <a:gd name="connsiteY1" fmla="*/ 0 h 2266846"/>
              <a:gd name="connsiteX2" fmla="*/ 2298852 w 2298852"/>
              <a:gd name="connsiteY2" fmla="*/ 0 h 2266846"/>
              <a:gd name="connsiteX3" fmla="*/ 2298852 w 2298852"/>
              <a:gd name="connsiteY3" fmla="*/ 1763752 h 2266846"/>
              <a:gd name="connsiteX4" fmla="*/ 2298852 w 2298852"/>
              <a:gd name="connsiteY4" fmla="*/ 2266846 h 2266846"/>
              <a:gd name="connsiteX5" fmla="*/ 1044699 w 2298852"/>
              <a:gd name="connsiteY5" fmla="*/ 2266846 h 2266846"/>
              <a:gd name="connsiteX6" fmla="*/ 0 w 2298852"/>
              <a:gd name="connsiteY6" fmla="*/ 1222147 h 2266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8852" h="2266846">
                <a:moveTo>
                  <a:pt x="0" y="0"/>
                </a:moveTo>
                <a:lnTo>
                  <a:pt x="259822" y="0"/>
                </a:lnTo>
                <a:lnTo>
                  <a:pt x="2298852" y="0"/>
                </a:lnTo>
                <a:lnTo>
                  <a:pt x="2298852" y="1763752"/>
                </a:lnTo>
                <a:lnTo>
                  <a:pt x="2298852" y="2266846"/>
                </a:lnTo>
                <a:lnTo>
                  <a:pt x="1044699" y="2266846"/>
                </a:lnTo>
                <a:cubicBezTo>
                  <a:pt x="467728" y="2266846"/>
                  <a:pt x="0" y="1799118"/>
                  <a:pt x="0" y="1222147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87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6D2E2-F6B9-3743-EF5A-7663703B3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7F2D5-2A34-B663-1CBA-281D53FB1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10246-200B-44D7-D751-0007DC2D0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0DE6-7183-4F2B-8A76-0E494E7CB2FB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1B1B1-6744-C2B8-D5D6-B2E9FC89F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C8C90-F143-523B-A800-C48893797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0A91D-E829-4990-B40A-8D2ED06B6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71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1FF5A-86BF-5213-5C72-F704FEE76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F368F-6583-873D-EE5E-9510894359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356E4F-EAEA-853F-8391-C4578331B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0DE6-7183-4F2B-8A76-0E494E7CB2FB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B91F1-0008-6219-F778-D4B834376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B8ED7C-267B-9021-AF03-7C4FB93D3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0A91D-E829-4990-B40A-8D2ED06B6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95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249A3-FA7B-42C2-EA8B-3D4236B18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56F38-F7D7-AE32-7367-43C3B2BBC2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C48BB4-FF7A-416A-E044-8809AFC78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B00369-29D3-B24E-B7D2-3133CDF46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0DE6-7183-4F2B-8A76-0E494E7CB2FB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C9C276-038C-A3C5-156E-CCFE4723B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205177-229E-B556-E053-A69864660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0A91D-E829-4990-B40A-8D2ED06B6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889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A52E6-164A-581C-2CD1-BB0B09EE5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006A4C-7EB5-6509-5094-8489228C3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9EE8EE-5299-2D03-DBD8-966DF12AAF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6262C0-7B9F-D4DF-4AAE-7389D22B52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634464-3F70-604C-C8CD-B3B96A39EC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46D299-AB1F-0B39-6AED-C0E0B0EF3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0DE6-7183-4F2B-8A76-0E494E7CB2FB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CBCC90-7741-5C7F-1A30-C081D0767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5B9DF6-0C80-92EA-9E16-154CFADD9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0A91D-E829-4990-B40A-8D2ED06B6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28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9A776-6D67-FCF8-15AA-C2DE67FBE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E8DE5A-DF21-4414-FA6B-A63E86EA0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0DE6-7183-4F2B-8A76-0E494E7CB2FB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768F24-48A8-C8BC-4A68-83011AE66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E7DCE7-1B56-92C2-BB62-2193C3D4E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0A91D-E829-4990-B40A-8D2ED06B6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129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53C342-B696-607F-3556-E086D5FB6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0DE6-7183-4F2B-8A76-0E494E7CB2FB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702A85-ADCF-EF98-7BA2-5D5746B70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B13AF7-38DC-FFC2-FD33-188ADF910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0A91D-E829-4990-B40A-8D2ED06B6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86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0CAE3-D126-E507-E472-FA261E8FD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7608C-FB6B-00A0-9AC0-083CCF2E2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E962FD-0013-E32F-7F1B-663AB53312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925B53-35DF-8FB2-6A5A-9E22E5F39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0DE6-7183-4F2B-8A76-0E494E7CB2FB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8F12BF-A28C-43BC-2DDF-BFD4D41D4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2A7CFC-84DD-B8B0-B970-85E207987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0A91D-E829-4990-B40A-8D2ED06B6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916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EB031-8AA6-985D-BBD7-82FB35AD1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51C4D1-7DF7-06D4-30FD-B6DC6124F0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E49435-DF20-B91C-8AEC-0833C6CFA7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AF193D-D36A-FBB2-C172-60520FFCD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0DE6-7183-4F2B-8A76-0E494E7CB2FB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8129E1-2D29-000D-067E-880BD83FB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AE22AD-367F-A0B4-EEEC-D92550F10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0A91D-E829-4990-B40A-8D2ED06B6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126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8AD08F-286D-08F9-B186-F013F4645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D0729B-755B-8946-F5A6-549C3D089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1FD47-5357-FE18-6ACF-FBEF6331A4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E70DE6-7183-4F2B-8A76-0E494E7CB2FB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96CBF-A46E-3D2D-CBBB-94FD39D8DF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43F979-9615-31EB-E846-D378A4A38B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50A91D-E829-4990-B40A-8D2ED06B6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42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png"/><Relationship Id="rId15" Type="http://schemas.openxmlformats.org/officeDocument/2006/relationships/image" Target="../media/image2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F6FDD-FA00-D286-7BCC-43243D0F21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MAS/MATT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7D0966-77F5-A881-D9C4-D01EDE3F44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February 20, 2025</a:t>
            </a:r>
          </a:p>
        </p:txBody>
      </p:sp>
    </p:spTree>
    <p:extLst>
      <p:ext uri="{BB962C8B-B14F-4D97-AF65-F5344CB8AC3E}">
        <p14:creationId xmlns:p14="http://schemas.microsoft.com/office/powerpoint/2010/main" val="1072950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1E7DA-49EA-DD4B-7961-60FB4CFE2E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NDP Implementation Tree</a:t>
            </a:r>
          </a:p>
        </p:txBody>
      </p:sp>
      <p:pic>
        <p:nvPicPr>
          <p:cNvPr id="5" name="Picture 4" descr="NDP implementation tree">
            <a:extLst>
              <a:ext uri="{FF2B5EF4-FFF2-40B4-BE49-F238E27FC236}">
                <a16:creationId xmlns:a16="http://schemas.microsoft.com/office/drawing/2014/main" id="{0817636C-A812-3CAB-3D09-11B5CD843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6439" y="0"/>
            <a:ext cx="49991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346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5C2084-E0DB-89CD-4A32-B3D72E3A62C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Do you know the Cushing Rules?</a:t>
            </a:r>
          </a:p>
        </p:txBody>
      </p:sp>
      <p:pic>
        <p:nvPicPr>
          <p:cNvPr id="23556" name="Picture 4" descr="I received a question the other day which asked:">
            <a:extLst>
              <a:ext uri="{FF2B5EF4-FFF2-40B4-BE49-F238E27FC236}">
                <a16:creationId xmlns:a16="http://schemas.microsoft.com/office/drawing/2014/main" id="{6EF6CBDD-B7F8-05C9-5422-8A96E571D9F7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" r="349" b="15890"/>
          <a:stretch/>
        </p:blipFill>
        <p:spPr bwMode="auto">
          <a:xfrm>
            <a:off x="756356" y="136525"/>
            <a:ext cx="10114320" cy="377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0896A5-EBBC-C714-C0D4-0CA76D644947}"/>
              </a:ext>
            </a:extLst>
          </p:cNvPr>
          <p:cNvSpPr txBox="1"/>
          <p:nvPr/>
        </p:nvSpPr>
        <p:spPr>
          <a:xfrm>
            <a:off x="516210" y="3914082"/>
            <a:ext cx="1097331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oppins Medium" panose="00000600000000000000" pitchFamily="2" charset="0"/>
                <a:cs typeface="Poppins Medium" panose="00000600000000000000" pitchFamily="2" charset="0"/>
              </a:rPr>
              <a:t>Many of the people requiring assistance with oral medications have difficulties swallowing pills and capsules.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oppins Medium" panose="00000600000000000000" pitchFamily="2" charset="0"/>
                <a:cs typeface="Poppins Medium" panose="00000600000000000000" pitchFamily="2" charset="0"/>
              </a:rPr>
              <a:t>If the person requires their medication to be crushed, </a:t>
            </a:r>
            <a:r>
              <a:rPr lang="en-US" b="1" u="sng" dirty="0">
                <a:latin typeface="Poppins Medium" panose="00000600000000000000" pitchFamily="2" charset="0"/>
                <a:cs typeface="Poppins Medium" panose="00000600000000000000" pitchFamily="2" charset="0"/>
              </a:rPr>
              <a:t>they will have an order </a:t>
            </a:r>
            <a:r>
              <a:rPr lang="en-US" dirty="0">
                <a:latin typeface="Poppins Medium" panose="00000600000000000000" pitchFamily="2" charset="0"/>
                <a:cs typeface="Poppins Medium" panose="00000600000000000000" pitchFamily="2" charset="0"/>
              </a:rPr>
              <a:t>from their primary care provider (PCP) to crush the medication.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FF000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Only</a:t>
            </a:r>
            <a:r>
              <a:rPr lang="en-US">
                <a:latin typeface="Poppins Medium" panose="00000600000000000000" pitchFamily="2" charset="0"/>
                <a:cs typeface="Poppins Medium" panose="00000600000000000000" pitchFamily="2" charset="0"/>
              </a:rPr>
              <a:t> medication that has been ordered by the PCP can be crushed.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Poppins Medium" panose="00000600000000000000" pitchFamily="2" charset="0"/>
                <a:cs typeface="Poppins Medium" panose="00000600000000000000" pitchFamily="2" charset="0"/>
              </a:rPr>
              <a:t>The </a:t>
            </a:r>
            <a:r>
              <a:rPr lang="en-US" dirty="0">
                <a:latin typeface="Poppins Medium" panose="00000600000000000000" pitchFamily="2" charset="0"/>
                <a:cs typeface="Poppins Medium" panose="00000600000000000000" pitchFamily="2" charset="0"/>
              </a:rPr>
              <a:t>MAS nurse will train on your agency procedure for crushed meds during MAC II.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oppins Medium" panose="00000600000000000000" pitchFamily="2" charset="0"/>
                <a:cs typeface="Poppins Medium" panose="00000600000000000000" pitchFamily="2" charset="0"/>
              </a:rPr>
              <a:t>The MAS nurse will train you on how to recognize meds on the MAR that require crushing during MAC II.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oppins Medium" panose="00000600000000000000" pitchFamily="2" charset="0"/>
                <a:cs typeface="Poppins Medium" panose="00000600000000000000" pitchFamily="2" charset="0"/>
              </a:rPr>
              <a:t> MACs will be required to demonstrate this skill during the competency checkoff.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9CDB7B-5C95-A8E1-54D4-299D18093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C6C06-159A-4133-99A0-E806C406E94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837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2D21C-EB84-91D2-6B73-70B891CFF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Assisting with Oral Medications (1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50E72-A467-2689-EEE6-B503192C3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338" y="1810380"/>
            <a:ext cx="10515600" cy="4351338"/>
          </a:xfrm>
        </p:spPr>
        <p:txBody>
          <a:bodyPr>
            <a:normAutofit/>
          </a:bodyPr>
          <a:lstStyle/>
          <a:p>
            <a:r>
              <a:rPr lang="en-US" sz="1600" dirty="0">
                <a:latin typeface="Poppins Medium" panose="00000600000000000000" pitchFamily="2" charset="0"/>
                <a:cs typeface="Poppins Medium" panose="00000600000000000000" pitchFamily="2" charset="0"/>
              </a:rPr>
              <a:t>Meds that require Crushing may </a:t>
            </a:r>
            <a:r>
              <a:rPr lang="en-US" sz="1600" dirty="0">
                <a:solidFill>
                  <a:srgbClr val="FF000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ONLY</a:t>
            </a:r>
            <a:r>
              <a:rPr lang="en-US" sz="1600" dirty="0">
                <a:latin typeface="Poppins Medium" panose="00000600000000000000" pitchFamily="2" charset="0"/>
                <a:cs typeface="Poppins Medium" panose="00000600000000000000" pitchFamily="2" charset="0"/>
              </a:rPr>
              <a:t> be crushed using the Agency policy.</a:t>
            </a:r>
          </a:p>
          <a:p>
            <a:r>
              <a:rPr lang="en-US" sz="1600" dirty="0">
                <a:latin typeface="Poppins Medium" panose="00000600000000000000" pitchFamily="2" charset="0"/>
                <a:cs typeface="Poppins Medium" panose="00000600000000000000" pitchFamily="2" charset="0"/>
              </a:rPr>
              <a:t>Crushing is only allowed with the medication crush pouches.</a:t>
            </a:r>
          </a:p>
          <a:p>
            <a:r>
              <a:rPr lang="en-US" sz="1600" dirty="0">
                <a:latin typeface="Poppins Medium" panose="00000600000000000000" pitchFamily="2" charset="0"/>
                <a:cs typeface="Poppins Medium" panose="00000600000000000000" pitchFamily="2" charset="0"/>
              </a:rPr>
              <a:t>You do not have to label “Do not Crush” medication routinely. Only when the MAR reflects both forms of administration </a:t>
            </a:r>
          </a:p>
          <a:p>
            <a:r>
              <a:rPr lang="en-US" sz="1600" dirty="0">
                <a:latin typeface="Poppins Medium" panose="00000600000000000000" pitchFamily="2" charset="0"/>
                <a:cs typeface="Poppins Medium" panose="00000600000000000000" pitchFamily="2" charset="0"/>
              </a:rPr>
              <a:t>The Agency will maintain a current “Do Not Crush” medication list.</a:t>
            </a:r>
          </a:p>
          <a:p>
            <a:r>
              <a:rPr lang="en-US" sz="1600" dirty="0">
                <a:latin typeface="Poppins Medium" panose="00000600000000000000" pitchFamily="2" charset="0"/>
                <a:cs typeface="Poppins Medium" panose="00000600000000000000" pitchFamily="2" charset="0"/>
              </a:rPr>
              <a:t>The MAS nurse will train on this during MAC II. </a:t>
            </a:r>
          </a:p>
          <a:p>
            <a:r>
              <a:rPr lang="en-US" sz="1600" dirty="0">
                <a:latin typeface="Poppins Medium" panose="00000600000000000000" pitchFamily="2" charset="0"/>
                <a:cs typeface="Poppins Medium" panose="00000600000000000000" pitchFamily="2" charset="0"/>
              </a:rPr>
              <a:t>Medication that require crushing will be labeled “crush” or “Do Not Crush” on the MAR. see example below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1CF8EE-9063-3EA7-4D8F-29BADA187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35" r="1274"/>
          <a:stretch/>
        </p:blipFill>
        <p:spPr>
          <a:xfrm>
            <a:off x="10363964" y="235911"/>
            <a:ext cx="1514847" cy="1589714"/>
          </a:xfrm>
          <a:prstGeom prst="rect">
            <a:avLst/>
          </a:prstGeom>
        </p:spPr>
      </p:pic>
      <p:sp>
        <p:nvSpPr>
          <p:cNvPr id="5" name="&quot;Not Allowed&quot; Symbol 4">
            <a:extLst>
              <a:ext uri="{FF2B5EF4-FFF2-40B4-BE49-F238E27FC236}">
                <a16:creationId xmlns:a16="http://schemas.microsoft.com/office/drawing/2014/main" id="{64655C88-5AE5-E6A1-09F5-74CFF00CB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78511" y="235911"/>
            <a:ext cx="2147582" cy="1681222"/>
          </a:xfrm>
          <a:prstGeom prst="noSmoking">
            <a:avLst>
              <a:gd name="adj" fmla="val 9267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21678B-F0F4-C623-E8F8-D31144258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164" t="24865" r="10341" b="9482"/>
          <a:stretch/>
        </p:blipFill>
        <p:spPr>
          <a:xfrm>
            <a:off x="10737208" y="1848290"/>
            <a:ext cx="1233183" cy="16618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6B76DE-2AA1-2AD7-AEA2-B079AE13F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8292" y="2061657"/>
            <a:ext cx="1680754" cy="1566968"/>
          </a:xfrm>
          <a:prstGeom prst="rect">
            <a:avLst/>
          </a:prstGeom>
        </p:spPr>
      </p:pic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110BEEFF-CF30-D8E4-CCAC-39B52AE13D75}"/>
              </a:ext>
            </a:extLst>
          </p:cNvPr>
          <p:cNvGraphicFramePr>
            <a:graphicFrameLocks noGrp="1"/>
          </p:cNvGraphicFramePr>
          <p:nvPr/>
        </p:nvGraphicFramePr>
        <p:xfrm>
          <a:off x="531223" y="4049486"/>
          <a:ext cx="7538982" cy="2686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9849">
                  <a:extLst>
                    <a:ext uri="{9D8B030D-6E8A-4147-A177-3AD203B41FA5}">
                      <a16:colId xmlns:a16="http://schemas.microsoft.com/office/drawing/2014/main" val="3291956488"/>
                    </a:ext>
                  </a:extLst>
                </a:gridCol>
                <a:gridCol w="921110">
                  <a:extLst>
                    <a:ext uri="{9D8B030D-6E8A-4147-A177-3AD203B41FA5}">
                      <a16:colId xmlns:a16="http://schemas.microsoft.com/office/drawing/2014/main" val="3159564509"/>
                    </a:ext>
                  </a:extLst>
                </a:gridCol>
                <a:gridCol w="309827">
                  <a:extLst>
                    <a:ext uri="{9D8B030D-6E8A-4147-A177-3AD203B41FA5}">
                      <a16:colId xmlns:a16="http://schemas.microsoft.com/office/drawing/2014/main" val="4054943714"/>
                    </a:ext>
                  </a:extLst>
                </a:gridCol>
                <a:gridCol w="284707">
                  <a:extLst>
                    <a:ext uri="{9D8B030D-6E8A-4147-A177-3AD203B41FA5}">
                      <a16:colId xmlns:a16="http://schemas.microsoft.com/office/drawing/2014/main" val="649028109"/>
                    </a:ext>
                  </a:extLst>
                </a:gridCol>
                <a:gridCol w="310872">
                  <a:extLst>
                    <a:ext uri="{9D8B030D-6E8A-4147-A177-3AD203B41FA5}">
                      <a16:colId xmlns:a16="http://schemas.microsoft.com/office/drawing/2014/main" val="2236345351"/>
                    </a:ext>
                  </a:extLst>
                </a:gridCol>
                <a:gridCol w="226606">
                  <a:extLst>
                    <a:ext uri="{9D8B030D-6E8A-4147-A177-3AD203B41FA5}">
                      <a16:colId xmlns:a16="http://schemas.microsoft.com/office/drawing/2014/main" val="169328968"/>
                    </a:ext>
                  </a:extLst>
                </a:gridCol>
                <a:gridCol w="238288">
                  <a:extLst>
                    <a:ext uri="{9D8B030D-6E8A-4147-A177-3AD203B41FA5}">
                      <a16:colId xmlns:a16="http://schemas.microsoft.com/office/drawing/2014/main" val="437225854"/>
                    </a:ext>
                  </a:extLst>
                </a:gridCol>
                <a:gridCol w="245096">
                  <a:extLst>
                    <a:ext uri="{9D8B030D-6E8A-4147-A177-3AD203B41FA5}">
                      <a16:colId xmlns:a16="http://schemas.microsoft.com/office/drawing/2014/main" val="3364662487"/>
                    </a:ext>
                  </a:extLst>
                </a:gridCol>
                <a:gridCol w="238288">
                  <a:extLst>
                    <a:ext uri="{9D8B030D-6E8A-4147-A177-3AD203B41FA5}">
                      <a16:colId xmlns:a16="http://schemas.microsoft.com/office/drawing/2014/main" val="412464755"/>
                    </a:ext>
                  </a:extLst>
                </a:gridCol>
                <a:gridCol w="272330">
                  <a:extLst>
                    <a:ext uri="{9D8B030D-6E8A-4147-A177-3AD203B41FA5}">
                      <a16:colId xmlns:a16="http://schemas.microsoft.com/office/drawing/2014/main" val="3989796755"/>
                    </a:ext>
                  </a:extLst>
                </a:gridCol>
                <a:gridCol w="231479">
                  <a:extLst>
                    <a:ext uri="{9D8B030D-6E8A-4147-A177-3AD203B41FA5}">
                      <a16:colId xmlns:a16="http://schemas.microsoft.com/office/drawing/2014/main" val="2449524030"/>
                    </a:ext>
                  </a:extLst>
                </a:gridCol>
                <a:gridCol w="293924">
                  <a:extLst>
                    <a:ext uri="{9D8B030D-6E8A-4147-A177-3AD203B41FA5}">
                      <a16:colId xmlns:a16="http://schemas.microsoft.com/office/drawing/2014/main" val="1773653308"/>
                    </a:ext>
                  </a:extLst>
                </a:gridCol>
                <a:gridCol w="226606">
                  <a:extLst>
                    <a:ext uri="{9D8B030D-6E8A-4147-A177-3AD203B41FA5}">
                      <a16:colId xmlns:a16="http://schemas.microsoft.com/office/drawing/2014/main" val="1513951298"/>
                    </a:ext>
                  </a:extLst>
                </a:gridCol>
              </a:tblGrid>
              <a:tr h="782090">
                <a:tc>
                  <a:txBody>
                    <a:bodyPr/>
                    <a:lstStyle/>
                    <a:p>
                      <a:r>
                        <a:rPr lang="en-US" sz="1400" dirty="0"/>
                        <a:t>Name:  </a:t>
                      </a:r>
                      <a:r>
                        <a:rPr lang="en-US" sz="2000" dirty="0"/>
                        <a:t>EX  Ample  </a:t>
                      </a:r>
                      <a:r>
                        <a:rPr lang="en-US" sz="1600" dirty="0"/>
                        <a:t>DOB  12-1-1982</a:t>
                      </a:r>
                    </a:p>
                    <a:p>
                      <a:r>
                        <a:rPr lang="en-US" sz="1400" dirty="0"/>
                        <a:t>Date:  March 2024                            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NKA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37023"/>
                  </a:ext>
                </a:extLst>
              </a:tr>
              <a:tr h="839273">
                <a:tc>
                  <a:txBody>
                    <a:bodyPr/>
                    <a:lstStyle/>
                    <a:p>
                      <a:r>
                        <a:rPr lang="en-US" sz="1400" dirty="0"/>
                        <a:t>Ultram 50mg tablet PO</a:t>
                      </a:r>
                    </a:p>
                    <a:p>
                      <a:r>
                        <a:rPr lang="en-US" sz="1400" dirty="0"/>
                        <a:t>Give one tablet every six hours for pain </a:t>
                      </a:r>
                      <a:r>
                        <a:rPr lang="en-US" dirty="0"/>
                        <a:t>(</a:t>
                      </a:r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CRUSH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8:00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3840787"/>
                  </a:ext>
                </a:extLst>
              </a:tr>
              <a:tr h="1065231">
                <a:tc>
                  <a:txBody>
                    <a:bodyPr/>
                    <a:lstStyle/>
                    <a:p>
                      <a:r>
                        <a:rPr lang="en-US" sz="1400" dirty="0"/>
                        <a:t>Depakote 500mg capsule PO </a:t>
                      </a:r>
                    </a:p>
                    <a:p>
                      <a:r>
                        <a:rPr lang="en-US" sz="1400" dirty="0"/>
                        <a:t>Give one capsule every eight hours for mood disorder</a:t>
                      </a:r>
                    </a:p>
                    <a:p>
                      <a:r>
                        <a:rPr lang="en-US" dirty="0"/>
                        <a:t>(</a:t>
                      </a:r>
                      <a:r>
                        <a:rPr lang="en-US" b="1" u="sng" dirty="0">
                          <a:solidFill>
                            <a:srgbClr val="FF0000"/>
                          </a:solidFill>
                        </a:rPr>
                        <a:t>DO NOT CRUSH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8:00am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8403189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ABDD20F7-592B-7121-8840-1082CCF9C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7963" y="3935495"/>
            <a:ext cx="1984037" cy="2686594"/>
          </a:xfrm>
          <a:prstGeom prst="rect">
            <a:avLst/>
          </a:prstGeom>
        </p:spPr>
      </p:pic>
      <p:pic>
        <p:nvPicPr>
          <p:cNvPr id="12" name="Picture 11" descr="A red and white sign">
            <a:extLst>
              <a:ext uri="{FF2B5EF4-FFF2-40B4-BE49-F238E27FC236}">
                <a16:creationId xmlns:a16="http://schemas.microsoft.com/office/drawing/2014/main" id="{133CC896-7E2D-DFD9-A2F5-FE46731C7E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2766" y="6397634"/>
            <a:ext cx="738908" cy="4603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D17B2D-AF5A-344E-0078-A39590184D06}"/>
              </a:ext>
            </a:extLst>
          </p:cNvPr>
          <p:cNvSpPr txBox="1"/>
          <p:nvPr/>
        </p:nvSpPr>
        <p:spPr>
          <a:xfrm>
            <a:off x="10511246" y="1690688"/>
            <a:ext cx="1514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highlight>
                  <a:srgbClr val="FFFF00"/>
                </a:highlight>
              </a:rPr>
              <a:t>Mortar and pestle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4BEC81-214C-7049-BC5D-3AD187805606}"/>
              </a:ext>
            </a:extLst>
          </p:cNvPr>
          <p:cNvSpPr txBox="1"/>
          <p:nvPr/>
        </p:nvSpPr>
        <p:spPr>
          <a:xfrm>
            <a:off x="10511246" y="3422464"/>
            <a:ext cx="1514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highlight>
                  <a:srgbClr val="FFFF00"/>
                </a:highlight>
              </a:rPr>
              <a:t>Screw down crusher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F725B3-26A1-FFD8-EB66-B6FE3222539C}"/>
              </a:ext>
            </a:extLst>
          </p:cNvPr>
          <p:cNvSpPr txBox="1"/>
          <p:nvPr/>
        </p:nvSpPr>
        <p:spPr>
          <a:xfrm>
            <a:off x="10207963" y="5390606"/>
            <a:ext cx="19840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ighlight>
                  <a:srgbClr val="FFFF00"/>
                </a:highlight>
              </a:rPr>
              <a:t>Hammer and bag</a:t>
            </a:r>
          </a:p>
        </p:txBody>
      </p:sp>
    </p:spTree>
    <p:extLst>
      <p:ext uri="{BB962C8B-B14F-4D97-AF65-F5344CB8AC3E}">
        <p14:creationId xmlns:p14="http://schemas.microsoft.com/office/powerpoint/2010/main" val="548623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BE4C8-0621-ADFD-33C5-DCBD17A90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Assisting with Oral Medications (2 of 2)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77B636C-F853-6AA6-D6A4-FD4DA1A57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1141" y="2049559"/>
            <a:ext cx="2023750" cy="245145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893208-EDB0-7E29-0F97-6D75A30D4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2371" y="2250609"/>
            <a:ext cx="2547258" cy="1447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52A2A1F-AAED-AD67-F925-47AB6589D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5211" y="2546896"/>
            <a:ext cx="2386991" cy="17103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FF93162-AFFE-1032-B53C-3031397FC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9094" y="1802986"/>
            <a:ext cx="2133898" cy="21862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AFD2F7A-4F6E-A961-A466-F3AC59583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44713" y="2546896"/>
            <a:ext cx="1695687" cy="1276528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7FB4D5FB-84BD-CDD9-1130-0E8590388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0339" y="3866054"/>
            <a:ext cx="914400" cy="9144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F64076E9-FF85-FF57-BDF0-A1689DFE0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205638" y="3841417"/>
            <a:ext cx="842567" cy="93555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2E975E69-41DC-3B23-D898-5797143D4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396234" y="3789518"/>
            <a:ext cx="842567" cy="935550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4F88298E-DB6A-7022-2943-2C1A7EE3C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738937" y="3862567"/>
            <a:ext cx="914400" cy="91440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C7A03714-BCE8-8938-F629-E5ECB8FB4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693448" y="3854119"/>
            <a:ext cx="914400" cy="9144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0D92C8C0-ACBE-ED77-1994-223AA776CC82}"/>
              </a:ext>
            </a:extLst>
          </p:cNvPr>
          <p:cNvSpPr txBox="1"/>
          <p:nvPr/>
        </p:nvSpPr>
        <p:spPr>
          <a:xfrm>
            <a:off x="523994" y="4736566"/>
            <a:ext cx="1123109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Medium" panose="00000600000000000000" pitchFamily="2" charset="0"/>
                <a:cs typeface="Poppins Medium" panose="00000600000000000000" pitchFamily="2" charset="0"/>
              </a:rPr>
              <a:t>The approved process to crush medications is to use the medication pouch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Medium" panose="00000600000000000000" pitchFamily="2" charset="0"/>
                <a:cs typeface="Poppins Medium" panose="00000600000000000000" pitchFamily="2" charset="0"/>
              </a:rPr>
              <a:t>Apply gloves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Medium" panose="00000600000000000000" pitchFamily="2" charset="0"/>
                <a:cs typeface="Poppins Medium" panose="00000600000000000000" pitchFamily="2" charset="0"/>
              </a:rPr>
              <a:t>Check MAR using the 7 rights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Medium" panose="00000600000000000000" pitchFamily="2" charset="0"/>
                <a:cs typeface="Poppins Medium" panose="00000600000000000000" pitchFamily="2" charset="0"/>
              </a:rPr>
              <a:t>Check MAR to see if medications can be crushed.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Medium" panose="00000600000000000000" pitchFamily="2" charset="0"/>
                <a:cs typeface="Poppins Medium" panose="00000600000000000000" pitchFamily="2" charset="0"/>
              </a:rPr>
              <a:t>Place medication in the pouch. If you have more than one medication that requires crushing, you may place them in pouch to crush at the same time.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Medium" panose="00000600000000000000" pitchFamily="2" charset="0"/>
                <a:cs typeface="Poppins Medium" panose="00000600000000000000" pitchFamily="2" charset="0"/>
              </a:rPr>
              <a:t>Use a device like picture to crush the meds.  Never use tools like a hammer or heavy object to bang on pouch.  These can damage the pouch and lose amounts of the medication.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Medium" panose="00000600000000000000" pitchFamily="2" charset="0"/>
                <a:cs typeface="Poppins Medium" panose="00000600000000000000" pitchFamily="2" charset="0"/>
              </a:rPr>
              <a:t>Once the medication is crushed </a:t>
            </a: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oppins Medium" panose="00000600000000000000" pitchFamily="2" charset="0"/>
                <a:cs typeface="Poppins Medium" panose="00000600000000000000" pitchFamily="2" charset="0"/>
              </a:rPr>
              <a:t>pour the entire content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Medium" panose="00000600000000000000" pitchFamily="2" charset="0"/>
                <a:cs typeface="Poppins Medium" panose="00000600000000000000" pitchFamily="2" charset="0"/>
              </a:rPr>
              <a:t>into the medication cup.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Medium" panose="00000600000000000000" pitchFamily="2" charset="0"/>
                <a:cs typeface="Poppins Medium" panose="00000600000000000000" pitchFamily="2" charset="0"/>
              </a:rPr>
              <a:t>Administer the medication promptly as ordered. Do not crush prior to the administration time.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CDBC18-6F22-0159-7EE2-8D650A6D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51566" y="3178629"/>
            <a:ext cx="1375954" cy="2503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008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73E84E-411F-314B-61A6-399E1B77833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890982" y="512679"/>
            <a:ext cx="609600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Poppins Medium" panose="00000600000000000000" pitchFamily="2" charset="0"/>
                <a:ea typeface="+mn-ea"/>
                <a:cs typeface="Poppins Medium" panose="000006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Poppins Medium" panose="00000600000000000000" pitchFamily="2" charset="0"/>
                <a:ea typeface="+mn-ea"/>
                <a:cs typeface="Poppins Medium" panose="00000600000000000000" pitchFamily="2" charset="0"/>
              </a:rPr>
              <a:t>The Types of Medication Errors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5ACC2498-5ADF-9DA1-AD76-E0B1251D0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7275" y="2349550"/>
            <a:ext cx="3696168" cy="3696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EC72DA-7DEB-C876-9CBD-50E8F9F90671}"/>
              </a:ext>
            </a:extLst>
          </p:cNvPr>
          <p:cNvSpPr txBox="1"/>
          <p:nvPr/>
        </p:nvSpPr>
        <p:spPr>
          <a:xfrm>
            <a:off x="4231676" y="1458639"/>
            <a:ext cx="6094476" cy="3667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Wrong Person -</a:t>
            </a:r>
          </a:p>
          <a:p>
            <a:pPr marL="108585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Medication NOT prescribed/ordered was given to a person</a:t>
            </a:r>
          </a:p>
          <a:p>
            <a:pPr marL="108585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 person was given someone else’s meds</a:t>
            </a:r>
          </a:p>
          <a:p>
            <a:pPr marL="108585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Wrong Med -</a:t>
            </a:r>
          </a:p>
          <a:p>
            <a:pPr marL="108585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Person allergic to med given</a:t>
            </a:r>
          </a:p>
          <a:p>
            <a:pPr marL="108585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Person gave a med that was discontinued</a:t>
            </a:r>
          </a:p>
          <a:p>
            <a:pPr marL="108585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Person gave a med that was past the expiration date</a:t>
            </a:r>
          </a:p>
          <a:p>
            <a:pPr marL="108585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Person gave a med that had been contaminated in some way</a:t>
            </a:r>
          </a:p>
          <a:p>
            <a:pPr marL="108585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Pharmacy dispensed the wrong med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8CCEAB-DF51-8E2E-7931-8E7723F85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C6C06-159A-4133-99A0-E806C406E94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606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B84128FF-0F03-2B63-052F-CA410BC85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2" r="3112" b="7315"/>
          <a:stretch/>
        </p:blipFill>
        <p:spPr bwMode="auto">
          <a:xfrm>
            <a:off x="1" y="10"/>
            <a:ext cx="9669642" cy="635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7F31FE4-9102-E4E9-EFBD-CDC343EF1E5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531611" y="234496"/>
            <a:ext cx="3822189" cy="189991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Poppins Medium" panose="00000600000000000000" pitchFamily="2" charset="0"/>
                <a:ea typeface="+mj-ea"/>
                <a:cs typeface="Poppins Medium" panose="00000600000000000000" pitchFamily="2" charset="0"/>
              </a:rPr>
              <a:t>The Types of Medication Errors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96A808-D01D-C7DD-07ED-D1954700644A}"/>
              </a:ext>
            </a:extLst>
          </p:cNvPr>
          <p:cNvSpPr txBox="1"/>
          <p:nvPr/>
        </p:nvSpPr>
        <p:spPr>
          <a:xfrm>
            <a:off x="7271658" y="1709058"/>
            <a:ext cx="4659086" cy="4467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en-US" sz="1400" dirty="0">
                <a:latin typeface="Poppins Medium" panose="00000600000000000000" pitchFamily="2" charset="0"/>
                <a:cs typeface="Poppins Medium" panose="00000600000000000000" pitchFamily="2" charset="0"/>
              </a:rPr>
              <a:t>3. Wrong Dose - The amount of med given was more/less than what was ordered/prescribed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14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en-US" sz="1400" dirty="0">
                <a:latin typeface="Poppins Medium" panose="00000600000000000000" pitchFamily="2" charset="0"/>
                <a:cs typeface="Poppins Medium" panose="00000600000000000000" pitchFamily="2" charset="0"/>
              </a:rPr>
              <a:t>4. Wrong Time - Med was not given at the ordered/scheduled time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14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en-US" sz="1400" dirty="0">
                <a:latin typeface="Poppins Medium" panose="00000600000000000000" pitchFamily="2" charset="0"/>
                <a:cs typeface="Poppins Medium" panose="00000600000000000000" pitchFamily="2" charset="0"/>
              </a:rPr>
              <a:t>5. Wrong Route - Med was not given the way/route ordered/directed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14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en-US" sz="1400" dirty="0">
                <a:latin typeface="Poppins Medium" panose="00000600000000000000" pitchFamily="2" charset="0"/>
                <a:cs typeface="Poppins Medium" panose="00000600000000000000" pitchFamily="2" charset="0"/>
              </a:rPr>
              <a:t>6. Wrong Reason - Medication is given for a reason other than for which it was prescribed/ordered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14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en-US" sz="1400" dirty="0">
                <a:latin typeface="Poppins Medium" panose="00000600000000000000" pitchFamily="2" charset="0"/>
                <a:cs typeface="Poppins Medium" panose="00000600000000000000" pitchFamily="2" charset="0"/>
              </a:rPr>
              <a:t>7. Documentation - Medication administration was not appropriately documented on the MAR (Prior to the beginning of the next shift)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14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en-US" sz="1400" dirty="0">
                <a:latin typeface="Poppins Medium" panose="00000600000000000000" pitchFamily="2" charset="0"/>
                <a:cs typeface="Poppins Medium" panose="00000600000000000000" pitchFamily="2" charset="0"/>
              </a:rPr>
              <a:t>8. Missed Dose - Medication was not given</a:t>
            </a:r>
          </a:p>
          <a:p>
            <a:pPr mar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11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1FB9F3-A0A5-F2B2-4472-E50DB8FCE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7E9C6C06-159A-4133-99A0-E806C406E94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6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93916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F4ECEEF-1FB9-D854-7F2A-1F5F999CB86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201" y="643467"/>
            <a:ext cx="3888526" cy="180052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0" i="0" u="none" strike="noStrike" kern="1200" cap="none" spc="0" normalizeH="0" baseline="0" noProof="0" dirty="0">
                <a:ln>
                  <a:noFill/>
                </a:ln>
                <a:solidFill>
                  <a:srgbClr val="005024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Level 1 of Medication Error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5FB15E-EC5D-D117-BB74-3B898EF4CE26}"/>
              </a:ext>
            </a:extLst>
          </p:cNvPr>
          <p:cNvSpPr txBox="1"/>
          <p:nvPr/>
        </p:nvSpPr>
        <p:spPr>
          <a:xfrm>
            <a:off x="838200" y="2623381"/>
            <a:ext cx="4639055" cy="3553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Once you have established the type of error that has occurred, the next step is to determine the severity.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mar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6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600" b="1" dirty="0">
                <a:latin typeface="Poppins" panose="00000500000000000000" pitchFamily="2" charset="0"/>
                <a:cs typeface="Poppins" panose="00000500000000000000" pitchFamily="2" charset="0"/>
              </a:rPr>
              <a:t>Level 1 – Monitoring Error</a:t>
            </a:r>
          </a:p>
          <a:p>
            <a:pPr mar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6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Person experienced no/minimal adverse consequences AND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Person required no treatment other than monitoring/observation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latin typeface="Poppins" panose="00000500000000000000" pitchFamily="2" charset="0"/>
                <a:cs typeface="Poppins" panose="00000500000000000000" pitchFamily="2" charset="0"/>
              </a:rPr>
              <a:t>All </a:t>
            </a:r>
            <a:r>
              <a:rPr lang="en-US" sz="1600" b="1" u="sng" dirty="0">
                <a:latin typeface="Poppins" panose="00000500000000000000" pitchFamily="2" charset="0"/>
                <a:cs typeface="Poppins" panose="00000500000000000000" pitchFamily="2" charset="0"/>
              </a:rPr>
              <a:t>documentation</a:t>
            </a:r>
            <a:r>
              <a:rPr lang="en-US" sz="1600" b="1" dirty="0">
                <a:latin typeface="Poppins" panose="00000500000000000000" pitchFamily="2" charset="0"/>
                <a:cs typeface="Poppins" panose="00000500000000000000" pitchFamily="2" charset="0"/>
              </a:rPr>
              <a:t> errors are level-one errors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7045054-1116-11FE-3FB1-D43C660D3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7683" r="7683"/>
          <a:stretch>
            <a:fillRect/>
          </a:stretch>
        </p:blipFill>
        <p:spPr>
          <a:xfrm>
            <a:off x="7059802" y="643234"/>
            <a:ext cx="4229914" cy="559987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A348A6-3486-C623-4734-974C1EB3C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E9C6C06-159A-4133-99A0-E806C406E94E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350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4323FF9-FC5B-D167-B067-552EE880724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3504" y="503765"/>
            <a:ext cx="8579358" cy="59554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5024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Level 2 of Medication Error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94FFDE-3A1E-6F60-620F-255B99F4C2D6}"/>
              </a:ext>
            </a:extLst>
          </p:cNvPr>
          <p:cNvSpPr txBox="1"/>
          <p:nvPr/>
        </p:nvSpPr>
        <p:spPr>
          <a:xfrm>
            <a:off x="676656" y="2011680"/>
            <a:ext cx="850620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en-US" sz="1800" b="1" dirty="0">
                <a:latin typeface="Poppins" panose="00000500000000000000" pitchFamily="2" charset="0"/>
                <a:cs typeface="Poppins" panose="00000500000000000000" pitchFamily="2" charset="0"/>
              </a:rPr>
              <a:t>Level 2 – Treatment Error</a:t>
            </a:r>
          </a:p>
          <a:p>
            <a:pPr marL="0" indent="0">
              <a:buFontTx/>
              <a:buNone/>
              <a:defRPr/>
            </a:pPr>
            <a:endParaRPr lang="en-US" sz="18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Person experienced short/reversible adverse consequences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Changes to current orders or nursing treatment/intervention is required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Person sent to the ER for further assessment/treatment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9F480A-479E-AD1A-A428-4CA229388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C6C06-159A-4133-99A0-E806C406E94E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ACCFC4-972D-608C-4281-6E0456749F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5750351" y="4091233"/>
            <a:ext cx="6235967" cy="246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949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EA3959B-1C63-1490-B3A3-742223EE83C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61803" y="350196"/>
            <a:ext cx="4646904" cy="16245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5024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Level 3 of Medication Error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3D1C16-7BF6-467C-393F-9352A1F8AF90}"/>
              </a:ext>
            </a:extLst>
          </p:cNvPr>
          <p:cNvSpPr txBox="1"/>
          <p:nvPr/>
        </p:nvSpPr>
        <p:spPr>
          <a:xfrm>
            <a:off x="474134" y="2167468"/>
            <a:ext cx="6102826" cy="41888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000" b="1" dirty="0">
                <a:latin typeface="Poppins" panose="00000500000000000000" pitchFamily="2" charset="0"/>
                <a:cs typeface="Poppins" panose="00000500000000000000" pitchFamily="2" charset="0"/>
              </a:rPr>
              <a:t>Level 3 </a:t>
            </a:r>
            <a:r>
              <a:rPr lang="en-US" sz="2000" b="1" dirty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– Sentinel Event</a:t>
            </a:r>
          </a:p>
          <a:p>
            <a:pPr mar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4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Person experienced Life-threatening consequence </a:t>
            </a:r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OR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Person experienced a permanent adverse consequence </a:t>
            </a:r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OR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Person was hospitalized for further observation/treatment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400" u="sng" dirty="0">
                <a:latin typeface="Poppins" panose="00000500000000000000" pitchFamily="2" charset="0"/>
                <a:cs typeface="Poppins" panose="00000500000000000000" pitchFamily="2" charset="0"/>
              </a:rPr>
              <a:t>EXAMPLE: </a:t>
            </a: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The person served has glaucoma. MAC did not give eyes drops (consistently missed doses) The patient lost sight in an eye. </a:t>
            </a:r>
          </a:p>
          <a:p>
            <a:pPr mar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400" u="sng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400" b="1" i="1" u="sng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400" b="1" i="1" u="sng" dirty="0">
                <a:latin typeface="Poppins" panose="00000500000000000000" pitchFamily="2" charset="0"/>
                <a:cs typeface="Poppins" panose="00000500000000000000" pitchFamily="2" charset="0"/>
              </a:rPr>
              <a:t>ALL MED ERRORS RESULTING IN HOSPITALIZATION (MEDICAL OR BEHAVIORAL)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2F1D8CCD-17F0-A8FB-D4EC-875D61579F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duotone>
              <a:prstClr val="black"/>
              <a:srgbClr val="00B0F0">
                <a:tint val="45000"/>
                <a:satMod val="400000"/>
              </a:srgbClr>
            </a:duotone>
          </a:blip>
          <a:srcRect t="2107" r="1" b="2095"/>
          <a:stretch/>
        </p:blipFill>
        <p:spPr>
          <a:xfrm rot="21600000">
            <a:off x="6096000" y="1"/>
            <a:ext cx="6102825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9B63FE-E82D-EAE8-5DB9-8128E2B76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2520" y="6356350"/>
            <a:ext cx="3200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7E9C6C06-159A-4133-99A0-E806C406E94E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9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13081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1620</TotalTime>
  <Words>945</Words>
  <Application>Microsoft Office PowerPoint</Application>
  <PresentationFormat>Widescreen</PresentationFormat>
  <Paragraphs>117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Poppins</vt:lpstr>
      <vt:lpstr>Poppins Medium</vt:lpstr>
      <vt:lpstr>Wingdings</vt:lpstr>
      <vt:lpstr>Office Theme</vt:lpstr>
      <vt:lpstr>MAS/MATT Meeting</vt:lpstr>
      <vt:lpstr>Do you know the Cushing Rules?</vt:lpstr>
      <vt:lpstr>Assisting with Oral Medications (1 of 2)</vt:lpstr>
      <vt:lpstr>Assisting with Oral Medications (2 of 2)</vt:lpstr>
      <vt:lpstr> The Types of Medication Errors</vt:lpstr>
      <vt:lpstr>The Types of Medication Errors</vt:lpstr>
      <vt:lpstr>Level 1 of Medication Error</vt:lpstr>
      <vt:lpstr>Level 2 of Medication Error</vt:lpstr>
      <vt:lpstr>Level 3 of Medication Error</vt:lpstr>
      <vt:lpstr>NDP Implementation Tree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Jackson, Beverly</dc:creator>
  <cp:lastModifiedBy>Olson, Peggy</cp:lastModifiedBy>
  <cp:revision>2</cp:revision>
  <dcterms:created xsi:type="dcterms:W3CDTF">2025-02-20T15:52:35Z</dcterms:created>
  <dcterms:modified xsi:type="dcterms:W3CDTF">2026-04-07T17:47:53Z</dcterms:modified>
</cp:coreProperties>
</file>