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23" r:id="rId3"/>
    <p:sldId id="424" r:id="rId4"/>
    <p:sldId id="258" r:id="rId5"/>
    <p:sldId id="339" r:id="rId6"/>
    <p:sldId id="340" r:id="rId7"/>
    <p:sldId id="365" r:id="rId8"/>
    <p:sldId id="366" r:id="rId9"/>
    <p:sldId id="367" r:id="rId10"/>
    <p:sldId id="257" r:id="rId11"/>
    <p:sldId id="4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3E5E8-00BA-4AB2-A9BA-0B6871380BA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0214A-4B8A-4EC4-871B-00D6F992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mortar and pestle, plastic screw down pill crusher, and the hammer and a plastic bag do not secure the dosage. Some of the medication may be lost in these procedures making the dosage incorrect and technically a </a:t>
            </a:r>
            <a:r>
              <a:rPr lang="en-US"/>
              <a:t>medication error..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5122D-5E97-4243-A914-8DA52EA2B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0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 to crush medications is to use the medication pouch </a:t>
            </a:r>
          </a:p>
          <a:p>
            <a:r>
              <a:rPr lang="en-US" dirty="0"/>
              <a:t>Apply gloves</a:t>
            </a:r>
          </a:p>
          <a:p>
            <a:r>
              <a:rPr lang="en-US" dirty="0"/>
              <a:t>Check MAR for the 7 rights</a:t>
            </a:r>
          </a:p>
          <a:p>
            <a:r>
              <a:rPr lang="en-US" dirty="0"/>
              <a:t>Check MAR to see if medications can be crushed.</a:t>
            </a:r>
          </a:p>
          <a:p>
            <a:r>
              <a:rPr lang="en-US" dirty="0"/>
              <a:t>Place medication in the pouch. If you have more than one medication that requires crushing, you may place them in pouch to crush at the same time.</a:t>
            </a:r>
          </a:p>
          <a:p>
            <a:r>
              <a:rPr lang="en-US" dirty="0"/>
              <a:t>Use a device like picture to crush the meds.  Never use tools like a hammer or heavy object to bang on pouch.  These can damage the pouch and lose amounts of the medication. </a:t>
            </a:r>
          </a:p>
          <a:p>
            <a:r>
              <a:rPr lang="en-US" dirty="0"/>
              <a:t>Once the medication is crushed pour the entire contents into the medication cup.</a:t>
            </a:r>
          </a:p>
          <a:p>
            <a:r>
              <a:rPr lang="en-US" dirty="0"/>
              <a:t>Administer the medication promptly as ordered. Do not crush prior to the administration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5122D-5E97-4243-A914-8DA52EA2B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9871-F1C6-E596-F4E4-DBE012ED3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912E0-B497-94B5-6468-5EF6B7BA9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47349-AAA2-F02B-CE8B-FDA6D1AD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BFA2-24D0-C83E-0215-EEC05F25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9B72-9552-863A-63E0-85859BBF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2FE1-1763-439E-7841-982855D5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9BEA7-9CCB-7A97-4699-A0A06D33A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D99D7-791D-DA73-5E3D-6F007CFD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A42D-2BBE-3F3D-5DA3-7A7199E7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4C60-B0C2-C8C8-DE3E-F1D81CD3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1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6FDB0-AE16-15D5-8848-907662D92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D8FEC-580A-C5C8-D902-6C4876D2D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AD4D9-5979-9CD8-CA94-08CD6164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4633D-C8EB-0771-8730-2D580177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F3ACD-18B0-DD99-D3C6-668EAAA3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1 with imag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DF54509-43B7-AFBC-DB3E-3968AEDB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11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9C6C06-159A-4133-99A0-E806C406E9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6D2525A-6A4B-7270-48B5-6948D889E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8381" y="6255450"/>
            <a:ext cx="996745" cy="40351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CB8F1C1-EE7B-54F7-D97A-3060A70F70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50168" y="0"/>
            <a:ext cx="141832" cy="6858000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0A4CB2E-8864-EFEC-BCD1-30A5918E90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04427"/>
            <a:ext cx="4379495" cy="4953573"/>
          </a:xfrm>
          <a:custGeom>
            <a:avLst/>
            <a:gdLst>
              <a:gd name="connsiteX0" fmla="*/ 0 w 4379495"/>
              <a:gd name="connsiteY0" fmla="*/ 0 h 4953573"/>
              <a:gd name="connsiteX1" fmla="*/ 3195805 w 4379495"/>
              <a:gd name="connsiteY1" fmla="*/ 0 h 4953573"/>
              <a:gd name="connsiteX2" fmla="*/ 4379495 w 4379495"/>
              <a:gd name="connsiteY2" fmla="*/ 1183690 h 4953573"/>
              <a:gd name="connsiteX3" fmla="*/ 4379495 w 4379495"/>
              <a:gd name="connsiteY3" fmla="*/ 4953573 h 4953573"/>
              <a:gd name="connsiteX4" fmla="*/ 0 w 4379495"/>
              <a:gd name="connsiteY4" fmla="*/ 4953573 h 495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9495" h="4953573">
                <a:moveTo>
                  <a:pt x="0" y="0"/>
                </a:moveTo>
                <a:lnTo>
                  <a:pt x="3195805" y="0"/>
                </a:lnTo>
                <a:cubicBezTo>
                  <a:pt x="3849539" y="0"/>
                  <a:pt x="4379495" y="529956"/>
                  <a:pt x="4379495" y="1183690"/>
                </a:cubicBezTo>
                <a:lnTo>
                  <a:pt x="4379495" y="4953573"/>
                </a:lnTo>
                <a:lnTo>
                  <a:pt x="0" y="495357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3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1 without imag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377ED-C6A6-D751-43EF-1E8A0EC1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11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9C6C06-159A-4133-99A0-E806C406E9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D17AAA-57C1-6178-D614-08CDBB5AE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8381" y="6255450"/>
            <a:ext cx="996745" cy="4035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F142A1F-DDE6-2A54-4DD1-4A2C57105A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50168" y="0"/>
            <a:ext cx="141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4 with imag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9497C17-2196-E972-8854-A1246AB9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11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9C6C06-159A-4133-99A0-E806C406E9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3D49DE-285E-CE51-D58D-E0E443C8A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15" y="6184281"/>
            <a:ext cx="996745" cy="40351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5215531-4660-B1C6-25AF-66B48BE905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41832" cy="6858000"/>
          </a:xfrm>
          <a:prstGeom prst="rect">
            <a:avLst/>
          </a:prstGeom>
        </p:spPr>
      </p:pic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E6F97A61-AC97-C315-B7A9-42396FC35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93148" y="0"/>
            <a:ext cx="2298852" cy="3046913"/>
          </a:xfrm>
          <a:custGeom>
            <a:avLst/>
            <a:gdLst>
              <a:gd name="connsiteX0" fmla="*/ 0 w 2298852"/>
              <a:gd name="connsiteY0" fmla="*/ 0 h 2266846"/>
              <a:gd name="connsiteX1" fmla="*/ 259822 w 2298852"/>
              <a:gd name="connsiteY1" fmla="*/ 0 h 2266846"/>
              <a:gd name="connsiteX2" fmla="*/ 2298852 w 2298852"/>
              <a:gd name="connsiteY2" fmla="*/ 0 h 2266846"/>
              <a:gd name="connsiteX3" fmla="*/ 2298852 w 2298852"/>
              <a:gd name="connsiteY3" fmla="*/ 1763752 h 2266846"/>
              <a:gd name="connsiteX4" fmla="*/ 2298852 w 2298852"/>
              <a:gd name="connsiteY4" fmla="*/ 2266846 h 2266846"/>
              <a:gd name="connsiteX5" fmla="*/ 1044699 w 2298852"/>
              <a:gd name="connsiteY5" fmla="*/ 2266846 h 2266846"/>
              <a:gd name="connsiteX6" fmla="*/ 0 w 2298852"/>
              <a:gd name="connsiteY6" fmla="*/ 1222147 h 226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852" h="2266846">
                <a:moveTo>
                  <a:pt x="0" y="0"/>
                </a:moveTo>
                <a:lnTo>
                  <a:pt x="259822" y="0"/>
                </a:lnTo>
                <a:lnTo>
                  <a:pt x="2298852" y="0"/>
                </a:lnTo>
                <a:lnTo>
                  <a:pt x="2298852" y="1763752"/>
                </a:lnTo>
                <a:lnTo>
                  <a:pt x="2298852" y="2266846"/>
                </a:lnTo>
                <a:lnTo>
                  <a:pt x="1044699" y="2266846"/>
                </a:lnTo>
                <a:cubicBezTo>
                  <a:pt x="467728" y="2266846"/>
                  <a:pt x="0" y="1799118"/>
                  <a:pt x="0" y="1222147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D2E2-F6B9-3743-EF5A-7663703B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7F2D5-2A34-B663-1CBA-281D53FB1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10246-200B-44D7-D751-0007DC2D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1B1B1-6744-C2B8-D5D6-B2E9FC89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C8C90-F143-523B-A800-C4889379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FF5A-86BF-5213-5C72-F704FEE7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F368F-6583-873D-EE5E-951089435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56E4F-EAEA-853F-8391-C4578331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B91F1-0008-6219-F778-D4B83437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8ED7C-267B-9021-AF03-7C4FB93D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49A3-FA7B-42C2-EA8B-3D4236B1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56F38-F7D7-AE32-7367-43C3B2BBC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48BB4-FF7A-416A-E044-8809AFC78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00369-29D3-B24E-B7D2-3133CDF4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9C276-038C-A3C5-156E-CCFE4723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05177-229E-B556-E053-A6986466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52E6-164A-581C-2CD1-BB0B09EE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06A4C-7EB5-6509-5094-8489228C3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EE8EE-5299-2D03-DBD8-966DF12AA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262C0-7B9F-D4DF-4AAE-7389D22B5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34464-3F70-604C-C8CD-B3B96A39E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6D299-AB1F-0B39-6AED-C0E0B0EF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BCC90-7741-5C7F-1A30-C081D076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B9DF6-0C80-92EA-9E16-154CFADD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A776-6D67-FCF8-15AA-C2DE67FB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8DE5A-DF21-4414-FA6B-A63E86EA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68F24-48A8-C8BC-4A68-83011AE6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7DCE7-1B56-92C2-BB62-2193C3D4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2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3C342-B696-607F-3556-E086D5FB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02A85-ADCF-EF98-7BA2-5D5746B7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13AF7-38DC-FFC2-FD33-188ADF91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CAE3-D126-E507-E472-FA261E8F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7608C-FB6B-00A0-9AC0-083CCF2E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962FD-0013-E32F-7F1B-663AB5331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25B53-35DF-8FB2-6A5A-9E22E5F3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F12BF-A28C-43BC-2DDF-BFD4D41D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A7CFC-84DD-B8B0-B970-85E20798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1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B031-8AA6-985D-BBD7-82FB35AD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1C4D1-7DF7-06D4-30FD-B6DC6124F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49435-DF20-B91C-8AEC-0833C6CFA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F193D-D36A-FBB2-C172-60520FFC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129E1-2D29-000D-067E-880BD83F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2AD-367F-A0B4-EEEC-D92550F1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AD08F-286D-08F9-B186-F013F464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0729B-755B-8946-F5A6-549C3D089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FD47-5357-FE18-6ACF-FBEF6331A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E70DE6-7183-4F2B-8A76-0E494E7CB2F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96CBF-A46E-3D2D-CBBB-94FD39D8D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3F979-9615-31EB-E846-D378A4A38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6FDD-FA00-D286-7BCC-43243D0F2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MAS/MATT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D0966-77F5-A881-D9C4-D01EDE3F44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20, 2025</a:t>
            </a:r>
          </a:p>
        </p:txBody>
      </p:sp>
    </p:spTree>
    <p:extLst>
      <p:ext uri="{BB962C8B-B14F-4D97-AF65-F5344CB8AC3E}">
        <p14:creationId xmlns:p14="http://schemas.microsoft.com/office/powerpoint/2010/main" val="107295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7636C-A812-3CAB-3D09-11B5CD84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39" y="0"/>
            <a:ext cx="4999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4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37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CDB7B-5C95-A8E1-54D4-299D1809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6C06-159A-4133-99A0-E806C406E9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896A5-EBBC-C714-C0D4-0CA76D644947}"/>
              </a:ext>
            </a:extLst>
          </p:cNvPr>
          <p:cNvSpPr txBox="1"/>
          <p:nvPr/>
        </p:nvSpPr>
        <p:spPr>
          <a:xfrm>
            <a:off x="516210" y="3914082"/>
            <a:ext cx="109733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Many of the people requiring assistance with oral medications have difficulties swallowing pills and capsules.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If the person requires their medication to be crushed, </a:t>
            </a:r>
            <a:r>
              <a:rPr lang="en-US" b="1" u="sng" dirty="0">
                <a:latin typeface="Poppins Medium" panose="00000600000000000000" pitchFamily="2" charset="0"/>
                <a:cs typeface="Poppins Medium" panose="00000600000000000000" pitchFamily="2" charset="0"/>
              </a:rPr>
              <a:t>they will have an order </a:t>
            </a: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from their primary care provider (PCP) to crush the medication.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Only</a:t>
            </a:r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 medication that has been ordered by the PCP can be crushed.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MAS nurse will train on your agency procedure for crushed meds during MAC II.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The MAS nurse will train you on how to recognize meds on the MAR that require crushing during MAC 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 MACs will be required to demonstrate this skill during the competency checkoff.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23556" name="Picture 4" descr="I received a question the other day which asked:">
            <a:extLst>
              <a:ext uri="{FF2B5EF4-FFF2-40B4-BE49-F238E27FC236}">
                <a16:creationId xmlns:a16="http://schemas.microsoft.com/office/drawing/2014/main" id="{6EF6CBDD-B7F8-05C9-5422-8A96E571D9F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r="349" b="15890"/>
          <a:stretch/>
        </p:blipFill>
        <p:spPr bwMode="auto">
          <a:xfrm>
            <a:off x="756356" y="136525"/>
            <a:ext cx="10114320" cy="37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3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D21C-EB84-91D2-6B73-70B891CF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Assisting with Oral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0E72-A467-2689-EEE6-B503192C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8" y="1810380"/>
            <a:ext cx="10515600" cy="4351338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Meds that require Crushing may </a:t>
            </a:r>
            <a:r>
              <a:rPr lang="en-US" sz="1600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ONLY</a:t>
            </a:r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 be crushed using the Agency policy.</a:t>
            </a:r>
          </a:p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Crushing is only allowed with the medication crush pouches.</a:t>
            </a:r>
          </a:p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You do not have to label “Do not Crush” medication routinely. Only when the MAR reflects both forms of administration </a:t>
            </a:r>
          </a:p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The Agency will maintain a current “Do Not Crush” medication list.</a:t>
            </a:r>
          </a:p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The MAS nurse will train on this during MAC II. </a:t>
            </a:r>
          </a:p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Medication that require crushing will be labeled “crush” or “Do Not Crush” on the MAR. see example below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CF8EE-9063-3EA7-4D8F-29BADA187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5" r="1274"/>
          <a:stretch/>
        </p:blipFill>
        <p:spPr>
          <a:xfrm>
            <a:off x="10363964" y="235911"/>
            <a:ext cx="1514847" cy="1589714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64655C88-5AE5-E6A1-09F5-74CFF00CB66F}"/>
              </a:ext>
            </a:extLst>
          </p:cNvPr>
          <p:cNvSpPr/>
          <p:nvPr/>
        </p:nvSpPr>
        <p:spPr>
          <a:xfrm>
            <a:off x="9878511" y="235911"/>
            <a:ext cx="2147582" cy="1681222"/>
          </a:xfrm>
          <a:prstGeom prst="noSmoking">
            <a:avLst>
              <a:gd name="adj" fmla="val 92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1678B-F0F4-C623-E8F8-D31144258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64" t="24865" r="10341" b="9482"/>
          <a:stretch/>
        </p:blipFill>
        <p:spPr>
          <a:xfrm>
            <a:off x="10737208" y="1848290"/>
            <a:ext cx="1233183" cy="1661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B76DE-2AA1-2AD7-AEA2-B079AE13F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292" y="2061657"/>
            <a:ext cx="1680754" cy="1566968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10BEEFF-CF30-D8E4-CCAC-39B52AE13D75}"/>
              </a:ext>
            </a:extLst>
          </p:cNvPr>
          <p:cNvGraphicFramePr>
            <a:graphicFrameLocks noGrp="1"/>
          </p:cNvGraphicFramePr>
          <p:nvPr/>
        </p:nvGraphicFramePr>
        <p:xfrm>
          <a:off x="531223" y="4049486"/>
          <a:ext cx="7538982" cy="268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9849">
                  <a:extLst>
                    <a:ext uri="{9D8B030D-6E8A-4147-A177-3AD203B41FA5}">
                      <a16:colId xmlns:a16="http://schemas.microsoft.com/office/drawing/2014/main" val="3291956488"/>
                    </a:ext>
                  </a:extLst>
                </a:gridCol>
                <a:gridCol w="921110">
                  <a:extLst>
                    <a:ext uri="{9D8B030D-6E8A-4147-A177-3AD203B41FA5}">
                      <a16:colId xmlns:a16="http://schemas.microsoft.com/office/drawing/2014/main" val="3159564509"/>
                    </a:ext>
                  </a:extLst>
                </a:gridCol>
                <a:gridCol w="309827">
                  <a:extLst>
                    <a:ext uri="{9D8B030D-6E8A-4147-A177-3AD203B41FA5}">
                      <a16:colId xmlns:a16="http://schemas.microsoft.com/office/drawing/2014/main" val="4054943714"/>
                    </a:ext>
                  </a:extLst>
                </a:gridCol>
                <a:gridCol w="284707">
                  <a:extLst>
                    <a:ext uri="{9D8B030D-6E8A-4147-A177-3AD203B41FA5}">
                      <a16:colId xmlns:a16="http://schemas.microsoft.com/office/drawing/2014/main" val="649028109"/>
                    </a:ext>
                  </a:extLst>
                </a:gridCol>
                <a:gridCol w="310872">
                  <a:extLst>
                    <a:ext uri="{9D8B030D-6E8A-4147-A177-3AD203B41FA5}">
                      <a16:colId xmlns:a16="http://schemas.microsoft.com/office/drawing/2014/main" val="2236345351"/>
                    </a:ext>
                  </a:extLst>
                </a:gridCol>
                <a:gridCol w="226606">
                  <a:extLst>
                    <a:ext uri="{9D8B030D-6E8A-4147-A177-3AD203B41FA5}">
                      <a16:colId xmlns:a16="http://schemas.microsoft.com/office/drawing/2014/main" val="169328968"/>
                    </a:ext>
                  </a:extLst>
                </a:gridCol>
                <a:gridCol w="238288">
                  <a:extLst>
                    <a:ext uri="{9D8B030D-6E8A-4147-A177-3AD203B41FA5}">
                      <a16:colId xmlns:a16="http://schemas.microsoft.com/office/drawing/2014/main" val="437225854"/>
                    </a:ext>
                  </a:extLst>
                </a:gridCol>
                <a:gridCol w="245096">
                  <a:extLst>
                    <a:ext uri="{9D8B030D-6E8A-4147-A177-3AD203B41FA5}">
                      <a16:colId xmlns:a16="http://schemas.microsoft.com/office/drawing/2014/main" val="3364662487"/>
                    </a:ext>
                  </a:extLst>
                </a:gridCol>
                <a:gridCol w="238288">
                  <a:extLst>
                    <a:ext uri="{9D8B030D-6E8A-4147-A177-3AD203B41FA5}">
                      <a16:colId xmlns:a16="http://schemas.microsoft.com/office/drawing/2014/main" val="412464755"/>
                    </a:ext>
                  </a:extLst>
                </a:gridCol>
                <a:gridCol w="272330">
                  <a:extLst>
                    <a:ext uri="{9D8B030D-6E8A-4147-A177-3AD203B41FA5}">
                      <a16:colId xmlns:a16="http://schemas.microsoft.com/office/drawing/2014/main" val="3989796755"/>
                    </a:ext>
                  </a:extLst>
                </a:gridCol>
                <a:gridCol w="231479">
                  <a:extLst>
                    <a:ext uri="{9D8B030D-6E8A-4147-A177-3AD203B41FA5}">
                      <a16:colId xmlns:a16="http://schemas.microsoft.com/office/drawing/2014/main" val="2449524030"/>
                    </a:ext>
                  </a:extLst>
                </a:gridCol>
                <a:gridCol w="293924">
                  <a:extLst>
                    <a:ext uri="{9D8B030D-6E8A-4147-A177-3AD203B41FA5}">
                      <a16:colId xmlns:a16="http://schemas.microsoft.com/office/drawing/2014/main" val="1773653308"/>
                    </a:ext>
                  </a:extLst>
                </a:gridCol>
                <a:gridCol w="226606">
                  <a:extLst>
                    <a:ext uri="{9D8B030D-6E8A-4147-A177-3AD203B41FA5}">
                      <a16:colId xmlns:a16="http://schemas.microsoft.com/office/drawing/2014/main" val="1513951298"/>
                    </a:ext>
                  </a:extLst>
                </a:gridCol>
              </a:tblGrid>
              <a:tr h="782090">
                <a:tc>
                  <a:txBody>
                    <a:bodyPr/>
                    <a:lstStyle/>
                    <a:p>
                      <a:r>
                        <a:rPr lang="en-US" sz="1400" dirty="0"/>
                        <a:t>Name:  </a:t>
                      </a:r>
                      <a:r>
                        <a:rPr lang="en-US" sz="2000" dirty="0"/>
                        <a:t>EX  Ample  </a:t>
                      </a:r>
                      <a:r>
                        <a:rPr lang="en-US" sz="1600" dirty="0"/>
                        <a:t>DOB  12-1-1982</a:t>
                      </a:r>
                    </a:p>
                    <a:p>
                      <a:r>
                        <a:rPr lang="en-US" sz="1400" dirty="0"/>
                        <a:t>Date:  March 2024                            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7023"/>
                  </a:ext>
                </a:extLst>
              </a:tr>
              <a:tr h="839273">
                <a:tc>
                  <a:txBody>
                    <a:bodyPr/>
                    <a:lstStyle/>
                    <a:p>
                      <a:r>
                        <a:rPr lang="en-US" sz="1400" dirty="0"/>
                        <a:t>Ultram 50mg tablet PO</a:t>
                      </a:r>
                    </a:p>
                    <a:p>
                      <a:r>
                        <a:rPr lang="en-US" sz="1400" dirty="0"/>
                        <a:t>Give one tablet every six hours for pain </a:t>
                      </a:r>
                      <a:r>
                        <a:rPr lang="en-US" dirty="0"/>
                        <a:t>(</a:t>
                      </a: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CRUSH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8:00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40787"/>
                  </a:ext>
                </a:extLst>
              </a:tr>
              <a:tr h="1065231">
                <a:tc>
                  <a:txBody>
                    <a:bodyPr/>
                    <a:lstStyle/>
                    <a:p>
                      <a:r>
                        <a:rPr lang="en-US" sz="1400" dirty="0"/>
                        <a:t>Depakote 500mg capsule PO </a:t>
                      </a:r>
                    </a:p>
                    <a:p>
                      <a:r>
                        <a:rPr lang="en-US" sz="1400" dirty="0"/>
                        <a:t>Give one capsule every eight hours for mood disorder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DO NOT CRUSH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0318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BDD20F7-592B-7121-8840-1082CCF9C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7963" y="3935495"/>
            <a:ext cx="1984037" cy="2686594"/>
          </a:xfrm>
          <a:prstGeom prst="rect">
            <a:avLst/>
          </a:prstGeom>
        </p:spPr>
      </p:pic>
      <p:pic>
        <p:nvPicPr>
          <p:cNvPr id="12" name="Picture 1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133CC896-7E2D-DFD9-A2F5-FE46731C7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766" y="6397634"/>
            <a:ext cx="738908" cy="460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D17B2D-AF5A-344E-0078-A39590184D06}"/>
              </a:ext>
            </a:extLst>
          </p:cNvPr>
          <p:cNvSpPr txBox="1"/>
          <p:nvPr/>
        </p:nvSpPr>
        <p:spPr>
          <a:xfrm>
            <a:off x="10511246" y="1690688"/>
            <a:ext cx="1514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FFFF00"/>
                </a:highlight>
              </a:rPr>
              <a:t>Mortar and pestle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BEC81-214C-7049-BC5D-3AD187805606}"/>
              </a:ext>
            </a:extLst>
          </p:cNvPr>
          <p:cNvSpPr txBox="1"/>
          <p:nvPr/>
        </p:nvSpPr>
        <p:spPr>
          <a:xfrm>
            <a:off x="10511246" y="3422464"/>
            <a:ext cx="1514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FFFF00"/>
                </a:highlight>
              </a:rPr>
              <a:t>Screw down crusher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725B3-26A1-FFD8-EB66-B6FE3222539C}"/>
              </a:ext>
            </a:extLst>
          </p:cNvPr>
          <p:cNvSpPr txBox="1"/>
          <p:nvPr/>
        </p:nvSpPr>
        <p:spPr>
          <a:xfrm>
            <a:off x="10207963" y="5390606"/>
            <a:ext cx="1984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</a:rPr>
              <a:t>Hammer and bag</a:t>
            </a:r>
          </a:p>
        </p:txBody>
      </p:sp>
    </p:spTree>
    <p:extLst>
      <p:ext uri="{BB962C8B-B14F-4D97-AF65-F5344CB8AC3E}">
        <p14:creationId xmlns:p14="http://schemas.microsoft.com/office/powerpoint/2010/main" val="54862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4C8-0621-ADFD-33C5-DCBD17A9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Assisting with oral Medications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77B636C-F853-6AA6-D6A4-FD4DA1A57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141" y="2049559"/>
            <a:ext cx="2023750" cy="24514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893208-EDB0-7E29-0F97-6D75A30D4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371" y="2250609"/>
            <a:ext cx="2547258" cy="144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2A2A1F-AAED-AD67-F925-47AB6589D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11" y="2546896"/>
            <a:ext cx="2386991" cy="1710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F93162-AFFE-1032-B53C-3031397FC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094" y="1802986"/>
            <a:ext cx="2133898" cy="2186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FD2F7A-4F6E-A961-A466-F3AC59583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4713" y="2546896"/>
            <a:ext cx="1695687" cy="1276528"/>
          </a:xfrm>
          <a:prstGeom prst="rect">
            <a:avLst/>
          </a:prstGeom>
        </p:spPr>
      </p:pic>
      <p:pic>
        <p:nvPicPr>
          <p:cNvPr id="17" name="Graphic 16" descr="Badge 1 outline">
            <a:extLst>
              <a:ext uri="{FF2B5EF4-FFF2-40B4-BE49-F238E27FC236}">
                <a16:creationId xmlns:a16="http://schemas.microsoft.com/office/drawing/2014/main" id="{7FB4D5FB-84BD-CDD9-1130-0E85903883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339" y="3866054"/>
            <a:ext cx="914400" cy="914400"/>
          </a:xfrm>
          <a:prstGeom prst="rect">
            <a:avLst/>
          </a:prstGeom>
        </p:spPr>
      </p:pic>
      <p:pic>
        <p:nvPicPr>
          <p:cNvPr id="23" name="Graphic 22" descr="Badge 4 outline">
            <a:extLst>
              <a:ext uri="{FF2B5EF4-FFF2-40B4-BE49-F238E27FC236}">
                <a16:creationId xmlns:a16="http://schemas.microsoft.com/office/drawing/2014/main" id="{F64076E9-FF85-FF57-BDF0-A1689DFE0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05638" y="3841417"/>
            <a:ext cx="842567" cy="935550"/>
          </a:xfrm>
          <a:prstGeom prst="rect">
            <a:avLst/>
          </a:prstGeom>
        </p:spPr>
      </p:pic>
      <p:pic>
        <p:nvPicPr>
          <p:cNvPr id="25" name="Graphic 24" descr="Badge 5 outline">
            <a:extLst>
              <a:ext uri="{FF2B5EF4-FFF2-40B4-BE49-F238E27FC236}">
                <a16:creationId xmlns:a16="http://schemas.microsoft.com/office/drawing/2014/main" id="{2E975E69-41DC-3B23-D898-5797143D42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96234" y="3789518"/>
            <a:ext cx="842567" cy="935550"/>
          </a:xfrm>
          <a:prstGeom prst="rect">
            <a:avLst/>
          </a:prstGeom>
        </p:spPr>
      </p:pic>
      <p:pic>
        <p:nvPicPr>
          <p:cNvPr id="27" name="Graphic 26" descr="Badge outline">
            <a:extLst>
              <a:ext uri="{FF2B5EF4-FFF2-40B4-BE49-F238E27FC236}">
                <a16:creationId xmlns:a16="http://schemas.microsoft.com/office/drawing/2014/main" id="{4F88298E-DB6A-7022-2943-2C1A7EE3C1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38937" y="3862567"/>
            <a:ext cx="914400" cy="914400"/>
          </a:xfrm>
          <a:prstGeom prst="rect">
            <a:avLst/>
          </a:prstGeom>
        </p:spPr>
      </p:pic>
      <p:pic>
        <p:nvPicPr>
          <p:cNvPr id="29" name="Graphic 28" descr="Badge 3 outline">
            <a:extLst>
              <a:ext uri="{FF2B5EF4-FFF2-40B4-BE49-F238E27FC236}">
                <a16:creationId xmlns:a16="http://schemas.microsoft.com/office/drawing/2014/main" id="{C7A03714-BCE8-8938-F629-E5ECB8FB41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93448" y="3854119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D92C8C0-ACBE-ED77-1994-223AA776CC82}"/>
              </a:ext>
            </a:extLst>
          </p:cNvPr>
          <p:cNvSpPr txBox="1"/>
          <p:nvPr/>
        </p:nvSpPr>
        <p:spPr>
          <a:xfrm>
            <a:off x="523994" y="4736566"/>
            <a:ext cx="112310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The approved process to crush medications is to use the medication pouch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Apply gloves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Check MAR using the 7 rights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Check MAR to see if medications can be crushed.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Place medication in the pouch. If you have more than one medication that requires crushing, you may place them in pouch to crush at the same time.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Use a device like picture to crush the meds.  Never use tools like a hammer or heavy object to bang on pouch.  These can damage the pouch and lose amounts of the medication.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Once the medication is crushed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pour the entire content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into the medication cup.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Administer the medication promptly as ordered. Do not crush prior to the administration time.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CDBC18-6F22-0159-7EE2-8D650A6DE986}"/>
              </a:ext>
            </a:extLst>
          </p:cNvPr>
          <p:cNvSpPr/>
          <p:nvPr/>
        </p:nvSpPr>
        <p:spPr>
          <a:xfrm>
            <a:off x="5451566" y="3178629"/>
            <a:ext cx="1375954" cy="250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0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8CCEAB-DF51-8E2E-7931-8E7723F8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6C06-159A-4133-99A0-E806C406E9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3E84E-411F-314B-61A6-399E1B77833C}"/>
              </a:ext>
            </a:extLst>
          </p:cNvPr>
          <p:cNvSpPr txBox="1"/>
          <p:nvPr/>
        </p:nvSpPr>
        <p:spPr>
          <a:xfrm>
            <a:off x="2890982" y="51267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Types of Medication Errors</a:t>
            </a:r>
            <a:endParaRPr lang="en-US" sz="28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ACC2498-5ADF-9DA1-AD76-E0B1251D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275" y="2349550"/>
            <a:ext cx="3696168" cy="369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EC72DA-7DEB-C876-9CBD-50E8F9F90671}"/>
              </a:ext>
            </a:extLst>
          </p:cNvPr>
          <p:cNvSpPr txBox="1"/>
          <p:nvPr/>
        </p:nvSpPr>
        <p:spPr>
          <a:xfrm>
            <a:off x="4231676" y="1458639"/>
            <a:ext cx="6094476" cy="366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Wrong Person -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Medication NOT prescribed/ordered was given to a person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 person was given someone else’s meds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Wrong Med -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Person allergic to med given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Person gave a med that was discontinued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Person gave a med that was past the expiration date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Person gave a med that had been contaminated in some way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Pharmacy dispensed the wrong med</a:t>
            </a:r>
          </a:p>
        </p:txBody>
      </p:sp>
    </p:spTree>
    <p:extLst>
      <p:ext uri="{BB962C8B-B14F-4D97-AF65-F5344CB8AC3E}">
        <p14:creationId xmlns:p14="http://schemas.microsoft.com/office/powerpoint/2010/main" val="162960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84128FF-0F03-2B63-052F-CA410BC85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r="3112" b="7315"/>
          <a:stretch/>
        </p:blipFill>
        <p:spPr bwMode="auto">
          <a:xfrm>
            <a:off x="1" y="10"/>
            <a:ext cx="9669642" cy="63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F31FE4-9102-E4E9-EFBD-CDC343EF1E58}"/>
              </a:ext>
            </a:extLst>
          </p:cNvPr>
          <p:cNvSpPr txBox="1"/>
          <p:nvPr/>
        </p:nvSpPr>
        <p:spPr>
          <a:xfrm>
            <a:off x="7531611" y="234496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rPr>
              <a:t>The Types of Medication Errors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6A808-D01D-C7DD-07ED-D1954700644A}"/>
              </a:ext>
            </a:extLst>
          </p:cNvPr>
          <p:cNvSpPr txBox="1"/>
          <p:nvPr/>
        </p:nvSpPr>
        <p:spPr>
          <a:xfrm>
            <a:off x="7271658" y="1709058"/>
            <a:ext cx="4659086" cy="446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3. Wrong Dose - The amount of med given was more/less than what was ordered/prescribed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4. Wrong Time - Med was not given at the ordered/scheduled time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5. Wrong Route - Med was not given the way/route ordered/directed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6. Wrong Reason - Medication is given for a reason other than for which it was prescribed/ordered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7. Documentation - Medication administration was not appropriately documented on the MAR (Prior to the beginning of the next shift)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8. Missed Dose - Medication was not given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1FB9F3-A0A5-F2B2-4472-E50DB8FC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E9C6C06-159A-4133-99A0-E806C406E94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91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ECEEF-1FB9-D854-7F2A-1F5F999CB86D}"/>
              </a:ext>
            </a:extLst>
          </p:cNvPr>
          <p:cNvSpPr txBox="1"/>
          <p:nvPr/>
        </p:nvSpPr>
        <p:spPr>
          <a:xfrm>
            <a:off x="838201" y="643467"/>
            <a:ext cx="3888526" cy="180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rgbClr val="005024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Level of Medication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FB15E-EC5D-D117-BB74-3B898EF4CE26}"/>
              </a:ext>
            </a:extLst>
          </p:cNvPr>
          <p:cNvSpPr txBox="1"/>
          <p:nvPr/>
        </p:nvSpPr>
        <p:spPr>
          <a:xfrm>
            <a:off x="838200" y="2623381"/>
            <a:ext cx="4639055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Once you have established the type of error that has occurred, the next step is to determine the severity.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Level 1 – Monitoring Error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Person experienced no/minimal adverse consequences AND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Person required no treatment other than monitoring/observation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All </a:t>
            </a:r>
            <a:r>
              <a:rPr lang="en-US" sz="1600" b="1" u="sng" dirty="0">
                <a:latin typeface="Poppins" panose="00000500000000000000" pitchFamily="2" charset="0"/>
                <a:cs typeface="Poppins" panose="00000500000000000000" pitchFamily="2" charset="0"/>
              </a:rPr>
              <a:t>documentation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 errors are level-one errors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7045054-1116-11FE-3FB1-D43C660D34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683" r="7683"/>
          <a:stretch>
            <a:fillRect/>
          </a:stretch>
        </p:blipFill>
        <p:spPr>
          <a:xfrm>
            <a:off x="7059802" y="643234"/>
            <a:ext cx="4229914" cy="55998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348A6-3486-C623-4734-974C1EB3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9C6C06-159A-4133-99A0-E806C406E94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5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F480A-479E-AD1A-A428-4CA22938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6C06-159A-4133-99A0-E806C406E94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4FFDE-3A1E-6F60-620F-255B99F4C2D6}"/>
              </a:ext>
            </a:extLst>
          </p:cNvPr>
          <p:cNvSpPr txBox="1"/>
          <p:nvPr/>
        </p:nvSpPr>
        <p:spPr>
          <a:xfrm>
            <a:off x="676656" y="2011680"/>
            <a:ext cx="8506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Level 2 – Treatment Error</a:t>
            </a:r>
          </a:p>
          <a:p>
            <a:pPr marL="0" indent="0">
              <a:buFontTx/>
              <a:buNone/>
              <a:defRPr/>
            </a:pPr>
            <a:endParaRPr lang="en-US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Person experienced short/reversible adverse consequences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Changes to current orders or nursing treatment/intervention is required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Person sent to the ER for further assessment/treatment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23FF9-FC5B-D167-B067-552EE880724D}"/>
              </a:ext>
            </a:extLst>
          </p:cNvPr>
          <p:cNvSpPr txBox="1"/>
          <p:nvPr/>
        </p:nvSpPr>
        <p:spPr>
          <a:xfrm>
            <a:off x="603504" y="503765"/>
            <a:ext cx="8579358" cy="595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005024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Level of Medication Error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ACCFC4-972D-608C-4281-6E0456749F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50351" y="4091233"/>
            <a:ext cx="6235967" cy="24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A3959B-1C63-1490-B3A3-742223EE83CE}"/>
              </a:ext>
            </a:extLst>
          </p:cNvPr>
          <p:cNvSpPr txBox="1"/>
          <p:nvPr/>
        </p:nvSpPr>
        <p:spPr>
          <a:xfrm>
            <a:off x="761803" y="350196"/>
            <a:ext cx="4646904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005024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Level of Medication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D1C16-7BF6-467C-393F-9352A1F8AF90}"/>
              </a:ext>
            </a:extLst>
          </p:cNvPr>
          <p:cNvSpPr txBox="1"/>
          <p:nvPr/>
        </p:nvSpPr>
        <p:spPr>
          <a:xfrm>
            <a:off x="474134" y="2167468"/>
            <a:ext cx="6102826" cy="4188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Level 3 </a:t>
            </a:r>
            <a:r>
              <a:rPr lang="en-US" sz="20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Sentinel Event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Person experienced Life-threatening consequence </a:t>
            </a: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OR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Person experienced a permanent adverse consequence </a:t>
            </a: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OR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Person was hospitalized for further observation/treatment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u="sng" dirty="0">
                <a:latin typeface="Poppins" panose="00000500000000000000" pitchFamily="2" charset="0"/>
                <a:cs typeface="Poppins" panose="00000500000000000000" pitchFamily="2" charset="0"/>
              </a:rPr>
              <a:t>EXAMPLE: 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The person served has glaucoma. MAC did not give eyes drops (consistently missed doses) The patient lost sight in an eye. 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u="sng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b="1" i="1" u="sng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b="1" i="1" u="sng" dirty="0">
                <a:latin typeface="Poppins" panose="00000500000000000000" pitchFamily="2" charset="0"/>
                <a:cs typeface="Poppins" panose="00000500000000000000" pitchFamily="2" charset="0"/>
              </a:rPr>
              <a:t>ALL MED ERRORS RESULTING IN HOSPITALIZATION (MEDICAL OR BEHAVIORAL)</a:t>
            </a:r>
          </a:p>
        </p:txBody>
      </p:sp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F1D8CCD-17F0-A8FB-D4EC-875D61579F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</a:blip>
          <a:srcRect t="2107" r="1" b="2095"/>
          <a:stretch/>
        </p:blipFill>
        <p:spPr>
          <a:xfrm rot="21600000"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B63FE-E82D-EAE8-5DB9-8128E2B7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E9C6C06-159A-4133-99A0-E806C406E94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308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921</Words>
  <Application>Microsoft Office PowerPoint</Application>
  <PresentationFormat>Widescreen</PresentationFormat>
  <Paragraphs>114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Poppins</vt:lpstr>
      <vt:lpstr>Poppins Medium</vt:lpstr>
      <vt:lpstr>Wingdings</vt:lpstr>
      <vt:lpstr>Office Theme</vt:lpstr>
      <vt:lpstr>MAS/MATT Meeting</vt:lpstr>
      <vt:lpstr>PowerPoint Presentation</vt:lpstr>
      <vt:lpstr>Assisting with Oral Medications</vt:lpstr>
      <vt:lpstr>Assisting with oral Medications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Jackson, Beverly</dc:creator>
  <cp:lastModifiedBy>Jackson, Beverly</cp:lastModifiedBy>
  <cp:revision>1</cp:revision>
  <dcterms:created xsi:type="dcterms:W3CDTF">2025-02-20T15:52:35Z</dcterms:created>
  <dcterms:modified xsi:type="dcterms:W3CDTF">2025-02-21T18:48:01Z</dcterms:modified>
</cp:coreProperties>
</file>